
<file path=[Content_Types].xml><?xml version="1.0" encoding="utf-8"?>
<Types xmlns="http://schemas.openxmlformats.org/package/2006/content-types">
  <Default Extension="png" ContentType="image/png"/>
  <Default Extension="bin" ContentType="application/vnd.openxmlformats-officedocument.oleObject"/>
  <Default Extension="svg" ContentType="image/svg+xml"/>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notesSlides/notesSlide4.xml" ContentType="application/vnd.openxmlformats-officedocument.presentationml.notesSlide+xml"/>
  <Override PartName="/ppt/tags/tag4.xml" ContentType="application/vnd.openxmlformats-officedocument.presentationml.tags+xml"/>
  <Override PartName="/ppt/notesSlides/notesSlide5.xml" ContentType="application/vnd.openxmlformats-officedocument.presentationml.notesSlide+xml"/>
  <Override PartName="/ppt/tags/tag5.xml" ContentType="application/vnd.openxmlformats-officedocument.presentationml.tags+xml"/>
  <Override PartName="/ppt/notesSlides/notesSlide6.xml" ContentType="application/vnd.openxmlformats-officedocument.presentationml.notesSlide+xml"/>
  <Override PartName="/ppt/tags/tag6.xml" ContentType="application/vnd.openxmlformats-officedocument.presentationml.tags+xml"/>
  <Override PartName="/ppt/notesSlides/notesSlide7.xml" ContentType="application/vnd.openxmlformats-officedocument.presentationml.notesSlide+xml"/>
  <Override PartName="/ppt/tags/tag7.xml" ContentType="application/vnd.openxmlformats-officedocument.presentationml.tags+xml"/>
  <Override PartName="/ppt/notesSlides/notesSlide8.xml" ContentType="application/vnd.openxmlformats-officedocument.presentationml.notesSlide+xml"/>
  <Override PartName="/ppt/tags/tag8.xml" ContentType="application/vnd.openxmlformats-officedocument.presentationml.tags+xml"/>
  <Override PartName="/ppt/notesSlides/notesSlide9.xml" ContentType="application/vnd.openxmlformats-officedocument.presentationml.notesSlide+xml"/>
  <Override PartName="/ppt/tags/tag9.xml" ContentType="application/vnd.openxmlformats-officedocument.presentationml.tags+xml"/>
  <Override PartName="/ppt/notesSlides/notesSlide10.xml" ContentType="application/vnd.openxmlformats-officedocument.presentationml.notesSlide+xml"/>
  <Override PartName="/ppt/tags/tag10.xml" ContentType="application/vnd.openxmlformats-officedocument.presentationml.tags+xml"/>
  <Override PartName="/ppt/notesSlides/notesSlide11.xml" ContentType="application/vnd.openxmlformats-officedocument.presentationml.notesSlide+xml"/>
  <Override PartName="/ppt/tags/tag11.xml" ContentType="application/vnd.openxmlformats-officedocument.presentationml.tags+xml"/>
  <Override PartName="/ppt/notesSlides/notesSlide12.xml" ContentType="application/vnd.openxmlformats-officedocument.presentationml.notesSlide+xml"/>
  <Override PartName="/ppt/tags/tag12.xml" ContentType="application/vnd.openxmlformats-officedocument.presentationml.tags+xml"/>
  <Override PartName="/ppt/notesSlides/notesSlide13.xml" ContentType="application/vnd.openxmlformats-officedocument.presentationml.notesSlide+xml"/>
  <Override PartName="/ppt/tags/tag13.xml" ContentType="application/vnd.openxmlformats-officedocument.presentationml.tags+xml"/>
  <Override PartName="/ppt/notesSlides/notesSlide14.xml" ContentType="application/vnd.openxmlformats-officedocument.presentationml.notesSlide+xml"/>
  <Override PartName="/ppt/tags/tag14.xml" ContentType="application/vnd.openxmlformats-officedocument.presentationml.tags+xml"/>
  <Override PartName="/ppt/notesSlides/notesSlide15.xml" ContentType="application/vnd.openxmlformats-officedocument.presentationml.notesSlide+xml"/>
  <Override PartName="/ppt/tags/tag15.xml" ContentType="application/vnd.openxmlformats-officedocument.presentationml.tags+xml"/>
  <Override PartName="/ppt/notesSlides/notesSlide16.xml" ContentType="application/vnd.openxmlformats-officedocument.presentationml.notesSlide+xml"/>
  <Override PartName="/ppt/tags/tag16.xml" ContentType="application/vnd.openxmlformats-officedocument.presentationml.tags+xml"/>
  <Override PartName="/ppt/notesSlides/notesSlide17.xml" ContentType="application/vnd.openxmlformats-officedocument.presentationml.notesSlide+xml"/>
  <Override PartName="/ppt/tags/tag17.xml" ContentType="application/vnd.openxmlformats-officedocument.presentationml.tags+xml"/>
  <Override PartName="/ppt/notesSlides/notesSlide18.xml" ContentType="application/vnd.openxmlformats-officedocument.presentationml.notesSlide+xml"/>
  <Override PartName="/ppt/tags/tag18.xml" ContentType="application/vnd.openxmlformats-officedocument.presentationml.tags+xml"/>
  <Override PartName="/ppt/notesSlides/notesSlide19.xml" ContentType="application/vnd.openxmlformats-officedocument.presentationml.notesSlide+xml"/>
  <Override PartName="/ppt/tags/tag19.xml" ContentType="application/vnd.openxmlformats-officedocument.presentationml.tags+xml"/>
  <Override PartName="/ppt/notesSlides/notesSlide20.xml" ContentType="application/vnd.openxmlformats-officedocument.presentationml.notesSlide+xml"/>
  <Override PartName="/ppt/tags/tag20.xml" ContentType="application/vnd.openxmlformats-officedocument.presentationml.tags+xml"/>
  <Override PartName="/ppt/notesSlides/notesSlide21.xml" ContentType="application/vnd.openxmlformats-officedocument.presentationml.notesSlide+xml"/>
  <Override PartName="/ppt/tags/tag21.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tags/tag22.xml" ContentType="application/vnd.openxmlformats-officedocument.presentationml.tags+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tags/tag23.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2"/>
    <p:sldMasterId id="2147483672" r:id="rId3"/>
  </p:sldMasterIdLst>
  <p:notesMasterIdLst>
    <p:notesMasterId r:id="rId79"/>
  </p:notesMasterIdLst>
  <p:sldIdLst>
    <p:sldId id="410" r:id="rId4"/>
    <p:sldId id="413" r:id="rId5"/>
    <p:sldId id="414" r:id="rId6"/>
    <p:sldId id="458" r:id="rId7"/>
    <p:sldId id="323" r:id="rId8"/>
    <p:sldId id="415" r:id="rId9"/>
    <p:sldId id="336" r:id="rId10"/>
    <p:sldId id="479" r:id="rId11"/>
    <p:sldId id="466" r:id="rId12"/>
    <p:sldId id="467" r:id="rId13"/>
    <p:sldId id="468" r:id="rId14"/>
    <p:sldId id="469" r:id="rId15"/>
    <p:sldId id="470" r:id="rId16"/>
    <p:sldId id="471" r:id="rId17"/>
    <p:sldId id="472" r:id="rId18"/>
    <p:sldId id="473" r:id="rId19"/>
    <p:sldId id="474" r:id="rId20"/>
    <p:sldId id="475" r:id="rId21"/>
    <p:sldId id="516" r:id="rId22"/>
    <p:sldId id="517" r:id="rId23"/>
    <p:sldId id="518" r:id="rId24"/>
    <p:sldId id="519" r:id="rId25"/>
    <p:sldId id="520" r:id="rId26"/>
    <p:sldId id="521" r:id="rId27"/>
    <p:sldId id="476" r:id="rId28"/>
    <p:sldId id="477" r:id="rId29"/>
    <p:sldId id="478" r:id="rId30"/>
    <p:sldId id="480" r:id="rId31"/>
    <p:sldId id="481" r:id="rId32"/>
    <p:sldId id="482" r:id="rId33"/>
    <p:sldId id="483" r:id="rId34"/>
    <p:sldId id="484" r:id="rId35"/>
    <p:sldId id="485" r:id="rId36"/>
    <p:sldId id="486" r:id="rId37"/>
    <p:sldId id="487" r:id="rId38"/>
    <p:sldId id="488" r:id="rId39"/>
    <p:sldId id="489" r:id="rId40"/>
    <p:sldId id="490" r:id="rId41"/>
    <p:sldId id="491" r:id="rId42"/>
    <p:sldId id="492" r:id="rId43"/>
    <p:sldId id="493" r:id="rId44"/>
    <p:sldId id="494" r:id="rId45"/>
    <p:sldId id="495" r:id="rId46"/>
    <p:sldId id="496" r:id="rId47"/>
    <p:sldId id="497" r:id="rId48"/>
    <p:sldId id="498" r:id="rId49"/>
    <p:sldId id="499" r:id="rId50"/>
    <p:sldId id="500" r:id="rId51"/>
    <p:sldId id="501" r:id="rId52"/>
    <p:sldId id="502" r:id="rId53"/>
    <p:sldId id="503" r:id="rId54"/>
    <p:sldId id="504" r:id="rId55"/>
    <p:sldId id="505" r:id="rId56"/>
    <p:sldId id="506" r:id="rId57"/>
    <p:sldId id="507" r:id="rId58"/>
    <p:sldId id="508" r:id="rId59"/>
    <p:sldId id="509" r:id="rId60"/>
    <p:sldId id="510" r:id="rId61"/>
    <p:sldId id="511" r:id="rId62"/>
    <p:sldId id="512" r:id="rId63"/>
    <p:sldId id="513" r:id="rId64"/>
    <p:sldId id="514" r:id="rId65"/>
    <p:sldId id="322" r:id="rId66"/>
    <p:sldId id="411" r:id="rId67"/>
    <p:sldId id="459" r:id="rId68"/>
    <p:sldId id="460" r:id="rId69"/>
    <p:sldId id="461" r:id="rId70"/>
    <p:sldId id="462" r:id="rId71"/>
    <p:sldId id="463" r:id="rId72"/>
    <p:sldId id="464" r:id="rId73"/>
    <p:sldId id="294" r:id="rId74"/>
    <p:sldId id="465" r:id="rId75"/>
    <p:sldId id="515" r:id="rId76"/>
    <p:sldId id="523" r:id="rId77"/>
    <p:sldId id="522" r:id="rId78"/>
  </p:sldIdLst>
  <p:sldSz cx="12192000" cy="6858000"/>
  <p:notesSz cx="6858000" cy="9144000"/>
  <p:defaultTextStyle>
    <a:defPPr>
      <a:defRPr lang="zh-CN"/>
    </a:defPPr>
    <a:lvl1pPr algn="l" rtl="0" eaLnBrk="0" fontAlgn="base" hangingPunct="0">
      <a:spcBef>
        <a:spcPct val="0"/>
      </a:spcBef>
      <a:spcAft>
        <a:spcPct val="0"/>
      </a:spcAft>
      <a:buFont typeface="Arial" panose="020B0604020202020204" pitchFamily="34" charset="0"/>
      <a:defRPr kern="1200">
        <a:solidFill>
          <a:schemeClr val="tx1"/>
        </a:solidFill>
        <a:latin typeface="Arial" panose="020B0604020202020204" pitchFamily="34" charset="0"/>
        <a:ea typeface="微软雅黑" panose="020B0503020204020204" pitchFamily="34"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Arial" panose="020B0604020202020204" pitchFamily="34" charset="0"/>
        <a:ea typeface="微软雅黑" panose="020B0503020204020204" pitchFamily="34"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Arial" panose="020B0604020202020204" pitchFamily="34" charset="0"/>
        <a:ea typeface="微软雅黑" panose="020B0503020204020204" pitchFamily="34"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Arial" panose="020B0604020202020204" pitchFamily="34" charset="0"/>
        <a:ea typeface="微软雅黑" panose="020B0503020204020204" pitchFamily="34"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Arial" panose="020B0604020202020204" pitchFamily="34" charset="0"/>
        <a:ea typeface="微软雅黑" panose="020B0503020204020204" pitchFamily="34" charset="-122"/>
        <a:cs typeface="+mn-cs"/>
      </a:defRPr>
    </a:lvl5pPr>
    <a:lvl6pPr marL="2286000" algn="l" defTabSz="914400" rtl="0" eaLnBrk="1" latinLnBrk="0" hangingPunct="1">
      <a:defRPr kern="1200">
        <a:solidFill>
          <a:schemeClr val="tx1"/>
        </a:solidFill>
        <a:latin typeface="Arial" panose="020B0604020202020204" pitchFamily="34" charset="0"/>
        <a:ea typeface="微软雅黑" panose="020B0503020204020204" pitchFamily="34" charset="-122"/>
        <a:cs typeface="+mn-cs"/>
      </a:defRPr>
    </a:lvl6pPr>
    <a:lvl7pPr marL="2743200" algn="l" defTabSz="914400" rtl="0" eaLnBrk="1" latinLnBrk="0" hangingPunct="1">
      <a:defRPr kern="1200">
        <a:solidFill>
          <a:schemeClr val="tx1"/>
        </a:solidFill>
        <a:latin typeface="Arial" panose="020B0604020202020204" pitchFamily="34" charset="0"/>
        <a:ea typeface="微软雅黑" panose="020B0503020204020204" pitchFamily="34" charset="-122"/>
        <a:cs typeface="+mn-cs"/>
      </a:defRPr>
    </a:lvl7pPr>
    <a:lvl8pPr marL="3200400" algn="l" defTabSz="914400" rtl="0" eaLnBrk="1" latinLnBrk="0" hangingPunct="1">
      <a:defRPr kern="1200">
        <a:solidFill>
          <a:schemeClr val="tx1"/>
        </a:solidFill>
        <a:latin typeface="Arial" panose="020B0604020202020204" pitchFamily="34" charset="0"/>
        <a:ea typeface="微软雅黑" panose="020B0503020204020204" pitchFamily="34" charset="-122"/>
        <a:cs typeface="+mn-cs"/>
      </a:defRPr>
    </a:lvl8pPr>
    <a:lvl9pPr marL="3657600" algn="l" defTabSz="914400" rtl="0" eaLnBrk="1" latinLnBrk="0" hangingPunct="1">
      <a:defRPr kern="1200">
        <a:solidFill>
          <a:schemeClr val="tx1"/>
        </a:solidFill>
        <a:latin typeface="Arial" panose="020B0604020202020204" pitchFamily="34" charset="0"/>
        <a:ea typeface="微软雅黑" panose="020B0503020204020204" pitchFamily="34" charset="-122"/>
        <a:cs typeface="+mn-cs"/>
      </a:defRPr>
    </a:lvl9pPr>
  </p:defaultTextStyle>
  <p:extLst>
    <p:ext uri="{EFAFB233-063F-42B5-8137-9DF3F51BA10A}">
      <p15:sldGuideLst xmlns:p15="http://schemas.microsoft.com/office/powerpoint/2012/main">
        <p15:guide id="1" orient="horz" pos="2139">
          <p15:clr>
            <a:srgbClr val="A4A3A4"/>
          </p15:clr>
        </p15:guide>
        <p15:guide id="2" pos="385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33F4F"/>
    <a:srgbClr val="63CFF6"/>
    <a:srgbClr val="CA95A4"/>
    <a:srgbClr val="FCC7D6"/>
    <a:srgbClr val="FBB9CC"/>
    <a:srgbClr val="4B5E75"/>
    <a:srgbClr val="3E4D60"/>
    <a:srgbClr val="4F4F4F"/>
    <a:srgbClr val="60CCF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9" d="100"/>
          <a:sy n="109" d="100"/>
        </p:scale>
        <p:origin x="636" y="96"/>
      </p:cViewPr>
      <p:guideLst>
        <p:guide orient="horz" pos="2139"/>
        <p:guide pos="385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16" Type="http://schemas.openxmlformats.org/officeDocument/2006/relationships/slide" Target="slides/slide13.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notesMaster" Target="notesMasters/notesMaster1.xml"/><Relationship Id="rId5" Type="http://schemas.openxmlformats.org/officeDocument/2006/relationships/slide" Target="slides/slide2.xml"/><Relationship Id="rId61" Type="http://schemas.openxmlformats.org/officeDocument/2006/relationships/slide" Target="slides/slide58.xml"/><Relationship Id="rId82" Type="http://schemas.openxmlformats.org/officeDocument/2006/relationships/theme" Target="theme/theme1.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77" Type="http://schemas.openxmlformats.org/officeDocument/2006/relationships/slide" Target="slides/slide74.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80" Type="http://schemas.openxmlformats.org/officeDocument/2006/relationships/presProps" Target="presProp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7" Type="http://schemas.openxmlformats.org/officeDocument/2006/relationships/slide" Target="slides/slide4.xml"/><Relationship Id="rId71" Type="http://schemas.openxmlformats.org/officeDocument/2006/relationships/slide" Target="slides/slide68.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4.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4098" name="页眉占位符 1"/>
          <p:cNvSpPr>
            <a:spLocks noGrp="1" noChangeArrowheads="1"/>
          </p:cNvSpPr>
          <p:nvPr>
            <p:ph type="hdr" sz="quarter"/>
          </p:nvPr>
        </p:nvSpPr>
        <p:spPr bwMode="auto">
          <a:xfrm>
            <a:off x="0" y="0"/>
            <a:ext cx="2971800" cy="45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eaLnBrk="1" hangingPunct="1">
              <a:defRPr sz="1200">
                <a:latin typeface="等线" panose="02010600030101010101" pitchFamily="2" charset="-122"/>
                <a:ea typeface="等线" panose="02010600030101010101" pitchFamily="2" charset="-122"/>
              </a:defRPr>
            </a:lvl1pPr>
          </a:lstStyle>
          <a:p>
            <a:endParaRPr lang="zh-CN" altLang="en-US"/>
          </a:p>
        </p:txBody>
      </p:sp>
      <p:sp>
        <p:nvSpPr>
          <p:cNvPr id="4099" name="日期占位符 2"/>
          <p:cNvSpPr>
            <a:spLocks noGrp="1" noChangeArrowheads="1"/>
          </p:cNvSpPr>
          <p:nvPr>
            <p:ph type="dt" idx="1"/>
          </p:nvPr>
        </p:nvSpPr>
        <p:spPr bwMode="auto">
          <a:xfrm>
            <a:off x="3884613" y="0"/>
            <a:ext cx="2971800" cy="45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lgn="r" eaLnBrk="1" hangingPunct="1">
              <a:defRPr sz="1200">
                <a:latin typeface="等线" panose="02010600030101010101" pitchFamily="2" charset="-122"/>
                <a:ea typeface="等线" panose="02010600030101010101" pitchFamily="2" charset="-122"/>
              </a:defRPr>
            </a:lvl1pPr>
          </a:lstStyle>
          <a:p>
            <a:fld id="{921AB826-CCCD-4946-94FA-7C8867B9470E}" type="datetimeFigureOut">
              <a:rPr lang="zh-CN" altLang="en-US"/>
              <a:t>2019/6/27</a:t>
            </a:fld>
            <a:endParaRPr lang="zh-CN" altLang="en-US"/>
          </a:p>
        </p:txBody>
      </p:sp>
      <p:sp>
        <p:nvSpPr>
          <p:cNvPr id="4100" name="幻灯片图像占位符 3"/>
          <p:cNvSpPr>
            <a:spLocks noGrp="1" noRot="1" noChangeAspect="1" noChangeArrowheads="1"/>
          </p:cNvSpPr>
          <p:nvPr>
            <p:ph type="sldImg" idx="2"/>
          </p:nvPr>
        </p:nvSpPr>
        <p:spPr bwMode="auto">
          <a:xfrm>
            <a:off x="685800" y="1143000"/>
            <a:ext cx="5486400" cy="308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p>
      <p:sp>
        <p:nvSpPr>
          <p:cNvPr id="4101" name="备注占位符 4"/>
          <p:cNvSpPr>
            <a:spLocks noGrp="1" noChangeArrowheads="1"/>
          </p:cNvSpPr>
          <p:nvPr>
            <p:ph type="body" sz="quarter" idx="3"/>
          </p:nvPr>
        </p:nvSpPr>
        <p:spPr bwMode="auto">
          <a:xfrm>
            <a:off x="685800" y="4400550"/>
            <a:ext cx="5486400" cy="360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102" name="页脚占位符 5"/>
          <p:cNvSpPr>
            <a:spLocks noGrp="1" noChangeArrowheads="1"/>
          </p:cNvSpPr>
          <p:nvPr>
            <p:ph type="ftr" sz="quarter" idx="4"/>
          </p:nvPr>
        </p:nvSpPr>
        <p:spPr bwMode="auto">
          <a:xfrm>
            <a:off x="0"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lstStyle>
            <a:lvl1pPr eaLnBrk="1" hangingPunct="1">
              <a:defRPr sz="1200">
                <a:latin typeface="等线" panose="02010600030101010101" pitchFamily="2" charset="-122"/>
                <a:ea typeface="等线" panose="02010600030101010101" pitchFamily="2" charset="-122"/>
              </a:defRPr>
            </a:lvl1pPr>
          </a:lstStyle>
          <a:p>
            <a:endParaRPr lang="zh-CN" altLang="en-US"/>
          </a:p>
        </p:txBody>
      </p:sp>
      <p:sp>
        <p:nvSpPr>
          <p:cNvPr id="4103" name="灯片编号占位符 6"/>
          <p:cNvSpPr>
            <a:spLocks noGrp="1" noChangeArrowheads="1"/>
          </p:cNvSpPr>
          <p:nvPr>
            <p:ph type="sldNum" sz="quarter" idx="5"/>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lstStyle>
            <a:lvl1pPr algn="r" eaLnBrk="1" hangingPunct="1">
              <a:defRPr sz="1200">
                <a:latin typeface="等线" panose="02010600030101010101" pitchFamily="2" charset="-122"/>
                <a:ea typeface="等线" panose="02010600030101010101" pitchFamily="2" charset="-122"/>
              </a:defRPr>
            </a:lvl1pPr>
          </a:lstStyle>
          <a:p>
            <a:fld id="{5A5C8C51-E2AF-46D0-890E-2E04FBA9FF0D}" type="slidenum">
              <a:rPr lang="zh-CN" altLang="en-US"/>
              <a:t>‹#›</a:t>
            </a:fld>
            <a:endParaRPr lang="zh-CN" altLang="en-US"/>
          </a:p>
        </p:txBody>
      </p:sp>
    </p:spTree>
    <p:extLst>
      <p:ext uri="{BB962C8B-B14F-4D97-AF65-F5344CB8AC3E}">
        <p14:creationId xmlns:p14="http://schemas.microsoft.com/office/powerpoint/2010/main" val="1981835261"/>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等线" panose="02010600030101010101" pitchFamily="2" charset="-122"/>
        <a:ea typeface="等线" panose="02010600030101010101" pitchFamily="2" charset="-122"/>
        <a:cs typeface="+mn-cs"/>
      </a:defRPr>
    </a:lvl1pPr>
    <a:lvl2pPr marL="457200" algn="l" rtl="0" fontAlgn="base">
      <a:spcBef>
        <a:spcPct val="30000"/>
      </a:spcBef>
      <a:spcAft>
        <a:spcPct val="0"/>
      </a:spcAft>
      <a:defRPr sz="1200" kern="1200">
        <a:solidFill>
          <a:schemeClr val="tx1"/>
        </a:solidFill>
        <a:latin typeface="等线" panose="02010600030101010101" pitchFamily="2" charset="-122"/>
        <a:ea typeface="等线" panose="02010600030101010101" pitchFamily="2" charset="-122"/>
        <a:cs typeface="+mn-cs"/>
      </a:defRPr>
    </a:lvl2pPr>
    <a:lvl3pPr marL="914400" algn="l" rtl="0" fontAlgn="base">
      <a:spcBef>
        <a:spcPct val="30000"/>
      </a:spcBef>
      <a:spcAft>
        <a:spcPct val="0"/>
      </a:spcAft>
      <a:defRPr sz="1200" kern="1200">
        <a:solidFill>
          <a:schemeClr val="tx1"/>
        </a:solidFill>
        <a:latin typeface="等线" panose="02010600030101010101" pitchFamily="2" charset="-122"/>
        <a:ea typeface="等线" panose="02010600030101010101" pitchFamily="2" charset="-122"/>
        <a:cs typeface="+mn-cs"/>
      </a:defRPr>
    </a:lvl3pPr>
    <a:lvl4pPr marL="1371600" algn="l" rtl="0" fontAlgn="base">
      <a:spcBef>
        <a:spcPct val="30000"/>
      </a:spcBef>
      <a:spcAft>
        <a:spcPct val="0"/>
      </a:spcAft>
      <a:defRPr sz="1200" kern="1200">
        <a:solidFill>
          <a:schemeClr val="tx1"/>
        </a:solidFill>
        <a:latin typeface="等线" panose="02010600030101010101" pitchFamily="2" charset="-122"/>
        <a:ea typeface="等线" panose="02010600030101010101" pitchFamily="2" charset="-122"/>
        <a:cs typeface="+mn-cs"/>
      </a:defRPr>
    </a:lvl4pPr>
    <a:lvl5pPr marL="1828800" algn="l" rtl="0" fontAlgn="base">
      <a:spcBef>
        <a:spcPct val="30000"/>
      </a:spcBef>
      <a:spcAft>
        <a:spcPct val="0"/>
      </a:spcAft>
      <a:defRPr sz="1200" kern="1200">
        <a:solidFill>
          <a:schemeClr val="tx1"/>
        </a:solidFill>
        <a:latin typeface="等线" panose="02010600030101010101" pitchFamily="2" charset="-122"/>
        <a:ea typeface="等线"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4338" name="幻灯片图像占位符 1"/>
          <p:cNvSpPr>
            <a:spLocks noGrp="1" noRot="1" noChangeAspect="1" noTextEdit="1"/>
          </p:cNvSpPr>
          <p:nvPr>
            <p:ph type="sldImg"/>
          </p:nvPr>
        </p:nvSpPr>
        <p:spPr/>
      </p:sp>
      <p:sp>
        <p:nvSpPr>
          <p:cNvPr id="14339" name="备注占位符 2"/>
          <p:cNvSpPr>
            <a:spLocks noGrp="1"/>
          </p:cNvSpPr>
          <p:nvPr>
            <p:ph type="body" idx="1"/>
          </p:nvPr>
        </p:nvSpPr>
        <p:spPr/>
        <p:txBody>
          <a:bodyPr anchor="t"/>
          <a:lstStyle/>
          <a:p>
            <a:pPr>
              <a:spcBef>
                <a:spcPct val="0"/>
              </a:spcBef>
            </a:pPr>
            <a:r>
              <a:rPr lang="zh-CN" altLang="en-US" b="1">
                <a:latin typeface="Arial" panose="020B0604020202020204" pitchFamily="34" charset="0"/>
                <a:ea typeface="微软雅黑" panose="020B0503020204020204" pitchFamily="34" charset="-122"/>
                <a:sym typeface="Arial" panose="020B0604020202020204" pitchFamily="34" charset="0"/>
              </a:rPr>
              <a:t>更多作品请搜索</a:t>
            </a:r>
            <a:r>
              <a:rPr lang="en-US" altLang="zh-CN" b="1">
                <a:latin typeface="Arial" panose="020B0604020202020204" pitchFamily="34" charset="0"/>
                <a:ea typeface="微软雅黑" panose="020B0503020204020204" pitchFamily="34" charset="-122"/>
                <a:sym typeface="Arial" panose="020B0604020202020204" pitchFamily="34" charset="0"/>
              </a:rPr>
              <a:t>:  http://dwz.cn/Wu2UP</a:t>
            </a:r>
            <a:endParaRPr lang="zh-CN" altLang="en-US" b="1">
              <a:latin typeface="Arial" panose="020B0604020202020204" pitchFamily="34" charset="0"/>
              <a:ea typeface="微软雅黑" panose="020B0503020204020204" pitchFamily="34" charset="-122"/>
              <a:sym typeface="Arial" panose="020B0604020202020204" pitchFamily="34" charset="0"/>
            </a:endParaRPr>
          </a:p>
          <a:p>
            <a:pPr>
              <a:spcBef>
                <a:spcPct val="0"/>
              </a:spcBef>
            </a:pPr>
            <a:endParaRPr lang="zh-CN" altLang="en-US"/>
          </a:p>
          <a:p>
            <a:pPr>
              <a:spcBef>
                <a:spcPct val="0"/>
              </a:spcBef>
            </a:pPr>
            <a:endParaRPr lang="zh-CN" altLang="en-US"/>
          </a:p>
        </p:txBody>
      </p:sp>
      <p:sp>
        <p:nvSpPr>
          <p:cNvPr id="14340" name="灯片编号占位符 3"/>
          <p:cNvSpPr txBox="1">
            <a:spLocks noGrp="1" noChangeArrowheads="1"/>
          </p:cNvSpPr>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r" eaLnBrk="1" hangingPunct="1"/>
            <a:fld id="{B11035FB-41B3-4C89-B766-F146164395AC}" type="slidenum">
              <a:rPr lang="zh-CN" altLang="en-US" sz="1200">
                <a:latin typeface="等线" panose="02010600030101010101" pitchFamily="2" charset="-122"/>
                <a:ea typeface="等线" panose="02010600030101010101" pitchFamily="2" charset="-122"/>
              </a:rPr>
              <a:t>5</a:t>
            </a:fld>
            <a:endParaRPr lang="zh-CN" altLang="en-US" sz="1200">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1102904971"/>
      </p:ext>
    </p:extLst>
  </p:cSld>
  <p:clrMapOvr>
    <a:overrideClrMapping bg1="lt1" tx1="dk1" bg2="lt2" tx2="dk2" accent1="accent1" accent2="accent2" accent3="accent3" accent4="accent4" accent5="accent5" accent6="accent6" hlink="hlink" folHlink="folHlink"/>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56322" name="幻灯片图像占位符 1"/>
          <p:cNvSpPr>
            <a:spLocks noGrp="1" noRot="1" noChangeAspect="1" noTextEdit="1"/>
          </p:cNvSpPr>
          <p:nvPr>
            <p:ph type="sldImg"/>
          </p:nvPr>
        </p:nvSpPr>
        <p:spPr/>
      </p:sp>
      <p:sp>
        <p:nvSpPr>
          <p:cNvPr id="56323" name="备注占位符 2"/>
          <p:cNvSpPr>
            <a:spLocks noGrp="1"/>
          </p:cNvSpPr>
          <p:nvPr>
            <p:ph type="body" idx="1"/>
          </p:nvPr>
        </p:nvSpPr>
        <p:spPr/>
        <p:txBody>
          <a:bodyPr anchor="t"/>
          <a:lstStyle/>
          <a:p>
            <a:pPr>
              <a:spcBef>
                <a:spcPct val="0"/>
              </a:spcBef>
            </a:pPr>
            <a:r>
              <a:rPr lang="zh-CN" altLang="en-US" b="1">
                <a:latin typeface="Arial" panose="020B0604020202020204" pitchFamily="34" charset="0"/>
                <a:ea typeface="微软雅黑" panose="020B0503020204020204" pitchFamily="34" charset="-122"/>
                <a:sym typeface="Arial" panose="020B0604020202020204" pitchFamily="34" charset="0"/>
              </a:rPr>
              <a:t>更多作品请搜索</a:t>
            </a:r>
            <a:r>
              <a:rPr lang="en-US" altLang="zh-CN" b="1">
                <a:latin typeface="Arial" panose="020B0604020202020204" pitchFamily="34" charset="0"/>
                <a:ea typeface="微软雅黑" panose="020B0503020204020204" pitchFamily="34" charset="-122"/>
                <a:sym typeface="Arial" panose="020B0604020202020204" pitchFamily="34" charset="0"/>
              </a:rPr>
              <a:t>:  http://dwz.cn/Wu2UP</a:t>
            </a:r>
            <a:endParaRPr lang="zh-CN" altLang="en-US" b="1">
              <a:latin typeface="Arial" panose="020B0604020202020204" pitchFamily="34" charset="0"/>
              <a:ea typeface="微软雅黑" panose="020B0503020204020204" pitchFamily="34" charset="-122"/>
              <a:sym typeface="Arial" panose="020B0604020202020204" pitchFamily="34" charset="0"/>
            </a:endParaRPr>
          </a:p>
          <a:p>
            <a:pPr>
              <a:spcBef>
                <a:spcPct val="0"/>
              </a:spcBef>
            </a:pPr>
            <a:endParaRPr lang="zh-CN" altLang="en-US"/>
          </a:p>
          <a:p>
            <a:pPr>
              <a:spcBef>
                <a:spcPct val="0"/>
              </a:spcBef>
            </a:pPr>
            <a:endParaRPr lang="zh-CN" altLang="en-US"/>
          </a:p>
        </p:txBody>
      </p:sp>
      <p:sp>
        <p:nvSpPr>
          <p:cNvPr id="56324" name="灯片编号占位符 3"/>
          <p:cNvSpPr txBox="1">
            <a:spLocks noGrp="1" noChangeArrowheads="1"/>
          </p:cNvSpPr>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r" eaLnBrk="1" hangingPunct="1"/>
            <a:fld id="{6F8732B7-85C1-4F19-A30E-08E461568C7A}" type="slidenum">
              <a:rPr lang="zh-CN" altLang="en-US" sz="1200">
                <a:latin typeface="等线" panose="02010600030101010101" pitchFamily="2" charset="-122"/>
                <a:ea typeface="等线" panose="02010600030101010101" pitchFamily="2" charset="-122"/>
              </a:rPr>
              <a:t>16</a:t>
            </a:fld>
            <a:endParaRPr lang="zh-CN" altLang="en-US" sz="1200">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4072150134"/>
      </p:ext>
    </p:extLst>
  </p:cSld>
  <p:clrMapOvr>
    <a:overrideClrMapping bg1="lt1" tx1="dk1" bg2="lt2" tx2="dk2" accent1="accent1" accent2="accent2" accent3="accent3" accent4="accent4" accent5="accent5" accent6="accent6" hlink="hlink" folHlink="folHlink"/>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56322" name="幻灯片图像占位符 1"/>
          <p:cNvSpPr>
            <a:spLocks noGrp="1" noRot="1" noChangeAspect="1" noTextEdit="1"/>
          </p:cNvSpPr>
          <p:nvPr>
            <p:ph type="sldImg"/>
          </p:nvPr>
        </p:nvSpPr>
        <p:spPr/>
      </p:sp>
      <p:sp>
        <p:nvSpPr>
          <p:cNvPr id="56323" name="备注占位符 2"/>
          <p:cNvSpPr>
            <a:spLocks noGrp="1"/>
          </p:cNvSpPr>
          <p:nvPr>
            <p:ph type="body" idx="1"/>
          </p:nvPr>
        </p:nvSpPr>
        <p:spPr/>
        <p:txBody>
          <a:bodyPr anchor="t"/>
          <a:lstStyle/>
          <a:p>
            <a:pPr>
              <a:spcBef>
                <a:spcPct val="0"/>
              </a:spcBef>
            </a:pPr>
            <a:r>
              <a:rPr lang="zh-CN" altLang="en-US" b="1">
                <a:latin typeface="Arial" panose="020B0604020202020204" pitchFamily="34" charset="0"/>
                <a:ea typeface="微软雅黑" panose="020B0503020204020204" pitchFamily="34" charset="-122"/>
                <a:sym typeface="Arial" panose="020B0604020202020204" pitchFamily="34" charset="0"/>
              </a:rPr>
              <a:t>更多作品请搜索</a:t>
            </a:r>
            <a:r>
              <a:rPr lang="en-US" altLang="zh-CN" b="1">
                <a:latin typeface="Arial" panose="020B0604020202020204" pitchFamily="34" charset="0"/>
                <a:ea typeface="微软雅黑" panose="020B0503020204020204" pitchFamily="34" charset="-122"/>
                <a:sym typeface="Arial" panose="020B0604020202020204" pitchFamily="34" charset="0"/>
              </a:rPr>
              <a:t>:  http://dwz.cn/Wu2UP</a:t>
            </a:r>
            <a:endParaRPr lang="zh-CN" altLang="en-US" b="1">
              <a:latin typeface="Arial" panose="020B0604020202020204" pitchFamily="34" charset="0"/>
              <a:ea typeface="微软雅黑" panose="020B0503020204020204" pitchFamily="34" charset="-122"/>
              <a:sym typeface="Arial" panose="020B0604020202020204" pitchFamily="34" charset="0"/>
            </a:endParaRPr>
          </a:p>
          <a:p>
            <a:pPr>
              <a:spcBef>
                <a:spcPct val="0"/>
              </a:spcBef>
            </a:pPr>
            <a:endParaRPr lang="zh-CN" altLang="en-US"/>
          </a:p>
          <a:p>
            <a:pPr>
              <a:spcBef>
                <a:spcPct val="0"/>
              </a:spcBef>
            </a:pPr>
            <a:endParaRPr lang="zh-CN" altLang="en-US"/>
          </a:p>
        </p:txBody>
      </p:sp>
      <p:sp>
        <p:nvSpPr>
          <p:cNvPr id="56324" name="灯片编号占位符 3"/>
          <p:cNvSpPr txBox="1">
            <a:spLocks noGrp="1" noChangeArrowheads="1"/>
          </p:cNvSpPr>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r" eaLnBrk="1" hangingPunct="1"/>
            <a:fld id="{6F8732B7-85C1-4F19-A30E-08E461568C7A}" type="slidenum">
              <a:rPr lang="zh-CN" altLang="en-US" sz="1200">
                <a:latin typeface="等线" panose="02010600030101010101" pitchFamily="2" charset="-122"/>
                <a:ea typeface="等线" panose="02010600030101010101" pitchFamily="2" charset="-122"/>
              </a:rPr>
              <a:t>17</a:t>
            </a:fld>
            <a:endParaRPr lang="zh-CN" altLang="en-US" sz="1200">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4134717764"/>
      </p:ext>
    </p:extLst>
  </p:cSld>
  <p:clrMapOvr>
    <a:overrideClrMapping bg1="lt1" tx1="dk1" bg2="lt2" tx2="dk2" accent1="accent1" accent2="accent2" accent3="accent3" accent4="accent4" accent5="accent5" accent6="accent6" hlink="hlink" folHlink="folHlink"/>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56322" name="幻灯片图像占位符 1"/>
          <p:cNvSpPr>
            <a:spLocks noGrp="1" noRot="1" noChangeAspect="1" noTextEdit="1"/>
          </p:cNvSpPr>
          <p:nvPr>
            <p:ph type="sldImg"/>
          </p:nvPr>
        </p:nvSpPr>
        <p:spPr/>
      </p:sp>
      <p:sp>
        <p:nvSpPr>
          <p:cNvPr id="56323" name="备注占位符 2"/>
          <p:cNvSpPr>
            <a:spLocks noGrp="1"/>
          </p:cNvSpPr>
          <p:nvPr>
            <p:ph type="body" idx="1"/>
          </p:nvPr>
        </p:nvSpPr>
        <p:spPr/>
        <p:txBody>
          <a:bodyPr anchor="t"/>
          <a:lstStyle/>
          <a:p>
            <a:pPr>
              <a:spcBef>
                <a:spcPct val="0"/>
              </a:spcBef>
            </a:pPr>
            <a:r>
              <a:rPr lang="zh-CN" altLang="en-US" b="1">
                <a:latin typeface="Arial" panose="020B0604020202020204" pitchFamily="34" charset="0"/>
                <a:ea typeface="微软雅黑" panose="020B0503020204020204" pitchFamily="34" charset="-122"/>
                <a:sym typeface="Arial" panose="020B0604020202020204" pitchFamily="34" charset="0"/>
              </a:rPr>
              <a:t>更多作品请搜索</a:t>
            </a:r>
            <a:r>
              <a:rPr lang="en-US" altLang="zh-CN" b="1">
                <a:latin typeface="Arial" panose="020B0604020202020204" pitchFamily="34" charset="0"/>
                <a:ea typeface="微软雅黑" panose="020B0503020204020204" pitchFamily="34" charset="-122"/>
                <a:sym typeface="Arial" panose="020B0604020202020204" pitchFamily="34" charset="0"/>
              </a:rPr>
              <a:t>:  http://dwz.cn/Wu2UP</a:t>
            </a:r>
            <a:endParaRPr lang="zh-CN" altLang="en-US" b="1">
              <a:latin typeface="Arial" panose="020B0604020202020204" pitchFamily="34" charset="0"/>
              <a:ea typeface="微软雅黑" panose="020B0503020204020204" pitchFamily="34" charset="-122"/>
              <a:sym typeface="Arial" panose="020B0604020202020204" pitchFamily="34" charset="0"/>
            </a:endParaRPr>
          </a:p>
          <a:p>
            <a:pPr>
              <a:spcBef>
                <a:spcPct val="0"/>
              </a:spcBef>
            </a:pPr>
            <a:endParaRPr lang="zh-CN" altLang="en-US"/>
          </a:p>
          <a:p>
            <a:pPr>
              <a:spcBef>
                <a:spcPct val="0"/>
              </a:spcBef>
            </a:pPr>
            <a:endParaRPr lang="zh-CN" altLang="en-US"/>
          </a:p>
        </p:txBody>
      </p:sp>
      <p:sp>
        <p:nvSpPr>
          <p:cNvPr id="56324" name="灯片编号占位符 3"/>
          <p:cNvSpPr txBox="1">
            <a:spLocks noGrp="1" noChangeArrowheads="1"/>
          </p:cNvSpPr>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r" eaLnBrk="1" hangingPunct="1"/>
            <a:fld id="{6F8732B7-85C1-4F19-A30E-08E461568C7A}" type="slidenum">
              <a:rPr lang="zh-CN" altLang="en-US" sz="1200">
                <a:latin typeface="等线" panose="02010600030101010101" pitchFamily="2" charset="-122"/>
                <a:ea typeface="等线" panose="02010600030101010101" pitchFamily="2" charset="-122"/>
              </a:rPr>
              <a:t>18</a:t>
            </a:fld>
            <a:endParaRPr lang="zh-CN" altLang="en-US" sz="1200">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313440407"/>
      </p:ext>
    </p:extLst>
  </p:cSld>
  <p:clrMapOvr>
    <a:overrideClrMapping bg1="lt1" tx1="dk1" bg2="lt2" tx2="dk2" accent1="accent1" accent2="accent2" accent3="accent3" accent4="accent4" accent5="accent5" accent6="accent6" hlink="hlink" folHlink="folHlink"/>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56322" name="幻灯片图像占位符 1"/>
          <p:cNvSpPr>
            <a:spLocks noGrp="1" noRot="1" noChangeAspect="1" noTextEdit="1"/>
          </p:cNvSpPr>
          <p:nvPr>
            <p:ph type="sldImg"/>
          </p:nvPr>
        </p:nvSpPr>
        <p:spPr/>
      </p:sp>
      <p:sp>
        <p:nvSpPr>
          <p:cNvPr id="56323" name="备注占位符 2"/>
          <p:cNvSpPr>
            <a:spLocks noGrp="1"/>
          </p:cNvSpPr>
          <p:nvPr>
            <p:ph type="body" idx="1"/>
          </p:nvPr>
        </p:nvSpPr>
        <p:spPr/>
        <p:txBody>
          <a:bodyPr anchor="t"/>
          <a:lstStyle/>
          <a:p>
            <a:pPr>
              <a:spcBef>
                <a:spcPct val="0"/>
              </a:spcBef>
            </a:pPr>
            <a:r>
              <a:rPr lang="zh-CN" altLang="en-US" b="1">
                <a:latin typeface="Arial" panose="020B0604020202020204" pitchFamily="34" charset="0"/>
                <a:ea typeface="微软雅黑" panose="020B0503020204020204" pitchFamily="34" charset="-122"/>
                <a:sym typeface="Arial" panose="020B0604020202020204" pitchFamily="34" charset="0"/>
              </a:rPr>
              <a:t>更多作品请搜索</a:t>
            </a:r>
            <a:r>
              <a:rPr lang="en-US" altLang="zh-CN" b="1">
                <a:latin typeface="Arial" panose="020B0604020202020204" pitchFamily="34" charset="0"/>
                <a:ea typeface="微软雅黑" panose="020B0503020204020204" pitchFamily="34" charset="-122"/>
                <a:sym typeface="Arial" panose="020B0604020202020204" pitchFamily="34" charset="0"/>
              </a:rPr>
              <a:t>:  http://dwz.cn/Wu2UP</a:t>
            </a:r>
            <a:endParaRPr lang="zh-CN" altLang="en-US" b="1">
              <a:latin typeface="Arial" panose="020B0604020202020204" pitchFamily="34" charset="0"/>
              <a:ea typeface="微软雅黑" panose="020B0503020204020204" pitchFamily="34" charset="-122"/>
              <a:sym typeface="Arial" panose="020B0604020202020204" pitchFamily="34" charset="0"/>
            </a:endParaRPr>
          </a:p>
          <a:p>
            <a:pPr>
              <a:spcBef>
                <a:spcPct val="0"/>
              </a:spcBef>
            </a:pPr>
            <a:endParaRPr lang="zh-CN" altLang="en-US"/>
          </a:p>
          <a:p>
            <a:pPr>
              <a:spcBef>
                <a:spcPct val="0"/>
              </a:spcBef>
            </a:pPr>
            <a:endParaRPr lang="zh-CN" altLang="en-US"/>
          </a:p>
        </p:txBody>
      </p:sp>
      <p:sp>
        <p:nvSpPr>
          <p:cNvPr id="56324" name="灯片编号占位符 3"/>
          <p:cNvSpPr txBox="1">
            <a:spLocks noGrp="1" noChangeArrowheads="1"/>
          </p:cNvSpPr>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r" eaLnBrk="1" hangingPunct="1"/>
            <a:fld id="{6F8732B7-85C1-4F19-A30E-08E461568C7A}" type="slidenum">
              <a:rPr lang="zh-CN" altLang="en-US" sz="1200">
                <a:latin typeface="等线" panose="02010600030101010101" pitchFamily="2" charset="-122"/>
                <a:ea typeface="等线" panose="02010600030101010101" pitchFamily="2" charset="-122"/>
              </a:rPr>
              <a:t>19</a:t>
            </a:fld>
            <a:endParaRPr lang="zh-CN" altLang="en-US" sz="1200">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2364744226"/>
      </p:ext>
    </p:extLst>
  </p:cSld>
  <p:clrMapOvr>
    <a:overrideClrMapping bg1="lt1" tx1="dk1" bg2="lt2" tx2="dk2" accent1="accent1" accent2="accent2" accent3="accent3" accent4="accent4" accent5="accent5" accent6="accent6" hlink="hlink" folHlink="folHlink"/>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56322" name="幻灯片图像占位符 1"/>
          <p:cNvSpPr>
            <a:spLocks noGrp="1" noRot="1" noChangeAspect="1" noTextEdit="1"/>
          </p:cNvSpPr>
          <p:nvPr>
            <p:ph type="sldImg"/>
          </p:nvPr>
        </p:nvSpPr>
        <p:spPr/>
      </p:sp>
      <p:sp>
        <p:nvSpPr>
          <p:cNvPr id="56323" name="备注占位符 2"/>
          <p:cNvSpPr>
            <a:spLocks noGrp="1"/>
          </p:cNvSpPr>
          <p:nvPr>
            <p:ph type="body" idx="1"/>
          </p:nvPr>
        </p:nvSpPr>
        <p:spPr/>
        <p:txBody>
          <a:bodyPr anchor="t"/>
          <a:lstStyle/>
          <a:p>
            <a:pPr>
              <a:spcBef>
                <a:spcPct val="0"/>
              </a:spcBef>
            </a:pPr>
            <a:r>
              <a:rPr lang="zh-CN" altLang="en-US" b="1">
                <a:latin typeface="Arial" panose="020B0604020202020204" pitchFamily="34" charset="0"/>
                <a:ea typeface="微软雅黑" panose="020B0503020204020204" pitchFamily="34" charset="-122"/>
                <a:sym typeface="Arial" panose="020B0604020202020204" pitchFamily="34" charset="0"/>
              </a:rPr>
              <a:t>更多作品请搜索</a:t>
            </a:r>
            <a:r>
              <a:rPr lang="en-US" altLang="zh-CN" b="1">
                <a:latin typeface="Arial" panose="020B0604020202020204" pitchFamily="34" charset="0"/>
                <a:ea typeface="微软雅黑" panose="020B0503020204020204" pitchFamily="34" charset="-122"/>
                <a:sym typeface="Arial" panose="020B0604020202020204" pitchFamily="34" charset="0"/>
              </a:rPr>
              <a:t>:  http://dwz.cn/Wu2UP</a:t>
            </a:r>
            <a:endParaRPr lang="zh-CN" altLang="en-US" b="1">
              <a:latin typeface="Arial" panose="020B0604020202020204" pitchFamily="34" charset="0"/>
              <a:ea typeface="微软雅黑" panose="020B0503020204020204" pitchFamily="34" charset="-122"/>
              <a:sym typeface="Arial" panose="020B0604020202020204" pitchFamily="34" charset="0"/>
            </a:endParaRPr>
          </a:p>
          <a:p>
            <a:pPr>
              <a:spcBef>
                <a:spcPct val="0"/>
              </a:spcBef>
            </a:pPr>
            <a:endParaRPr lang="zh-CN" altLang="en-US"/>
          </a:p>
          <a:p>
            <a:pPr>
              <a:spcBef>
                <a:spcPct val="0"/>
              </a:spcBef>
            </a:pPr>
            <a:endParaRPr lang="zh-CN" altLang="en-US"/>
          </a:p>
        </p:txBody>
      </p:sp>
      <p:sp>
        <p:nvSpPr>
          <p:cNvPr id="56324" name="灯片编号占位符 3"/>
          <p:cNvSpPr txBox="1">
            <a:spLocks noGrp="1" noChangeArrowheads="1"/>
          </p:cNvSpPr>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r" eaLnBrk="1" hangingPunct="1"/>
            <a:fld id="{6F8732B7-85C1-4F19-A30E-08E461568C7A}" type="slidenum">
              <a:rPr lang="zh-CN" altLang="en-US" sz="1200">
                <a:latin typeface="等线" panose="02010600030101010101" pitchFamily="2" charset="-122"/>
                <a:ea typeface="等线" panose="02010600030101010101" pitchFamily="2" charset="-122"/>
              </a:rPr>
              <a:t>20</a:t>
            </a:fld>
            <a:endParaRPr lang="zh-CN" altLang="en-US" sz="1200">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3911918595"/>
      </p:ext>
    </p:extLst>
  </p:cSld>
  <p:clrMapOvr>
    <a:overrideClrMapping bg1="lt1" tx1="dk1" bg2="lt2" tx2="dk2" accent1="accent1" accent2="accent2" accent3="accent3" accent4="accent4" accent5="accent5" accent6="accent6" hlink="hlink" folHlink="folHlink"/>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56322" name="幻灯片图像占位符 1"/>
          <p:cNvSpPr>
            <a:spLocks noGrp="1" noRot="1" noChangeAspect="1" noTextEdit="1"/>
          </p:cNvSpPr>
          <p:nvPr>
            <p:ph type="sldImg"/>
          </p:nvPr>
        </p:nvSpPr>
        <p:spPr/>
      </p:sp>
      <p:sp>
        <p:nvSpPr>
          <p:cNvPr id="56323" name="备注占位符 2"/>
          <p:cNvSpPr>
            <a:spLocks noGrp="1"/>
          </p:cNvSpPr>
          <p:nvPr>
            <p:ph type="body" idx="1"/>
          </p:nvPr>
        </p:nvSpPr>
        <p:spPr/>
        <p:txBody>
          <a:bodyPr anchor="t"/>
          <a:lstStyle/>
          <a:p>
            <a:pPr>
              <a:spcBef>
                <a:spcPct val="0"/>
              </a:spcBef>
            </a:pPr>
            <a:r>
              <a:rPr lang="zh-CN" altLang="en-US" b="1">
                <a:latin typeface="Arial" panose="020B0604020202020204" pitchFamily="34" charset="0"/>
                <a:ea typeface="微软雅黑" panose="020B0503020204020204" pitchFamily="34" charset="-122"/>
                <a:sym typeface="Arial" panose="020B0604020202020204" pitchFamily="34" charset="0"/>
              </a:rPr>
              <a:t>更多作品请搜索</a:t>
            </a:r>
            <a:r>
              <a:rPr lang="en-US" altLang="zh-CN" b="1">
                <a:latin typeface="Arial" panose="020B0604020202020204" pitchFamily="34" charset="0"/>
                <a:ea typeface="微软雅黑" panose="020B0503020204020204" pitchFamily="34" charset="-122"/>
                <a:sym typeface="Arial" panose="020B0604020202020204" pitchFamily="34" charset="0"/>
              </a:rPr>
              <a:t>:  http://dwz.cn/Wu2UP</a:t>
            </a:r>
            <a:endParaRPr lang="zh-CN" altLang="en-US" b="1">
              <a:latin typeface="Arial" panose="020B0604020202020204" pitchFamily="34" charset="0"/>
              <a:ea typeface="微软雅黑" panose="020B0503020204020204" pitchFamily="34" charset="-122"/>
              <a:sym typeface="Arial" panose="020B0604020202020204" pitchFamily="34" charset="0"/>
            </a:endParaRPr>
          </a:p>
          <a:p>
            <a:pPr>
              <a:spcBef>
                <a:spcPct val="0"/>
              </a:spcBef>
            </a:pPr>
            <a:endParaRPr lang="zh-CN" altLang="en-US"/>
          </a:p>
          <a:p>
            <a:pPr>
              <a:spcBef>
                <a:spcPct val="0"/>
              </a:spcBef>
            </a:pPr>
            <a:endParaRPr lang="zh-CN" altLang="en-US"/>
          </a:p>
        </p:txBody>
      </p:sp>
      <p:sp>
        <p:nvSpPr>
          <p:cNvPr id="56324" name="灯片编号占位符 3"/>
          <p:cNvSpPr txBox="1">
            <a:spLocks noGrp="1" noChangeArrowheads="1"/>
          </p:cNvSpPr>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r" eaLnBrk="1" hangingPunct="1"/>
            <a:fld id="{6F8732B7-85C1-4F19-A30E-08E461568C7A}" type="slidenum">
              <a:rPr lang="zh-CN" altLang="en-US" sz="1200">
                <a:latin typeface="等线" panose="02010600030101010101" pitchFamily="2" charset="-122"/>
                <a:ea typeface="等线" panose="02010600030101010101" pitchFamily="2" charset="-122"/>
              </a:rPr>
              <a:t>21</a:t>
            </a:fld>
            <a:endParaRPr lang="zh-CN" altLang="en-US" sz="1200">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2814803282"/>
      </p:ext>
    </p:extLst>
  </p:cSld>
  <p:clrMapOvr>
    <a:overrideClrMapping bg1="lt1" tx1="dk1" bg2="lt2" tx2="dk2" accent1="accent1" accent2="accent2" accent3="accent3" accent4="accent4" accent5="accent5" accent6="accent6" hlink="hlink" folHlink="folHlink"/>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56322" name="幻灯片图像占位符 1"/>
          <p:cNvSpPr>
            <a:spLocks noGrp="1" noRot="1" noChangeAspect="1" noTextEdit="1"/>
          </p:cNvSpPr>
          <p:nvPr>
            <p:ph type="sldImg"/>
          </p:nvPr>
        </p:nvSpPr>
        <p:spPr/>
      </p:sp>
      <p:sp>
        <p:nvSpPr>
          <p:cNvPr id="56323" name="备注占位符 2"/>
          <p:cNvSpPr>
            <a:spLocks noGrp="1"/>
          </p:cNvSpPr>
          <p:nvPr>
            <p:ph type="body" idx="1"/>
          </p:nvPr>
        </p:nvSpPr>
        <p:spPr/>
        <p:txBody>
          <a:bodyPr anchor="t"/>
          <a:lstStyle/>
          <a:p>
            <a:pPr>
              <a:spcBef>
                <a:spcPct val="0"/>
              </a:spcBef>
            </a:pPr>
            <a:r>
              <a:rPr lang="zh-CN" altLang="en-US" b="1">
                <a:latin typeface="Arial" panose="020B0604020202020204" pitchFamily="34" charset="0"/>
                <a:ea typeface="微软雅黑" panose="020B0503020204020204" pitchFamily="34" charset="-122"/>
                <a:sym typeface="Arial" panose="020B0604020202020204" pitchFamily="34" charset="0"/>
              </a:rPr>
              <a:t>更多作品请搜索</a:t>
            </a:r>
            <a:r>
              <a:rPr lang="en-US" altLang="zh-CN" b="1">
                <a:latin typeface="Arial" panose="020B0604020202020204" pitchFamily="34" charset="0"/>
                <a:ea typeface="微软雅黑" panose="020B0503020204020204" pitchFamily="34" charset="-122"/>
                <a:sym typeface="Arial" panose="020B0604020202020204" pitchFamily="34" charset="0"/>
              </a:rPr>
              <a:t>:  http://dwz.cn/Wu2UP</a:t>
            </a:r>
            <a:endParaRPr lang="zh-CN" altLang="en-US" b="1">
              <a:latin typeface="Arial" panose="020B0604020202020204" pitchFamily="34" charset="0"/>
              <a:ea typeface="微软雅黑" panose="020B0503020204020204" pitchFamily="34" charset="-122"/>
              <a:sym typeface="Arial" panose="020B0604020202020204" pitchFamily="34" charset="0"/>
            </a:endParaRPr>
          </a:p>
          <a:p>
            <a:pPr>
              <a:spcBef>
                <a:spcPct val="0"/>
              </a:spcBef>
            </a:pPr>
            <a:endParaRPr lang="zh-CN" altLang="en-US"/>
          </a:p>
          <a:p>
            <a:pPr>
              <a:spcBef>
                <a:spcPct val="0"/>
              </a:spcBef>
            </a:pPr>
            <a:endParaRPr lang="zh-CN" altLang="en-US"/>
          </a:p>
        </p:txBody>
      </p:sp>
      <p:sp>
        <p:nvSpPr>
          <p:cNvPr id="56324" name="灯片编号占位符 3"/>
          <p:cNvSpPr txBox="1">
            <a:spLocks noGrp="1" noChangeArrowheads="1"/>
          </p:cNvSpPr>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r" eaLnBrk="1" hangingPunct="1"/>
            <a:fld id="{6F8732B7-85C1-4F19-A30E-08E461568C7A}" type="slidenum">
              <a:rPr lang="zh-CN" altLang="en-US" sz="1200">
                <a:latin typeface="等线" panose="02010600030101010101" pitchFamily="2" charset="-122"/>
                <a:ea typeface="等线" panose="02010600030101010101" pitchFamily="2" charset="-122"/>
              </a:rPr>
              <a:t>22</a:t>
            </a:fld>
            <a:endParaRPr lang="zh-CN" altLang="en-US" sz="1200">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1251545371"/>
      </p:ext>
    </p:extLst>
  </p:cSld>
  <p:clrMapOvr>
    <a:overrideClrMapping bg1="lt1" tx1="dk1" bg2="lt2" tx2="dk2" accent1="accent1" accent2="accent2" accent3="accent3" accent4="accent4" accent5="accent5" accent6="accent6" hlink="hlink" folHlink="folHlink"/>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56322" name="幻灯片图像占位符 1"/>
          <p:cNvSpPr>
            <a:spLocks noGrp="1" noRot="1" noChangeAspect="1" noTextEdit="1"/>
          </p:cNvSpPr>
          <p:nvPr>
            <p:ph type="sldImg"/>
          </p:nvPr>
        </p:nvSpPr>
        <p:spPr/>
      </p:sp>
      <p:sp>
        <p:nvSpPr>
          <p:cNvPr id="56323" name="备注占位符 2"/>
          <p:cNvSpPr>
            <a:spLocks noGrp="1"/>
          </p:cNvSpPr>
          <p:nvPr>
            <p:ph type="body" idx="1"/>
          </p:nvPr>
        </p:nvSpPr>
        <p:spPr/>
        <p:txBody>
          <a:bodyPr anchor="t"/>
          <a:lstStyle/>
          <a:p>
            <a:pPr>
              <a:spcBef>
                <a:spcPct val="0"/>
              </a:spcBef>
            </a:pPr>
            <a:r>
              <a:rPr lang="zh-CN" altLang="en-US" b="1">
                <a:latin typeface="Arial" panose="020B0604020202020204" pitchFamily="34" charset="0"/>
                <a:ea typeface="微软雅黑" panose="020B0503020204020204" pitchFamily="34" charset="-122"/>
                <a:sym typeface="Arial" panose="020B0604020202020204" pitchFamily="34" charset="0"/>
              </a:rPr>
              <a:t>更多作品请搜索</a:t>
            </a:r>
            <a:r>
              <a:rPr lang="en-US" altLang="zh-CN" b="1">
                <a:latin typeface="Arial" panose="020B0604020202020204" pitchFamily="34" charset="0"/>
                <a:ea typeface="微软雅黑" panose="020B0503020204020204" pitchFamily="34" charset="-122"/>
                <a:sym typeface="Arial" panose="020B0604020202020204" pitchFamily="34" charset="0"/>
              </a:rPr>
              <a:t>:  http://dwz.cn/Wu2UP</a:t>
            </a:r>
            <a:endParaRPr lang="zh-CN" altLang="en-US" b="1">
              <a:latin typeface="Arial" panose="020B0604020202020204" pitchFamily="34" charset="0"/>
              <a:ea typeface="微软雅黑" panose="020B0503020204020204" pitchFamily="34" charset="-122"/>
              <a:sym typeface="Arial" panose="020B0604020202020204" pitchFamily="34" charset="0"/>
            </a:endParaRPr>
          </a:p>
          <a:p>
            <a:pPr>
              <a:spcBef>
                <a:spcPct val="0"/>
              </a:spcBef>
            </a:pPr>
            <a:endParaRPr lang="zh-CN" altLang="en-US"/>
          </a:p>
          <a:p>
            <a:pPr>
              <a:spcBef>
                <a:spcPct val="0"/>
              </a:spcBef>
            </a:pPr>
            <a:endParaRPr lang="zh-CN" altLang="en-US"/>
          </a:p>
        </p:txBody>
      </p:sp>
      <p:sp>
        <p:nvSpPr>
          <p:cNvPr id="56324" name="灯片编号占位符 3"/>
          <p:cNvSpPr txBox="1">
            <a:spLocks noGrp="1" noChangeArrowheads="1"/>
          </p:cNvSpPr>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r" eaLnBrk="1" hangingPunct="1"/>
            <a:fld id="{6F8732B7-85C1-4F19-A30E-08E461568C7A}" type="slidenum">
              <a:rPr lang="zh-CN" altLang="en-US" sz="1200">
                <a:latin typeface="等线" panose="02010600030101010101" pitchFamily="2" charset="-122"/>
                <a:ea typeface="等线" panose="02010600030101010101" pitchFamily="2" charset="-122"/>
              </a:rPr>
              <a:t>23</a:t>
            </a:fld>
            <a:endParaRPr lang="zh-CN" altLang="en-US" sz="1200">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2102868504"/>
      </p:ext>
    </p:extLst>
  </p:cSld>
  <p:clrMapOvr>
    <a:overrideClrMapping bg1="lt1" tx1="dk1" bg2="lt2" tx2="dk2" accent1="accent1" accent2="accent2" accent3="accent3" accent4="accent4" accent5="accent5" accent6="accent6" hlink="hlink" folHlink="folHlink"/>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56322" name="幻灯片图像占位符 1"/>
          <p:cNvSpPr>
            <a:spLocks noGrp="1" noRot="1" noChangeAspect="1" noTextEdit="1"/>
          </p:cNvSpPr>
          <p:nvPr>
            <p:ph type="sldImg"/>
          </p:nvPr>
        </p:nvSpPr>
        <p:spPr/>
      </p:sp>
      <p:sp>
        <p:nvSpPr>
          <p:cNvPr id="56323" name="备注占位符 2"/>
          <p:cNvSpPr>
            <a:spLocks noGrp="1"/>
          </p:cNvSpPr>
          <p:nvPr>
            <p:ph type="body" idx="1"/>
          </p:nvPr>
        </p:nvSpPr>
        <p:spPr/>
        <p:txBody>
          <a:bodyPr anchor="t"/>
          <a:lstStyle/>
          <a:p>
            <a:pPr>
              <a:spcBef>
                <a:spcPct val="0"/>
              </a:spcBef>
            </a:pPr>
            <a:r>
              <a:rPr lang="zh-CN" altLang="en-US" b="1">
                <a:latin typeface="Arial" panose="020B0604020202020204" pitchFamily="34" charset="0"/>
                <a:ea typeface="微软雅黑" panose="020B0503020204020204" pitchFamily="34" charset="-122"/>
                <a:sym typeface="Arial" panose="020B0604020202020204" pitchFamily="34" charset="0"/>
              </a:rPr>
              <a:t>更多作品请搜索</a:t>
            </a:r>
            <a:r>
              <a:rPr lang="en-US" altLang="zh-CN" b="1">
                <a:latin typeface="Arial" panose="020B0604020202020204" pitchFamily="34" charset="0"/>
                <a:ea typeface="微软雅黑" panose="020B0503020204020204" pitchFamily="34" charset="-122"/>
                <a:sym typeface="Arial" panose="020B0604020202020204" pitchFamily="34" charset="0"/>
              </a:rPr>
              <a:t>:  http://dwz.cn/Wu2UP</a:t>
            </a:r>
            <a:endParaRPr lang="zh-CN" altLang="en-US" b="1">
              <a:latin typeface="Arial" panose="020B0604020202020204" pitchFamily="34" charset="0"/>
              <a:ea typeface="微软雅黑" panose="020B0503020204020204" pitchFamily="34" charset="-122"/>
              <a:sym typeface="Arial" panose="020B0604020202020204" pitchFamily="34" charset="0"/>
            </a:endParaRPr>
          </a:p>
          <a:p>
            <a:pPr>
              <a:spcBef>
                <a:spcPct val="0"/>
              </a:spcBef>
            </a:pPr>
            <a:endParaRPr lang="zh-CN" altLang="en-US"/>
          </a:p>
          <a:p>
            <a:pPr>
              <a:spcBef>
                <a:spcPct val="0"/>
              </a:spcBef>
            </a:pPr>
            <a:endParaRPr lang="zh-CN" altLang="en-US"/>
          </a:p>
        </p:txBody>
      </p:sp>
      <p:sp>
        <p:nvSpPr>
          <p:cNvPr id="56324" name="灯片编号占位符 3"/>
          <p:cNvSpPr txBox="1">
            <a:spLocks noGrp="1" noChangeArrowheads="1"/>
          </p:cNvSpPr>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r" eaLnBrk="1" hangingPunct="1"/>
            <a:fld id="{6F8732B7-85C1-4F19-A30E-08E461568C7A}" type="slidenum">
              <a:rPr lang="zh-CN" altLang="en-US" sz="1200">
                <a:latin typeface="等线" panose="02010600030101010101" pitchFamily="2" charset="-122"/>
                <a:ea typeface="等线" panose="02010600030101010101" pitchFamily="2" charset="-122"/>
              </a:rPr>
              <a:t>24</a:t>
            </a:fld>
            <a:endParaRPr lang="zh-CN" altLang="en-US" sz="1200">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1351377620"/>
      </p:ext>
    </p:extLst>
  </p:cSld>
  <p:clrMapOvr>
    <a:overrideClrMapping bg1="lt1" tx1="dk1" bg2="lt2" tx2="dk2" accent1="accent1" accent2="accent2" accent3="accent3" accent4="accent4" accent5="accent5" accent6="accent6" hlink="hlink" folHlink="folHlink"/>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56322" name="幻灯片图像占位符 1"/>
          <p:cNvSpPr>
            <a:spLocks noGrp="1" noRot="1" noChangeAspect="1" noTextEdit="1"/>
          </p:cNvSpPr>
          <p:nvPr>
            <p:ph type="sldImg"/>
          </p:nvPr>
        </p:nvSpPr>
        <p:spPr/>
      </p:sp>
      <p:sp>
        <p:nvSpPr>
          <p:cNvPr id="56323" name="备注占位符 2"/>
          <p:cNvSpPr>
            <a:spLocks noGrp="1"/>
          </p:cNvSpPr>
          <p:nvPr>
            <p:ph type="body" idx="1"/>
          </p:nvPr>
        </p:nvSpPr>
        <p:spPr/>
        <p:txBody>
          <a:bodyPr anchor="t"/>
          <a:lstStyle/>
          <a:p>
            <a:pPr>
              <a:spcBef>
                <a:spcPct val="0"/>
              </a:spcBef>
            </a:pPr>
            <a:r>
              <a:rPr lang="zh-CN" altLang="en-US" b="1">
                <a:latin typeface="Arial" panose="020B0604020202020204" pitchFamily="34" charset="0"/>
                <a:ea typeface="微软雅黑" panose="020B0503020204020204" pitchFamily="34" charset="-122"/>
                <a:sym typeface="Arial" panose="020B0604020202020204" pitchFamily="34" charset="0"/>
              </a:rPr>
              <a:t>更多作品请搜索</a:t>
            </a:r>
            <a:r>
              <a:rPr lang="en-US" altLang="zh-CN" b="1">
                <a:latin typeface="Arial" panose="020B0604020202020204" pitchFamily="34" charset="0"/>
                <a:ea typeface="微软雅黑" panose="020B0503020204020204" pitchFamily="34" charset="-122"/>
                <a:sym typeface="Arial" panose="020B0604020202020204" pitchFamily="34" charset="0"/>
              </a:rPr>
              <a:t>:  http://dwz.cn/Wu2UP</a:t>
            </a:r>
            <a:endParaRPr lang="zh-CN" altLang="en-US" b="1">
              <a:latin typeface="Arial" panose="020B0604020202020204" pitchFamily="34" charset="0"/>
              <a:ea typeface="微软雅黑" panose="020B0503020204020204" pitchFamily="34" charset="-122"/>
              <a:sym typeface="Arial" panose="020B0604020202020204" pitchFamily="34" charset="0"/>
            </a:endParaRPr>
          </a:p>
          <a:p>
            <a:pPr>
              <a:spcBef>
                <a:spcPct val="0"/>
              </a:spcBef>
            </a:pPr>
            <a:endParaRPr lang="zh-CN" altLang="en-US"/>
          </a:p>
          <a:p>
            <a:pPr>
              <a:spcBef>
                <a:spcPct val="0"/>
              </a:spcBef>
            </a:pPr>
            <a:endParaRPr lang="zh-CN" altLang="en-US"/>
          </a:p>
        </p:txBody>
      </p:sp>
      <p:sp>
        <p:nvSpPr>
          <p:cNvPr id="56324" name="灯片编号占位符 3"/>
          <p:cNvSpPr txBox="1">
            <a:spLocks noGrp="1" noChangeArrowheads="1"/>
          </p:cNvSpPr>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r" eaLnBrk="1" hangingPunct="1"/>
            <a:fld id="{6F8732B7-85C1-4F19-A30E-08E461568C7A}" type="slidenum">
              <a:rPr lang="zh-CN" altLang="en-US" sz="1200">
                <a:latin typeface="等线" panose="02010600030101010101" pitchFamily="2" charset="-122"/>
                <a:ea typeface="等线" panose="02010600030101010101" pitchFamily="2" charset="-122"/>
              </a:rPr>
              <a:t>25</a:t>
            </a:fld>
            <a:endParaRPr lang="zh-CN" altLang="en-US" sz="1200">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2146602235"/>
      </p:ext>
    </p:extLst>
  </p:cSld>
  <p:clrMapOvr>
    <a:overrideClrMapping bg1="lt1" tx1="dk1" bg2="lt2" tx2="dk2" accent1="accent1" accent2="accent2" accent3="accent3" accent4="accent4" accent5="accent5" accent6="accent6" hlink="hlink" folHlink="folHlink"/>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56322" name="幻灯片图像占位符 1"/>
          <p:cNvSpPr>
            <a:spLocks noGrp="1" noRot="1" noChangeAspect="1" noTextEdit="1"/>
          </p:cNvSpPr>
          <p:nvPr>
            <p:ph type="sldImg"/>
          </p:nvPr>
        </p:nvSpPr>
        <p:spPr/>
      </p:sp>
      <p:sp>
        <p:nvSpPr>
          <p:cNvPr id="56323" name="备注占位符 2"/>
          <p:cNvSpPr>
            <a:spLocks noGrp="1"/>
          </p:cNvSpPr>
          <p:nvPr>
            <p:ph type="body" idx="1"/>
          </p:nvPr>
        </p:nvSpPr>
        <p:spPr/>
        <p:txBody>
          <a:bodyPr anchor="t"/>
          <a:lstStyle/>
          <a:p>
            <a:pPr>
              <a:spcBef>
                <a:spcPct val="0"/>
              </a:spcBef>
            </a:pPr>
            <a:r>
              <a:rPr lang="zh-CN" altLang="en-US" b="1">
                <a:latin typeface="Arial" panose="020B0604020202020204" pitchFamily="34" charset="0"/>
                <a:ea typeface="微软雅黑" panose="020B0503020204020204" pitchFamily="34" charset="-122"/>
                <a:sym typeface="Arial" panose="020B0604020202020204" pitchFamily="34" charset="0"/>
              </a:rPr>
              <a:t>更多作品请搜索</a:t>
            </a:r>
            <a:r>
              <a:rPr lang="en-US" altLang="zh-CN" b="1">
                <a:latin typeface="Arial" panose="020B0604020202020204" pitchFamily="34" charset="0"/>
                <a:ea typeface="微软雅黑" panose="020B0503020204020204" pitchFamily="34" charset="-122"/>
                <a:sym typeface="Arial" panose="020B0604020202020204" pitchFamily="34" charset="0"/>
              </a:rPr>
              <a:t>:  http://dwz.cn/Wu2UP</a:t>
            </a:r>
            <a:endParaRPr lang="zh-CN" altLang="en-US" b="1">
              <a:latin typeface="Arial" panose="020B0604020202020204" pitchFamily="34" charset="0"/>
              <a:ea typeface="微软雅黑" panose="020B0503020204020204" pitchFamily="34" charset="-122"/>
              <a:sym typeface="Arial" panose="020B0604020202020204" pitchFamily="34" charset="0"/>
            </a:endParaRPr>
          </a:p>
          <a:p>
            <a:pPr>
              <a:spcBef>
                <a:spcPct val="0"/>
              </a:spcBef>
            </a:pPr>
            <a:endParaRPr lang="zh-CN" altLang="en-US"/>
          </a:p>
          <a:p>
            <a:pPr>
              <a:spcBef>
                <a:spcPct val="0"/>
              </a:spcBef>
            </a:pPr>
            <a:endParaRPr lang="zh-CN" altLang="en-US"/>
          </a:p>
        </p:txBody>
      </p:sp>
      <p:sp>
        <p:nvSpPr>
          <p:cNvPr id="56324" name="灯片编号占位符 3"/>
          <p:cNvSpPr txBox="1">
            <a:spLocks noGrp="1" noChangeArrowheads="1"/>
          </p:cNvSpPr>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r" eaLnBrk="1" hangingPunct="1"/>
            <a:fld id="{6F8732B7-85C1-4F19-A30E-08E461568C7A}" type="slidenum">
              <a:rPr lang="zh-CN" altLang="en-US" sz="1200">
                <a:latin typeface="等线" panose="02010600030101010101" pitchFamily="2" charset="-122"/>
                <a:ea typeface="等线" panose="02010600030101010101" pitchFamily="2" charset="-122"/>
              </a:rPr>
              <a:t>7</a:t>
            </a:fld>
            <a:endParaRPr lang="zh-CN" altLang="en-US" sz="1200">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3641555938"/>
      </p:ext>
    </p:extLst>
  </p:cSld>
  <p:clrMapOvr>
    <a:overrideClrMapping bg1="lt1" tx1="dk1" bg2="lt2" tx2="dk2" accent1="accent1" accent2="accent2" accent3="accent3" accent4="accent4" accent5="accent5" accent6="accent6" hlink="hlink" folHlink="folHlink"/>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56322" name="幻灯片图像占位符 1"/>
          <p:cNvSpPr>
            <a:spLocks noGrp="1" noRot="1" noChangeAspect="1" noTextEdit="1"/>
          </p:cNvSpPr>
          <p:nvPr>
            <p:ph type="sldImg"/>
          </p:nvPr>
        </p:nvSpPr>
        <p:spPr/>
      </p:sp>
      <p:sp>
        <p:nvSpPr>
          <p:cNvPr id="56323" name="备注占位符 2"/>
          <p:cNvSpPr>
            <a:spLocks noGrp="1"/>
          </p:cNvSpPr>
          <p:nvPr>
            <p:ph type="body" idx="1"/>
          </p:nvPr>
        </p:nvSpPr>
        <p:spPr/>
        <p:txBody>
          <a:bodyPr anchor="t"/>
          <a:lstStyle/>
          <a:p>
            <a:pPr>
              <a:spcBef>
                <a:spcPct val="0"/>
              </a:spcBef>
            </a:pPr>
            <a:r>
              <a:rPr lang="zh-CN" altLang="en-US" b="1">
                <a:latin typeface="Arial" panose="020B0604020202020204" pitchFamily="34" charset="0"/>
                <a:ea typeface="微软雅黑" panose="020B0503020204020204" pitchFamily="34" charset="-122"/>
                <a:sym typeface="Arial" panose="020B0604020202020204" pitchFamily="34" charset="0"/>
              </a:rPr>
              <a:t>更多作品请搜索</a:t>
            </a:r>
            <a:r>
              <a:rPr lang="en-US" altLang="zh-CN" b="1">
                <a:latin typeface="Arial" panose="020B0604020202020204" pitchFamily="34" charset="0"/>
                <a:ea typeface="微软雅黑" panose="020B0503020204020204" pitchFamily="34" charset="-122"/>
                <a:sym typeface="Arial" panose="020B0604020202020204" pitchFamily="34" charset="0"/>
              </a:rPr>
              <a:t>:  http://dwz.cn/Wu2UP</a:t>
            </a:r>
            <a:endParaRPr lang="zh-CN" altLang="en-US" b="1">
              <a:latin typeface="Arial" panose="020B0604020202020204" pitchFamily="34" charset="0"/>
              <a:ea typeface="微软雅黑" panose="020B0503020204020204" pitchFamily="34" charset="-122"/>
              <a:sym typeface="Arial" panose="020B0604020202020204" pitchFamily="34" charset="0"/>
            </a:endParaRPr>
          </a:p>
          <a:p>
            <a:pPr>
              <a:spcBef>
                <a:spcPct val="0"/>
              </a:spcBef>
            </a:pPr>
            <a:endParaRPr lang="zh-CN" altLang="en-US"/>
          </a:p>
          <a:p>
            <a:pPr>
              <a:spcBef>
                <a:spcPct val="0"/>
              </a:spcBef>
            </a:pPr>
            <a:endParaRPr lang="zh-CN" altLang="en-US"/>
          </a:p>
        </p:txBody>
      </p:sp>
      <p:sp>
        <p:nvSpPr>
          <p:cNvPr id="56324" name="灯片编号占位符 3"/>
          <p:cNvSpPr txBox="1">
            <a:spLocks noGrp="1" noChangeArrowheads="1"/>
          </p:cNvSpPr>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r" eaLnBrk="1" hangingPunct="1"/>
            <a:fld id="{6F8732B7-85C1-4F19-A30E-08E461568C7A}" type="slidenum">
              <a:rPr lang="zh-CN" altLang="en-US" sz="1200">
                <a:latin typeface="等线" panose="02010600030101010101" pitchFamily="2" charset="-122"/>
                <a:ea typeface="等线" panose="02010600030101010101" pitchFamily="2" charset="-122"/>
              </a:rPr>
              <a:t>26</a:t>
            </a:fld>
            <a:endParaRPr lang="zh-CN" altLang="en-US" sz="1200">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2219208880"/>
      </p:ext>
    </p:extLst>
  </p:cSld>
  <p:clrMapOvr>
    <a:overrideClrMapping bg1="lt1" tx1="dk1" bg2="lt2" tx2="dk2" accent1="accent1" accent2="accent2" accent3="accent3" accent4="accent4" accent5="accent5" accent6="accent6" hlink="hlink" folHlink="folHlink"/>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56322" name="幻灯片图像占位符 1"/>
          <p:cNvSpPr>
            <a:spLocks noGrp="1" noRot="1" noChangeAspect="1" noTextEdit="1"/>
          </p:cNvSpPr>
          <p:nvPr>
            <p:ph type="sldImg"/>
          </p:nvPr>
        </p:nvSpPr>
        <p:spPr/>
      </p:sp>
      <p:sp>
        <p:nvSpPr>
          <p:cNvPr id="56323" name="备注占位符 2"/>
          <p:cNvSpPr>
            <a:spLocks noGrp="1"/>
          </p:cNvSpPr>
          <p:nvPr>
            <p:ph type="body" idx="1"/>
          </p:nvPr>
        </p:nvSpPr>
        <p:spPr/>
        <p:txBody>
          <a:bodyPr anchor="t"/>
          <a:lstStyle/>
          <a:p>
            <a:pPr>
              <a:spcBef>
                <a:spcPct val="0"/>
              </a:spcBef>
            </a:pPr>
            <a:r>
              <a:rPr lang="zh-CN" altLang="en-US" b="1">
                <a:latin typeface="Arial" panose="020B0604020202020204" pitchFamily="34" charset="0"/>
                <a:ea typeface="微软雅黑" panose="020B0503020204020204" pitchFamily="34" charset="-122"/>
                <a:sym typeface="Arial" panose="020B0604020202020204" pitchFamily="34" charset="0"/>
              </a:rPr>
              <a:t>更多作品请搜索</a:t>
            </a:r>
            <a:r>
              <a:rPr lang="en-US" altLang="zh-CN" b="1">
                <a:latin typeface="Arial" panose="020B0604020202020204" pitchFamily="34" charset="0"/>
                <a:ea typeface="微软雅黑" panose="020B0503020204020204" pitchFamily="34" charset="-122"/>
                <a:sym typeface="Arial" panose="020B0604020202020204" pitchFamily="34" charset="0"/>
              </a:rPr>
              <a:t>:  http://dwz.cn/Wu2UP</a:t>
            </a:r>
            <a:endParaRPr lang="zh-CN" altLang="en-US" b="1">
              <a:latin typeface="Arial" panose="020B0604020202020204" pitchFamily="34" charset="0"/>
              <a:ea typeface="微软雅黑" panose="020B0503020204020204" pitchFamily="34" charset="-122"/>
              <a:sym typeface="Arial" panose="020B0604020202020204" pitchFamily="34" charset="0"/>
            </a:endParaRPr>
          </a:p>
          <a:p>
            <a:pPr>
              <a:spcBef>
                <a:spcPct val="0"/>
              </a:spcBef>
            </a:pPr>
            <a:endParaRPr lang="zh-CN" altLang="en-US"/>
          </a:p>
          <a:p>
            <a:pPr>
              <a:spcBef>
                <a:spcPct val="0"/>
              </a:spcBef>
            </a:pPr>
            <a:endParaRPr lang="zh-CN" altLang="en-US"/>
          </a:p>
        </p:txBody>
      </p:sp>
      <p:sp>
        <p:nvSpPr>
          <p:cNvPr id="56324" name="灯片编号占位符 3"/>
          <p:cNvSpPr txBox="1">
            <a:spLocks noGrp="1" noChangeArrowheads="1"/>
          </p:cNvSpPr>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r" eaLnBrk="1" hangingPunct="1"/>
            <a:fld id="{6F8732B7-85C1-4F19-A30E-08E461568C7A}" type="slidenum">
              <a:rPr lang="zh-CN" altLang="en-US" sz="1200">
                <a:latin typeface="等线" panose="02010600030101010101" pitchFamily="2" charset="-122"/>
                <a:ea typeface="等线" panose="02010600030101010101" pitchFamily="2" charset="-122"/>
              </a:rPr>
              <a:t>27</a:t>
            </a:fld>
            <a:endParaRPr lang="zh-CN" altLang="en-US" sz="1200">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2925529178"/>
      </p:ext>
    </p:extLst>
  </p:cSld>
  <p:clrMapOvr>
    <a:overrideClrMapping bg1="lt1" tx1="dk1" bg2="lt2" tx2="dk2" accent1="accent1" accent2="accent2" accent3="accent3" accent4="accent4" accent5="accent5" accent6="accent6" hlink="hlink" folHlink="folHlink"/>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56322" name="幻灯片图像占位符 1"/>
          <p:cNvSpPr>
            <a:spLocks noGrp="1" noRot="1" noChangeAspect="1" noTextEdit="1"/>
          </p:cNvSpPr>
          <p:nvPr>
            <p:ph type="sldImg"/>
          </p:nvPr>
        </p:nvSpPr>
        <p:spPr/>
      </p:sp>
      <p:sp>
        <p:nvSpPr>
          <p:cNvPr id="56323" name="备注占位符 2"/>
          <p:cNvSpPr>
            <a:spLocks noGrp="1"/>
          </p:cNvSpPr>
          <p:nvPr>
            <p:ph type="body" idx="1"/>
          </p:nvPr>
        </p:nvSpPr>
        <p:spPr/>
        <p:txBody>
          <a:bodyPr anchor="t"/>
          <a:lstStyle/>
          <a:p>
            <a:pPr>
              <a:spcBef>
                <a:spcPct val="0"/>
              </a:spcBef>
            </a:pPr>
            <a:r>
              <a:rPr lang="zh-CN" altLang="en-US" b="1">
                <a:latin typeface="Arial" panose="020B0604020202020204" pitchFamily="34" charset="0"/>
                <a:ea typeface="微软雅黑" panose="020B0503020204020204" pitchFamily="34" charset="-122"/>
                <a:sym typeface="Arial" panose="020B0604020202020204" pitchFamily="34" charset="0"/>
              </a:rPr>
              <a:t>更多作品请搜索</a:t>
            </a:r>
            <a:r>
              <a:rPr lang="en-US" altLang="zh-CN" b="1">
                <a:latin typeface="Arial" panose="020B0604020202020204" pitchFamily="34" charset="0"/>
                <a:ea typeface="微软雅黑" panose="020B0503020204020204" pitchFamily="34" charset="-122"/>
                <a:sym typeface="Arial" panose="020B0604020202020204" pitchFamily="34" charset="0"/>
              </a:rPr>
              <a:t>:  http://dwz.cn/Wu2UP</a:t>
            </a:r>
            <a:endParaRPr lang="zh-CN" altLang="en-US" b="1">
              <a:latin typeface="Arial" panose="020B0604020202020204" pitchFamily="34" charset="0"/>
              <a:ea typeface="微软雅黑" panose="020B0503020204020204" pitchFamily="34" charset="-122"/>
              <a:sym typeface="Arial" panose="020B0604020202020204" pitchFamily="34" charset="0"/>
            </a:endParaRPr>
          </a:p>
          <a:p>
            <a:pPr>
              <a:spcBef>
                <a:spcPct val="0"/>
              </a:spcBef>
            </a:pPr>
            <a:endParaRPr lang="zh-CN" altLang="en-US"/>
          </a:p>
          <a:p>
            <a:pPr>
              <a:spcBef>
                <a:spcPct val="0"/>
              </a:spcBef>
            </a:pPr>
            <a:endParaRPr lang="zh-CN" altLang="en-US"/>
          </a:p>
        </p:txBody>
      </p:sp>
      <p:sp>
        <p:nvSpPr>
          <p:cNvPr id="56324" name="灯片编号占位符 3"/>
          <p:cNvSpPr txBox="1">
            <a:spLocks noGrp="1" noChangeArrowheads="1"/>
          </p:cNvSpPr>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r" eaLnBrk="1" hangingPunct="1"/>
            <a:fld id="{6F8732B7-85C1-4F19-A30E-08E461568C7A}" type="slidenum">
              <a:rPr lang="zh-CN" altLang="en-US" sz="1200">
                <a:latin typeface="等线" panose="02010600030101010101" pitchFamily="2" charset="-122"/>
                <a:ea typeface="等线" panose="02010600030101010101" pitchFamily="2" charset="-122"/>
              </a:rPr>
              <a:t>29</a:t>
            </a:fld>
            <a:endParaRPr lang="zh-CN" altLang="en-US" sz="1200">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477455452"/>
      </p:ext>
    </p:extLst>
  </p:cSld>
  <p:clrMapOvr>
    <a:overrideClrMapping bg1="lt1" tx1="dk1" bg2="lt2" tx2="dk2" accent1="accent1" accent2="accent2" accent3="accent3" accent4="accent4" accent5="accent5" accent6="accent6" hlink="hlink" folHlink="folHlink"/>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2290" name="幻灯片图像占位符 1"/>
          <p:cNvSpPr>
            <a:spLocks noGrp="1" noRot="1" noChangeAspect="1" noTextEdit="1"/>
          </p:cNvSpPr>
          <p:nvPr>
            <p:ph type="sldImg"/>
          </p:nvPr>
        </p:nvSpPr>
        <p:spPr/>
      </p:sp>
      <p:sp>
        <p:nvSpPr>
          <p:cNvPr id="12291" name="备注占位符 2"/>
          <p:cNvSpPr>
            <a:spLocks noGrp="1"/>
          </p:cNvSpPr>
          <p:nvPr>
            <p:ph type="body" idx="1"/>
          </p:nvPr>
        </p:nvSpPr>
        <p:spPr/>
        <p:txBody>
          <a:bodyPr anchor="t"/>
          <a:lstStyle/>
          <a:p>
            <a:pPr>
              <a:spcBef>
                <a:spcPct val="0"/>
              </a:spcBef>
            </a:pPr>
            <a:r>
              <a:rPr lang="zh-CN" altLang="en-US" b="1">
                <a:latin typeface="Arial" panose="020B0604020202020204" pitchFamily="34" charset="0"/>
                <a:ea typeface="微软雅黑" panose="020B0503020204020204" pitchFamily="34" charset="-122"/>
                <a:sym typeface="Arial" panose="020B0604020202020204" pitchFamily="34" charset="0"/>
              </a:rPr>
              <a:t>更多作品请搜索</a:t>
            </a:r>
            <a:r>
              <a:rPr lang="en-US" altLang="zh-CN" b="1">
                <a:latin typeface="Arial" panose="020B0604020202020204" pitchFamily="34" charset="0"/>
                <a:ea typeface="微软雅黑" panose="020B0503020204020204" pitchFamily="34" charset="-122"/>
                <a:sym typeface="Arial" panose="020B0604020202020204" pitchFamily="34" charset="0"/>
              </a:rPr>
              <a:t>:  http://dwz.cn/Wu2UP</a:t>
            </a:r>
            <a:endParaRPr lang="zh-CN" altLang="en-US" b="1">
              <a:latin typeface="Arial" panose="020B0604020202020204" pitchFamily="34" charset="0"/>
              <a:ea typeface="微软雅黑" panose="020B0503020204020204" pitchFamily="34" charset="-122"/>
              <a:sym typeface="Arial" panose="020B0604020202020204" pitchFamily="34" charset="0"/>
            </a:endParaRPr>
          </a:p>
          <a:p>
            <a:pPr>
              <a:spcBef>
                <a:spcPct val="0"/>
              </a:spcBef>
            </a:pPr>
            <a:endParaRPr lang="zh-CN" altLang="en-US"/>
          </a:p>
          <a:p>
            <a:pPr>
              <a:spcBef>
                <a:spcPct val="0"/>
              </a:spcBef>
            </a:pPr>
            <a:endParaRPr lang="zh-CN" altLang="en-US"/>
          </a:p>
        </p:txBody>
      </p:sp>
      <p:sp>
        <p:nvSpPr>
          <p:cNvPr id="12292" name="灯片编号占位符 3"/>
          <p:cNvSpPr txBox="1">
            <a:spLocks noGrp="1" noChangeArrowheads="1"/>
          </p:cNvSpPr>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r" eaLnBrk="1" hangingPunct="1"/>
            <a:fld id="{FA868652-1D70-473D-B169-CD008D5008AF}" type="slidenum">
              <a:rPr lang="zh-CN" altLang="en-US" sz="1200">
                <a:latin typeface="等线" panose="02010600030101010101" pitchFamily="2" charset="-122"/>
                <a:ea typeface="等线" panose="02010600030101010101" pitchFamily="2" charset="-122"/>
              </a:rPr>
              <a:t>30</a:t>
            </a:fld>
            <a:endParaRPr lang="zh-CN" altLang="en-US" sz="1200">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192501645"/>
      </p:ext>
    </p:extLst>
  </p:cSld>
  <p:clrMapOvr>
    <a:overrideClrMapping bg1="lt1" tx1="dk1" bg2="lt2" tx2="dk2" accent1="accent1" accent2="accent2" accent3="accent3" accent4="accent4" accent5="accent5" accent6="accent6" hlink="hlink" folHlink="folHlink"/>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0242" name="幻灯片图像占位符 1"/>
          <p:cNvSpPr>
            <a:spLocks noGrp="1" noRot="1" noChangeAspect="1" noTextEdit="1"/>
          </p:cNvSpPr>
          <p:nvPr>
            <p:ph type="sldImg"/>
          </p:nvPr>
        </p:nvSpPr>
        <p:spPr/>
      </p:sp>
      <p:sp>
        <p:nvSpPr>
          <p:cNvPr id="10243" name="备注占位符 2"/>
          <p:cNvSpPr>
            <a:spLocks noGrp="1"/>
          </p:cNvSpPr>
          <p:nvPr>
            <p:ph type="body" idx="1"/>
          </p:nvPr>
        </p:nvSpPr>
        <p:spPr/>
        <p:txBody>
          <a:bodyPr anchor="t"/>
          <a:lstStyle/>
          <a:p>
            <a:pPr>
              <a:spcBef>
                <a:spcPct val="0"/>
              </a:spcBef>
            </a:pPr>
            <a:r>
              <a:rPr lang="zh-CN" altLang="en-US" b="1">
                <a:latin typeface="Arial" panose="020B0604020202020204" pitchFamily="34" charset="0"/>
                <a:ea typeface="微软雅黑" panose="020B0503020204020204" pitchFamily="34" charset="-122"/>
                <a:sym typeface="Arial" panose="020B0604020202020204" pitchFamily="34" charset="0"/>
              </a:rPr>
              <a:t>更多作品请搜索</a:t>
            </a:r>
            <a:r>
              <a:rPr lang="en-US" altLang="zh-CN" b="1">
                <a:latin typeface="Arial" panose="020B0604020202020204" pitchFamily="34" charset="0"/>
                <a:ea typeface="微软雅黑" panose="020B0503020204020204" pitchFamily="34" charset="-122"/>
                <a:sym typeface="Arial" panose="020B0604020202020204" pitchFamily="34" charset="0"/>
              </a:rPr>
              <a:t>:  http://dwz.cn/Wu2UP</a:t>
            </a:r>
            <a:endParaRPr lang="zh-CN" altLang="en-US" b="1">
              <a:latin typeface="Arial" panose="020B0604020202020204" pitchFamily="34" charset="0"/>
              <a:ea typeface="微软雅黑" panose="020B0503020204020204" pitchFamily="34" charset="-122"/>
              <a:sym typeface="Arial" panose="020B0604020202020204" pitchFamily="34" charset="0"/>
            </a:endParaRPr>
          </a:p>
          <a:p>
            <a:pPr>
              <a:spcBef>
                <a:spcPct val="0"/>
              </a:spcBef>
            </a:pPr>
            <a:endParaRPr lang="zh-CN" altLang="en-US"/>
          </a:p>
          <a:p>
            <a:pPr>
              <a:spcBef>
                <a:spcPct val="0"/>
              </a:spcBef>
            </a:pPr>
            <a:endParaRPr lang="zh-CN" altLang="en-US"/>
          </a:p>
        </p:txBody>
      </p:sp>
      <p:sp>
        <p:nvSpPr>
          <p:cNvPr id="10244" name="灯片编号占位符 3"/>
          <p:cNvSpPr txBox="1">
            <a:spLocks noGrp="1" noChangeArrowheads="1"/>
          </p:cNvSpPr>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r" eaLnBrk="1" hangingPunct="1"/>
            <a:fld id="{6541155D-0AE4-45F8-B41D-BEABEAFCBC13}" type="slidenum">
              <a:rPr lang="zh-CN" altLang="en-US" sz="1200">
                <a:latin typeface="等线" panose="02010600030101010101" pitchFamily="2" charset="-122"/>
                <a:ea typeface="等线" panose="02010600030101010101" pitchFamily="2" charset="-122"/>
              </a:rPr>
              <a:t>32</a:t>
            </a:fld>
            <a:endParaRPr lang="zh-CN" altLang="en-US" sz="1200">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3309652969"/>
      </p:ext>
    </p:extLst>
  </p:cSld>
  <p:clrMapOvr>
    <a:overrideClrMapping bg1="lt1" tx1="dk1" bg2="lt2" tx2="dk2" accent1="accent1" accent2="accent2" accent3="accent3" accent4="accent4" accent5="accent5" accent6="accent6" hlink="hlink" folHlink="folHlink"/>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0242" name="幻灯片图像占位符 1"/>
          <p:cNvSpPr>
            <a:spLocks noGrp="1" noRot="1" noChangeAspect="1" noTextEdit="1"/>
          </p:cNvSpPr>
          <p:nvPr>
            <p:ph type="sldImg"/>
          </p:nvPr>
        </p:nvSpPr>
        <p:spPr/>
      </p:sp>
      <p:sp>
        <p:nvSpPr>
          <p:cNvPr id="10243" name="备注占位符 2"/>
          <p:cNvSpPr>
            <a:spLocks noGrp="1"/>
          </p:cNvSpPr>
          <p:nvPr>
            <p:ph type="body" idx="1"/>
          </p:nvPr>
        </p:nvSpPr>
        <p:spPr/>
        <p:txBody>
          <a:bodyPr anchor="t"/>
          <a:lstStyle/>
          <a:p>
            <a:pPr>
              <a:spcBef>
                <a:spcPct val="0"/>
              </a:spcBef>
            </a:pPr>
            <a:r>
              <a:rPr lang="zh-CN" altLang="en-US" b="1">
                <a:latin typeface="Arial" panose="020B0604020202020204" pitchFamily="34" charset="0"/>
                <a:ea typeface="微软雅黑" panose="020B0503020204020204" pitchFamily="34" charset="-122"/>
                <a:sym typeface="Arial" panose="020B0604020202020204" pitchFamily="34" charset="0"/>
              </a:rPr>
              <a:t>更多作品请搜索</a:t>
            </a:r>
            <a:r>
              <a:rPr lang="en-US" altLang="zh-CN" b="1">
                <a:latin typeface="Arial" panose="020B0604020202020204" pitchFamily="34" charset="0"/>
                <a:ea typeface="微软雅黑" panose="020B0503020204020204" pitchFamily="34" charset="-122"/>
                <a:sym typeface="Arial" panose="020B0604020202020204" pitchFamily="34" charset="0"/>
              </a:rPr>
              <a:t>:  http://dwz.cn/Wu2UP</a:t>
            </a:r>
            <a:endParaRPr lang="zh-CN" altLang="en-US" b="1">
              <a:latin typeface="Arial" panose="020B0604020202020204" pitchFamily="34" charset="0"/>
              <a:ea typeface="微软雅黑" panose="020B0503020204020204" pitchFamily="34" charset="-122"/>
              <a:sym typeface="Arial" panose="020B0604020202020204" pitchFamily="34" charset="0"/>
            </a:endParaRPr>
          </a:p>
          <a:p>
            <a:pPr>
              <a:spcBef>
                <a:spcPct val="0"/>
              </a:spcBef>
            </a:pPr>
            <a:endParaRPr lang="zh-CN" altLang="en-US"/>
          </a:p>
          <a:p>
            <a:pPr>
              <a:spcBef>
                <a:spcPct val="0"/>
              </a:spcBef>
            </a:pPr>
            <a:endParaRPr lang="zh-CN" altLang="en-US"/>
          </a:p>
        </p:txBody>
      </p:sp>
      <p:sp>
        <p:nvSpPr>
          <p:cNvPr id="10244" name="灯片编号占位符 3"/>
          <p:cNvSpPr txBox="1">
            <a:spLocks noGrp="1" noChangeArrowheads="1"/>
          </p:cNvSpPr>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r" eaLnBrk="1" hangingPunct="1"/>
            <a:fld id="{6541155D-0AE4-45F8-B41D-BEABEAFCBC13}" type="slidenum">
              <a:rPr lang="zh-CN" altLang="en-US" sz="1200">
                <a:latin typeface="等线" panose="02010600030101010101" pitchFamily="2" charset="-122"/>
                <a:ea typeface="等线" panose="02010600030101010101" pitchFamily="2" charset="-122"/>
              </a:rPr>
              <a:t>33</a:t>
            </a:fld>
            <a:endParaRPr lang="zh-CN" altLang="en-US" sz="1200">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848477518"/>
      </p:ext>
    </p:extLst>
  </p:cSld>
  <p:clrMapOvr>
    <a:overrideClrMapping bg1="lt1" tx1="dk1" bg2="lt2" tx2="dk2" accent1="accent1" accent2="accent2" accent3="accent3" accent4="accent4" accent5="accent5" accent6="accent6" hlink="hlink" folHlink="folHlink"/>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0242" name="幻灯片图像占位符 1"/>
          <p:cNvSpPr>
            <a:spLocks noGrp="1" noRot="1" noChangeAspect="1" noTextEdit="1"/>
          </p:cNvSpPr>
          <p:nvPr>
            <p:ph type="sldImg"/>
          </p:nvPr>
        </p:nvSpPr>
        <p:spPr/>
      </p:sp>
      <p:sp>
        <p:nvSpPr>
          <p:cNvPr id="10243" name="备注占位符 2"/>
          <p:cNvSpPr>
            <a:spLocks noGrp="1"/>
          </p:cNvSpPr>
          <p:nvPr>
            <p:ph type="body" idx="1"/>
          </p:nvPr>
        </p:nvSpPr>
        <p:spPr/>
        <p:txBody>
          <a:bodyPr anchor="t"/>
          <a:lstStyle/>
          <a:p>
            <a:pPr>
              <a:spcBef>
                <a:spcPct val="0"/>
              </a:spcBef>
            </a:pPr>
            <a:r>
              <a:rPr lang="zh-CN" altLang="en-US" b="1">
                <a:latin typeface="Arial" panose="020B0604020202020204" pitchFamily="34" charset="0"/>
                <a:ea typeface="微软雅黑" panose="020B0503020204020204" pitchFamily="34" charset="-122"/>
                <a:sym typeface="Arial" panose="020B0604020202020204" pitchFamily="34" charset="0"/>
              </a:rPr>
              <a:t>更多作品请搜索</a:t>
            </a:r>
            <a:r>
              <a:rPr lang="en-US" altLang="zh-CN" b="1">
                <a:latin typeface="Arial" panose="020B0604020202020204" pitchFamily="34" charset="0"/>
                <a:ea typeface="微软雅黑" panose="020B0503020204020204" pitchFamily="34" charset="-122"/>
                <a:sym typeface="Arial" panose="020B0604020202020204" pitchFamily="34" charset="0"/>
              </a:rPr>
              <a:t>:  http://dwz.cn/Wu2UP</a:t>
            </a:r>
            <a:endParaRPr lang="zh-CN" altLang="en-US" b="1">
              <a:latin typeface="Arial" panose="020B0604020202020204" pitchFamily="34" charset="0"/>
              <a:ea typeface="微软雅黑" panose="020B0503020204020204" pitchFamily="34" charset="-122"/>
              <a:sym typeface="Arial" panose="020B0604020202020204" pitchFamily="34" charset="0"/>
            </a:endParaRPr>
          </a:p>
          <a:p>
            <a:pPr>
              <a:spcBef>
                <a:spcPct val="0"/>
              </a:spcBef>
            </a:pPr>
            <a:endParaRPr lang="zh-CN" altLang="en-US"/>
          </a:p>
          <a:p>
            <a:pPr>
              <a:spcBef>
                <a:spcPct val="0"/>
              </a:spcBef>
            </a:pPr>
            <a:endParaRPr lang="zh-CN" altLang="en-US"/>
          </a:p>
        </p:txBody>
      </p:sp>
      <p:sp>
        <p:nvSpPr>
          <p:cNvPr id="10244" name="灯片编号占位符 3"/>
          <p:cNvSpPr txBox="1">
            <a:spLocks noGrp="1" noChangeArrowheads="1"/>
          </p:cNvSpPr>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r" eaLnBrk="1" hangingPunct="1"/>
            <a:fld id="{6541155D-0AE4-45F8-B41D-BEABEAFCBC13}" type="slidenum">
              <a:rPr lang="zh-CN" altLang="en-US" sz="1200">
                <a:latin typeface="等线" panose="02010600030101010101" pitchFamily="2" charset="-122"/>
                <a:ea typeface="等线" panose="02010600030101010101" pitchFamily="2" charset="-122"/>
              </a:rPr>
              <a:t>34</a:t>
            </a:fld>
            <a:endParaRPr lang="zh-CN" altLang="en-US" sz="1200">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4208232675"/>
      </p:ext>
    </p:extLst>
  </p:cSld>
  <p:clrMapOvr>
    <a:overrideClrMapping bg1="lt1" tx1="dk1" bg2="lt2" tx2="dk2" accent1="accent1" accent2="accent2" accent3="accent3" accent4="accent4" accent5="accent5" accent6="accent6" hlink="hlink" folHlink="folHlink"/>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0242" name="幻灯片图像占位符 1"/>
          <p:cNvSpPr>
            <a:spLocks noGrp="1" noRot="1" noChangeAspect="1" noTextEdit="1"/>
          </p:cNvSpPr>
          <p:nvPr>
            <p:ph type="sldImg"/>
          </p:nvPr>
        </p:nvSpPr>
        <p:spPr/>
      </p:sp>
      <p:sp>
        <p:nvSpPr>
          <p:cNvPr id="10243" name="备注占位符 2"/>
          <p:cNvSpPr>
            <a:spLocks noGrp="1"/>
          </p:cNvSpPr>
          <p:nvPr>
            <p:ph type="body" idx="1"/>
          </p:nvPr>
        </p:nvSpPr>
        <p:spPr/>
        <p:txBody>
          <a:bodyPr anchor="t"/>
          <a:lstStyle/>
          <a:p>
            <a:pPr>
              <a:spcBef>
                <a:spcPct val="0"/>
              </a:spcBef>
            </a:pPr>
            <a:r>
              <a:rPr lang="zh-CN" altLang="en-US" b="1">
                <a:latin typeface="Arial" panose="020B0604020202020204" pitchFamily="34" charset="0"/>
                <a:ea typeface="微软雅黑" panose="020B0503020204020204" pitchFamily="34" charset="-122"/>
                <a:sym typeface="Arial" panose="020B0604020202020204" pitchFamily="34" charset="0"/>
              </a:rPr>
              <a:t>更多作品请搜索</a:t>
            </a:r>
            <a:r>
              <a:rPr lang="en-US" altLang="zh-CN" b="1">
                <a:latin typeface="Arial" panose="020B0604020202020204" pitchFamily="34" charset="0"/>
                <a:ea typeface="微软雅黑" panose="020B0503020204020204" pitchFamily="34" charset="-122"/>
                <a:sym typeface="Arial" panose="020B0604020202020204" pitchFamily="34" charset="0"/>
              </a:rPr>
              <a:t>:  http://dwz.cn/Wu2UP</a:t>
            </a:r>
            <a:endParaRPr lang="zh-CN" altLang="en-US" b="1">
              <a:latin typeface="Arial" panose="020B0604020202020204" pitchFamily="34" charset="0"/>
              <a:ea typeface="微软雅黑" panose="020B0503020204020204" pitchFamily="34" charset="-122"/>
              <a:sym typeface="Arial" panose="020B0604020202020204" pitchFamily="34" charset="0"/>
            </a:endParaRPr>
          </a:p>
          <a:p>
            <a:pPr>
              <a:spcBef>
                <a:spcPct val="0"/>
              </a:spcBef>
            </a:pPr>
            <a:endParaRPr lang="zh-CN" altLang="en-US"/>
          </a:p>
          <a:p>
            <a:pPr>
              <a:spcBef>
                <a:spcPct val="0"/>
              </a:spcBef>
            </a:pPr>
            <a:endParaRPr lang="zh-CN" altLang="en-US"/>
          </a:p>
        </p:txBody>
      </p:sp>
      <p:sp>
        <p:nvSpPr>
          <p:cNvPr id="10244" name="灯片编号占位符 3"/>
          <p:cNvSpPr txBox="1">
            <a:spLocks noGrp="1" noChangeArrowheads="1"/>
          </p:cNvSpPr>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r" eaLnBrk="1" hangingPunct="1"/>
            <a:fld id="{6541155D-0AE4-45F8-B41D-BEABEAFCBC13}" type="slidenum">
              <a:rPr lang="zh-CN" altLang="en-US" sz="1200">
                <a:latin typeface="等线" panose="02010600030101010101" pitchFamily="2" charset="-122"/>
                <a:ea typeface="等线" panose="02010600030101010101" pitchFamily="2" charset="-122"/>
              </a:rPr>
              <a:t>35</a:t>
            </a:fld>
            <a:endParaRPr lang="zh-CN" altLang="en-US" sz="1200">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1068919863"/>
      </p:ext>
    </p:extLst>
  </p:cSld>
  <p:clrMapOvr>
    <a:overrideClrMapping bg1="lt1" tx1="dk1" bg2="lt2" tx2="dk2" accent1="accent1" accent2="accent2" accent3="accent3" accent4="accent4" accent5="accent5" accent6="accent6" hlink="hlink" folHlink="folHlink"/>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0242" name="幻灯片图像占位符 1"/>
          <p:cNvSpPr>
            <a:spLocks noGrp="1" noRot="1" noChangeAspect="1" noTextEdit="1"/>
          </p:cNvSpPr>
          <p:nvPr>
            <p:ph type="sldImg"/>
          </p:nvPr>
        </p:nvSpPr>
        <p:spPr/>
      </p:sp>
      <p:sp>
        <p:nvSpPr>
          <p:cNvPr id="10243" name="备注占位符 2"/>
          <p:cNvSpPr>
            <a:spLocks noGrp="1"/>
          </p:cNvSpPr>
          <p:nvPr>
            <p:ph type="body" idx="1"/>
          </p:nvPr>
        </p:nvSpPr>
        <p:spPr/>
        <p:txBody>
          <a:bodyPr anchor="t"/>
          <a:lstStyle/>
          <a:p>
            <a:pPr>
              <a:spcBef>
                <a:spcPct val="0"/>
              </a:spcBef>
            </a:pPr>
            <a:r>
              <a:rPr lang="zh-CN" altLang="en-US" b="1">
                <a:latin typeface="Arial" panose="020B0604020202020204" pitchFamily="34" charset="0"/>
                <a:ea typeface="微软雅黑" panose="020B0503020204020204" pitchFamily="34" charset="-122"/>
                <a:sym typeface="Arial" panose="020B0604020202020204" pitchFamily="34" charset="0"/>
              </a:rPr>
              <a:t>更多作品请搜索</a:t>
            </a:r>
            <a:r>
              <a:rPr lang="en-US" altLang="zh-CN" b="1">
                <a:latin typeface="Arial" panose="020B0604020202020204" pitchFamily="34" charset="0"/>
                <a:ea typeface="微软雅黑" panose="020B0503020204020204" pitchFamily="34" charset="-122"/>
                <a:sym typeface="Arial" panose="020B0604020202020204" pitchFamily="34" charset="0"/>
              </a:rPr>
              <a:t>:  http://dwz.cn/Wu2UP</a:t>
            </a:r>
            <a:endParaRPr lang="zh-CN" altLang="en-US" b="1">
              <a:latin typeface="Arial" panose="020B0604020202020204" pitchFamily="34" charset="0"/>
              <a:ea typeface="微软雅黑" panose="020B0503020204020204" pitchFamily="34" charset="-122"/>
              <a:sym typeface="Arial" panose="020B0604020202020204" pitchFamily="34" charset="0"/>
            </a:endParaRPr>
          </a:p>
          <a:p>
            <a:pPr>
              <a:spcBef>
                <a:spcPct val="0"/>
              </a:spcBef>
            </a:pPr>
            <a:endParaRPr lang="zh-CN" altLang="en-US"/>
          </a:p>
          <a:p>
            <a:pPr>
              <a:spcBef>
                <a:spcPct val="0"/>
              </a:spcBef>
            </a:pPr>
            <a:endParaRPr lang="zh-CN" altLang="en-US"/>
          </a:p>
        </p:txBody>
      </p:sp>
      <p:sp>
        <p:nvSpPr>
          <p:cNvPr id="10244" name="灯片编号占位符 3"/>
          <p:cNvSpPr txBox="1">
            <a:spLocks noGrp="1" noChangeArrowheads="1"/>
          </p:cNvSpPr>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r" eaLnBrk="1" hangingPunct="1"/>
            <a:fld id="{6541155D-0AE4-45F8-B41D-BEABEAFCBC13}" type="slidenum">
              <a:rPr lang="zh-CN" altLang="en-US" sz="1200">
                <a:latin typeface="等线" panose="02010600030101010101" pitchFamily="2" charset="-122"/>
                <a:ea typeface="等线" panose="02010600030101010101" pitchFamily="2" charset="-122"/>
              </a:rPr>
              <a:t>36</a:t>
            </a:fld>
            <a:endParaRPr lang="zh-CN" altLang="en-US" sz="1200">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3463828494"/>
      </p:ext>
    </p:extLst>
  </p:cSld>
  <p:clrMapOvr>
    <a:overrideClrMapping bg1="lt1" tx1="dk1" bg2="lt2" tx2="dk2" accent1="accent1" accent2="accent2" accent3="accent3" accent4="accent4" accent5="accent5" accent6="accent6" hlink="hlink" folHlink="folHlink"/>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0242" name="幻灯片图像占位符 1"/>
          <p:cNvSpPr>
            <a:spLocks noGrp="1" noRot="1" noChangeAspect="1" noTextEdit="1"/>
          </p:cNvSpPr>
          <p:nvPr>
            <p:ph type="sldImg"/>
          </p:nvPr>
        </p:nvSpPr>
        <p:spPr/>
      </p:sp>
      <p:sp>
        <p:nvSpPr>
          <p:cNvPr id="10243" name="备注占位符 2"/>
          <p:cNvSpPr>
            <a:spLocks noGrp="1"/>
          </p:cNvSpPr>
          <p:nvPr>
            <p:ph type="body" idx="1"/>
          </p:nvPr>
        </p:nvSpPr>
        <p:spPr/>
        <p:txBody>
          <a:bodyPr anchor="t"/>
          <a:lstStyle/>
          <a:p>
            <a:pPr>
              <a:spcBef>
                <a:spcPct val="0"/>
              </a:spcBef>
            </a:pPr>
            <a:r>
              <a:rPr lang="zh-CN" altLang="en-US" b="1">
                <a:latin typeface="Arial" panose="020B0604020202020204" pitchFamily="34" charset="0"/>
                <a:ea typeface="微软雅黑" panose="020B0503020204020204" pitchFamily="34" charset="-122"/>
                <a:sym typeface="Arial" panose="020B0604020202020204" pitchFamily="34" charset="0"/>
              </a:rPr>
              <a:t>更多作品请搜索</a:t>
            </a:r>
            <a:r>
              <a:rPr lang="en-US" altLang="zh-CN" b="1">
                <a:latin typeface="Arial" panose="020B0604020202020204" pitchFamily="34" charset="0"/>
                <a:ea typeface="微软雅黑" panose="020B0503020204020204" pitchFamily="34" charset="-122"/>
                <a:sym typeface="Arial" panose="020B0604020202020204" pitchFamily="34" charset="0"/>
              </a:rPr>
              <a:t>:  http://dwz.cn/Wu2UP</a:t>
            </a:r>
            <a:endParaRPr lang="zh-CN" altLang="en-US" b="1">
              <a:latin typeface="Arial" panose="020B0604020202020204" pitchFamily="34" charset="0"/>
              <a:ea typeface="微软雅黑" panose="020B0503020204020204" pitchFamily="34" charset="-122"/>
              <a:sym typeface="Arial" panose="020B0604020202020204" pitchFamily="34" charset="0"/>
            </a:endParaRPr>
          </a:p>
          <a:p>
            <a:pPr>
              <a:spcBef>
                <a:spcPct val="0"/>
              </a:spcBef>
            </a:pPr>
            <a:endParaRPr lang="zh-CN" altLang="en-US"/>
          </a:p>
          <a:p>
            <a:pPr>
              <a:spcBef>
                <a:spcPct val="0"/>
              </a:spcBef>
            </a:pPr>
            <a:endParaRPr lang="zh-CN" altLang="en-US"/>
          </a:p>
        </p:txBody>
      </p:sp>
      <p:sp>
        <p:nvSpPr>
          <p:cNvPr id="10244" name="灯片编号占位符 3"/>
          <p:cNvSpPr txBox="1">
            <a:spLocks noGrp="1" noChangeArrowheads="1"/>
          </p:cNvSpPr>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r" eaLnBrk="1" hangingPunct="1"/>
            <a:fld id="{6541155D-0AE4-45F8-B41D-BEABEAFCBC13}" type="slidenum">
              <a:rPr lang="zh-CN" altLang="en-US" sz="1200">
                <a:latin typeface="等线" panose="02010600030101010101" pitchFamily="2" charset="-122"/>
                <a:ea typeface="等线" panose="02010600030101010101" pitchFamily="2" charset="-122"/>
              </a:rPr>
              <a:t>37</a:t>
            </a:fld>
            <a:endParaRPr lang="zh-CN" altLang="en-US" sz="1200">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1268345487"/>
      </p:ext>
    </p:extLst>
  </p:cSld>
  <p:clrMapOvr>
    <a:overrideClrMapping bg1="lt1" tx1="dk1" bg2="lt2" tx2="dk2" accent1="accent1" accent2="accent2" accent3="accent3" accent4="accent4" accent5="accent5" accent6="accent6" hlink="hlink" folHlink="folHlink"/>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56322" name="幻灯片图像占位符 1"/>
          <p:cNvSpPr>
            <a:spLocks noGrp="1" noRot="1" noChangeAspect="1" noTextEdit="1"/>
          </p:cNvSpPr>
          <p:nvPr>
            <p:ph type="sldImg"/>
          </p:nvPr>
        </p:nvSpPr>
        <p:spPr/>
      </p:sp>
      <p:sp>
        <p:nvSpPr>
          <p:cNvPr id="56323" name="备注占位符 2"/>
          <p:cNvSpPr>
            <a:spLocks noGrp="1"/>
          </p:cNvSpPr>
          <p:nvPr>
            <p:ph type="body" idx="1"/>
          </p:nvPr>
        </p:nvSpPr>
        <p:spPr/>
        <p:txBody>
          <a:bodyPr anchor="t"/>
          <a:lstStyle/>
          <a:p>
            <a:pPr>
              <a:spcBef>
                <a:spcPct val="0"/>
              </a:spcBef>
            </a:pPr>
            <a:r>
              <a:rPr lang="zh-CN" altLang="en-US" b="1">
                <a:latin typeface="Arial" panose="020B0604020202020204" pitchFamily="34" charset="0"/>
                <a:ea typeface="微软雅黑" panose="020B0503020204020204" pitchFamily="34" charset="-122"/>
                <a:sym typeface="Arial" panose="020B0604020202020204" pitchFamily="34" charset="0"/>
              </a:rPr>
              <a:t>更多作品请搜索</a:t>
            </a:r>
            <a:r>
              <a:rPr lang="en-US" altLang="zh-CN" b="1">
                <a:latin typeface="Arial" panose="020B0604020202020204" pitchFamily="34" charset="0"/>
                <a:ea typeface="微软雅黑" panose="020B0503020204020204" pitchFamily="34" charset="-122"/>
                <a:sym typeface="Arial" panose="020B0604020202020204" pitchFamily="34" charset="0"/>
              </a:rPr>
              <a:t>:  http://dwz.cn/Wu2UP</a:t>
            </a:r>
            <a:endParaRPr lang="zh-CN" altLang="en-US" b="1">
              <a:latin typeface="Arial" panose="020B0604020202020204" pitchFamily="34" charset="0"/>
              <a:ea typeface="微软雅黑" panose="020B0503020204020204" pitchFamily="34" charset="-122"/>
              <a:sym typeface="Arial" panose="020B0604020202020204" pitchFamily="34" charset="0"/>
            </a:endParaRPr>
          </a:p>
          <a:p>
            <a:pPr>
              <a:spcBef>
                <a:spcPct val="0"/>
              </a:spcBef>
            </a:pPr>
            <a:endParaRPr lang="zh-CN" altLang="en-US"/>
          </a:p>
          <a:p>
            <a:pPr>
              <a:spcBef>
                <a:spcPct val="0"/>
              </a:spcBef>
            </a:pPr>
            <a:endParaRPr lang="zh-CN" altLang="en-US"/>
          </a:p>
        </p:txBody>
      </p:sp>
      <p:sp>
        <p:nvSpPr>
          <p:cNvPr id="56324" name="灯片编号占位符 3"/>
          <p:cNvSpPr txBox="1">
            <a:spLocks noGrp="1" noChangeArrowheads="1"/>
          </p:cNvSpPr>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r" eaLnBrk="1" hangingPunct="1"/>
            <a:fld id="{6F8732B7-85C1-4F19-A30E-08E461568C7A}" type="slidenum">
              <a:rPr lang="zh-CN" altLang="en-US" sz="1200">
                <a:latin typeface="等线" panose="02010600030101010101" pitchFamily="2" charset="-122"/>
                <a:ea typeface="等线" panose="02010600030101010101" pitchFamily="2" charset="-122"/>
              </a:rPr>
              <a:t>9</a:t>
            </a:fld>
            <a:endParaRPr lang="zh-CN" altLang="en-US" sz="1200">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823184193"/>
      </p:ext>
    </p:extLst>
  </p:cSld>
  <p:clrMapOvr>
    <a:overrideClrMapping bg1="lt1" tx1="dk1" bg2="lt2" tx2="dk2" accent1="accent1" accent2="accent2" accent3="accent3" accent4="accent4" accent5="accent5" accent6="accent6" hlink="hlink" folHlink="folHlink"/>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33794" name="幻灯片图像占位符 1"/>
          <p:cNvSpPr>
            <a:spLocks noGrp="1" noRot="1" noChangeAspect="1" noTextEdit="1"/>
          </p:cNvSpPr>
          <p:nvPr>
            <p:ph type="sldImg"/>
          </p:nvPr>
        </p:nvSpPr>
        <p:spPr/>
      </p:sp>
      <p:sp>
        <p:nvSpPr>
          <p:cNvPr id="33795" name="备注占位符 2"/>
          <p:cNvSpPr>
            <a:spLocks noGrp="1"/>
          </p:cNvSpPr>
          <p:nvPr>
            <p:ph type="body" idx="1"/>
          </p:nvPr>
        </p:nvSpPr>
        <p:spPr/>
        <p:txBody>
          <a:bodyPr anchor="t"/>
          <a:lstStyle/>
          <a:p>
            <a:pPr>
              <a:spcBef>
                <a:spcPct val="0"/>
              </a:spcBef>
            </a:pPr>
            <a:r>
              <a:rPr lang="zh-CN" altLang="en-US" b="1">
                <a:latin typeface="Arial" panose="020B0604020202020204" pitchFamily="34" charset="0"/>
                <a:ea typeface="微软雅黑" panose="020B0503020204020204" pitchFamily="34" charset="-122"/>
                <a:sym typeface="Arial" panose="020B0604020202020204" pitchFamily="34" charset="0"/>
              </a:rPr>
              <a:t>更多作品请搜索</a:t>
            </a:r>
            <a:r>
              <a:rPr lang="en-US" altLang="zh-CN" b="1">
                <a:latin typeface="Arial" panose="020B0604020202020204" pitchFamily="34" charset="0"/>
                <a:ea typeface="微软雅黑" panose="020B0503020204020204" pitchFamily="34" charset="-122"/>
                <a:sym typeface="Arial" panose="020B0604020202020204" pitchFamily="34" charset="0"/>
              </a:rPr>
              <a:t>:  http://dwz.cn/Wu2UP</a:t>
            </a:r>
            <a:endParaRPr lang="zh-CN" altLang="en-US" b="1">
              <a:latin typeface="Arial" panose="020B0604020202020204" pitchFamily="34" charset="0"/>
              <a:ea typeface="微软雅黑" panose="020B0503020204020204" pitchFamily="34" charset="-122"/>
              <a:sym typeface="Arial" panose="020B0604020202020204" pitchFamily="34" charset="0"/>
            </a:endParaRPr>
          </a:p>
          <a:p>
            <a:pPr>
              <a:spcBef>
                <a:spcPct val="0"/>
              </a:spcBef>
            </a:pPr>
            <a:endParaRPr lang="zh-CN" altLang="en-US"/>
          </a:p>
          <a:p>
            <a:pPr>
              <a:spcBef>
                <a:spcPct val="0"/>
              </a:spcBef>
            </a:pPr>
            <a:endParaRPr lang="zh-CN" altLang="en-US"/>
          </a:p>
        </p:txBody>
      </p:sp>
      <p:sp>
        <p:nvSpPr>
          <p:cNvPr id="33796" name="灯片编号占位符 3"/>
          <p:cNvSpPr txBox="1">
            <a:spLocks noGrp="1" noChangeArrowheads="1"/>
          </p:cNvSpPr>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r" eaLnBrk="1" hangingPunct="1"/>
            <a:fld id="{74E148CD-9211-48D4-BEE9-22C2197215CA}" type="slidenum">
              <a:rPr lang="zh-CN" altLang="en-US" sz="1200">
                <a:latin typeface="等线" panose="02010600030101010101" pitchFamily="2" charset="-122"/>
                <a:ea typeface="等线" panose="02010600030101010101" pitchFamily="2" charset="-122"/>
              </a:rPr>
              <a:t>38</a:t>
            </a:fld>
            <a:endParaRPr lang="zh-CN" altLang="en-US" sz="1200">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2172199895"/>
      </p:ext>
    </p:extLst>
  </p:cSld>
  <p:clrMapOvr>
    <a:overrideClrMapping bg1="lt1" tx1="dk1" bg2="lt2" tx2="dk2" accent1="accent1" accent2="accent2" accent3="accent3" accent4="accent4" accent5="accent5" accent6="accent6" hlink="hlink" folHlink="folHlink"/>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2290" name="幻灯片图像占位符 1"/>
          <p:cNvSpPr>
            <a:spLocks noGrp="1" noRot="1" noChangeAspect="1" noTextEdit="1"/>
          </p:cNvSpPr>
          <p:nvPr>
            <p:ph type="sldImg"/>
          </p:nvPr>
        </p:nvSpPr>
        <p:spPr/>
      </p:sp>
      <p:sp>
        <p:nvSpPr>
          <p:cNvPr id="12291" name="备注占位符 2"/>
          <p:cNvSpPr>
            <a:spLocks noGrp="1"/>
          </p:cNvSpPr>
          <p:nvPr>
            <p:ph type="body" idx="1"/>
          </p:nvPr>
        </p:nvSpPr>
        <p:spPr/>
        <p:txBody>
          <a:bodyPr anchor="t"/>
          <a:lstStyle/>
          <a:p>
            <a:pPr>
              <a:spcBef>
                <a:spcPct val="0"/>
              </a:spcBef>
            </a:pPr>
            <a:r>
              <a:rPr lang="zh-CN" altLang="en-US" b="1">
                <a:latin typeface="Arial" panose="020B0604020202020204" pitchFamily="34" charset="0"/>
                <a:ea typeface="微软雅黑" panose="020B0503020204020204" pitchFamily="34" charset="-122"/>
                <a:sym typeface="Arial" panose="020B0604020202020204" pitchFamily="34" charset="0"/>
              </a:rPr>
              <a:t>更多作品请搜索</a:t>
            </a:r>
            <a:r>
              <a:rPr lang="en-US" altLang="zh-CN" b="1">
                <a:latin typeface="Arial" panose="020B0604020202020204" pitchFamily="34" charset="0"/>
                <a:ea typeface="微软雅黑" panose="020B0503020204020204" pitchFamily="34" charset="-122"/>
                <a:sym typeface="Arial" panose="020B0604020202020204" pitchFamily="34" charset="0"/>
              </a:rPr>
              <a:t>:  http://dwz.cn/Wu2UP</a:t>
            </a:r>
            <a:endParaRPr lang="zh-CN" altLang="en-US" b="1">
              <a:latin typeface="Arial" panose="020B0604020202020204" pitchFamily="34" charset="0"/>
              <a:ea typeface="微软雅黑" panose="020B0503020204020204" pitchFamily="34" charset="-122"/>
              <a:sym typeface="Arial" panose="020B0604020202020204" pitchFamily="34" charset="0"/>
            </a:endParaRPr>
          </a:p>
          <a:p>
            <a:pPr>
              <a:spcBef>
                <a:spcPct val="0"/>
              </a:spcBef>
            </a:pPr>
            <a:endParaRPr lang="zh-CN" altLang="en-US"/>
          </a:p>
          <a:p>
            <a:pPr>
              <a:spcBef>
                <a:spcPct val="0"/>
              </a:spcBef>
            </a:pPr>
            <a:endParaRPr lang="zh-CN" altLang="en-US"/>
          </a:p>
        </p:txBody>
      </p:sp>
      <p:sp>
        <p:nvSpPr>
          <p:cNvPr id="12292" name="灯片编号占位符 3"/>
          <p:cNvSpPr txBox="1">
            <a:spLocks noGrp="1" noChangeArrowheads="1"/>
          </p:cNvSpPr>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r" eaLnBrk="1" hangingPunct="1"/>
            <a:fld id="{FA868652-1D70-473D-B169-CD008D5008AF}" type="slidenum">
              <a:rPr lang="zh-CN" altLang="en-US" sz="1200">
                <a:latin typeface="等线" panose="02010600030101010101" pitchFamily="2" charset="-122"/>
                <a:ea typeface="等线" panose="02010600030101010101" pitchFamily="2" charset="-122"/>
              </a:rPr>
              <a:t>40</a:t>
            </a:fld>
            <a:endParaRPr lang="zh-CN" altLang="en-US" sz="1200">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670086126"/>
      </p:ext>
    </p:extLst>
  </p:cSld>
  <p:clrMapOvr>
    <a:overrideClrMapping bg1="lt1" tx1="dk1" bg2="lt2" tx2="dk2" accent1="accent1" accent2="accent2" accent3="accent3" accent4="accent4" accent5="accent5" accent6="accent6" hlink="hlink" folHlink="folHlink"/>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56322" name="幻灯片图像占位符 1"/>
          <p:cNvSpPr>
            <a:spLocks noGrp="1" noRot="1" noChangeAspect="1" noTextEdit="1"/>
          </p:cNvSpPr>
          <p:nvPr>
            <p:ph type="sldImg"/>
          </p:nvPr>
        </p:nvSpPr>
        <p:spPr/>
      </p:sp>
      <p:sp>
        <p:nvSpPr>
          <p:cNvPr id="56323" name="备注占位符 2"/>
          <p:cNvSpPr>
            <a:spLocks noGrp="1"/>
          </p:cNvSpPr>
          <p:nvPr>
            <p:ph type="body" idx="1"/>
          </p:nvPr>
        </p:nvSpPr>
        <p:spPr/>
        <p:txBody>
          <a:bodyPr anchor="t"/>
          <a:lstStyle/>
          <a:p>
            <a:pPr>
              <a:spcBef>
                <a:spcPct val="0"/>
              </a:spcBef>
            </a:pPr>
            <a:r>
              <a:rPr lang="zh-CN" altLang="en-US" b="1">
                <a:latin typeface="Arial" panose="020B0604020202020204" pitchFamily="34" charset="0"/>
                <a:ea typeface="微软雅黑" panose="020B0503020204020204" pitchFamily="34" charset="-122"/>
                <a:sym typeface="Arial" panose="020B0604020202020204" pitchFamily="34" charset="0"/>
              </a:rPr>
              <a:t>更多作品请搜索</a:t>
            </a:r>
            <a:r>
              <a:rPr lang="en-US" altLang="zh-CN" b="1">
                <a:latin typeface="Arial" panose="020B0604020202020204" pitchFamily="34" charset="0"/>
                <a:ea typeface="微软雅黑" panose="020B0503020204020204" pitchFamily="34" charset="-122"/>
                <a:sym typeface="Arial" panose="020B0604020202020204" pitchFamily="34" charset="0"/>
              </a:rPr>
              <a:t>:  http://dwz.cn/Wu2UP</a:t>
            </a:r>
            <a:endParaRPr lang="zh-CN" altLang="en-US" b="1">
              <a:latin typeface="Arial" panose="020B0604020202020204" pitchFamily="34" charset="0"/>
              <a:ea typeface="微软雅黑" panose="020B0503020204020204" pitchFamily="34" charset="-122"/>
              <a:sym typeface="Arial" panose="020B0604020202020204" pitchFamily="34" charset="0"/>
            </a:endParaRPr>
          </a:p>
          <a:p>
            <a:pPr>
              <a:spcBef>
                <a:spcPct val="0"/>
              </a:spcBef>
            </a:pPr>
            <a:endParaRPr lang="zh-CN" altLang="en-US"/>
          </a:p>
          <a:p>
            <a:pPr>
              <a:spcBef>
                <a:spcPct val="0"/>
              </a:spcBef>
            </a:pPr>
            <a:endParaRPr lang="zh-CN" altLang="en-US"/>
          </a:p>
        </p:txBody>
      </p:sp>
      <p:sp>
        <p:nvSpPr>
          <p:cNvPr id="56324" name="灯片编号占位符 3"/>
          <p:cNvSpPr txBox="1">
            <a:spLocks noGrp="1" noChangeArrowheads="1"/>
          </p:cNvSpPr>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r" eaLnBrk="1" hangingPunct="1"/>
            <a:fld id="{6F8732B7-85C1-4F19-A30E-08E461568C7A}" type="slidenum">
              <a:rPr lang="zh-CN" altLang="en-US" sz="1200">
                <a:latin typeface="等线" panose="02010600030101010101" pitchFamily="2" charset="-122"/>
                <a:ea typeface="等线" panose="02010600030101010101" pitchFamily="2" charset="-122"/>
              </a:rPr>
              <a:t>49</a:t>
            </a:fld>
            <a:endParaRPr lang="zh-CN" altLang="en-US" sz="1200">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74088341"/>
      </p:ext>
    </p:extLst>
  </p:cSld>
  <p:clrMapOvr>
    <a:overrideClrMapping bg1="lt1" tx1="dk1" bg2="lt2" tx2="dk2" accent1="accent1" accent2="accent2" accent3="accent3" accent4="accent4" accent5="accent5" accent6="accent6" hlink="hlink" folHlink="folHlink"/>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272389562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186046374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345083806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2290" name="幻灯片图像占位符 1"/>
          <p:cNvSpPr>
            <a:spLocks noGrp="1" noRot="1" noChangeAspect="1" noTextEdit="1"/>
          </p:cNvSpPr>
          <p:nvPr>
            <p:ph type="sldImg"/>
          </p:nvPr>
        </p:nvSpPr>
        <p:spPr/>
      </p:sp>
      <p:sp>
        <p:nvSpPr>
          <p:cNvPr id="12291" name="备注占位符 2"/>
          <p:cNvSpPr>
            <a:spLocks noGrp="1"/>
          </p:cNvSpPr>
          <p:nvPr>
            <p:ph type="body" idx="1"/>
          </p:nvPr>
        </p:nvSpPr>
        <p:spPr/>
        <p:txBody>
          <a:bodyPr anchor="t"/>
          <a:lstStyle/>
          <a:p>
            <a:pPr>
              <a:spcBef>
                <a:spcPct val="0"/>
              </a:spcBef>
            </a:pPr>
            <a:r>
              <a:rPr lang="zh-CN" altLang="en-US" b="1">
                <a:latin typeface="Arial" panose="020B0604020202020204" pitchFamily="34" charset="0"/>
                <a:ea typeface="微软雅黑" panose="020B0503020204020204" pitchFamily="34" charset="-122"/>
                <a:sym typeface="Arial" panose="020B0604020202020204" pitchFamily="34" charset="0"/>
              </a:rPr>
              <a:t>更多作品请搜索</a:t>
            </a:r>
            <a:r>
              <a:rPr lang="en-US" altLang="zh-CN" b="1">
                <a:latin typeface="Arial" panose="020B0604020202020204" pitchFamily="34" charset="0"/>
                <a:ea typeface="微软雅黑" panose="020B0503020204020204" pitchFamily="34" charset="-122"/>
                <a:sym typeface="Arial" panose="020B0604020202020204" pitchFamily="34" charset="0"/>
              </a:rPr>
              <a:t>:  http://dwz.cn/Wu2UP</a:t>
            </a:r>
            <a:endParaRPr lang="zh-CN" altLang="en-US" b="1">
              <a:latin typeface="Arial" panose="020B0604020202020204" pitchFamily="34" charset="0"/>
              <a:ea typeface="微软雅黑" panose="020B0503020204020204" pitchFamily="34" charset="-122"/>
              <a:sym typeface="Arial" panose="020B0604020202020204" pitchFamily="34" charset="0"/>
            </a:endParaRPr>
          </a:p>
          <a:p>
            <a:pPr>
              <a:spcBef>
                <a:spcPct val="0"/>
              </a:spcBef>
            </a:pPr>
            <a:endParaRPr lang="zh-CN" altLang="en-US"/>
          </a:p>
          <a:p>
            <a:pPr>
              <a:spcBef>
                <a:spcPct val="0"/>
              </a:spcBef>
            </a:pPr>
            <a:endParaRPr lang="zh-CN" altLang="en-US"/>
          </a:p>
        </p:txBody>
      </p:sp>
      <p:sp>
        <p:nvSpPr>
          <p:cNvPr id="12292" name="灯片编号占位符 3"/>
          <p:cNvSpPr txBox="1">
            <a:spLocks noGrp="1" noChangeArrowheads="1"/>
          </p:cNvSpPr>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r" eaLnBrk="1" hangingPunct="1"/>
            <a:fld id="{FA868652-1D70-473D-B169-CD008D5008AF}" type="slidenum">
              <a:rPr lang="zh-CN" altLang="en-US" sz="1200">
                <a:latin typeface="等线" panose="02010600030101010101" pitchFamily="2" charset="-122"/>
                <a:ea typeface="等线" panose="02010600030101010101" pitchFamily="2" charset="-122"/>
              </a:rPr>
              <a:t>63</a:t>
            </a:fld>
            <a:endParaRPr lang="zh-CN" altLang="en-US" sz="1200">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3563369551"/>
      </p:ext>
    </p:extLst>
  </p:cSld>
  <p:clrMapOvr>
    <a:overrideClrMapping bg1="lt1" tx1="dk1" bg2="lt2" tx2="dk2" accent1="accent1" accent2="accent2" accent3="accent3" accent4="accent4" accent5="accent5" accent6="accent6" hlink="hlink" folHlink="folHlink"/>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0242" name="幻灯片图像占位符 1"/>
          <p:cNvSpPr>
            <a:spLocks noGrp="1" noRot="1" noChangeAspect="1" noTextEdit="1"/>
          </p:cNvSpPr>
          <p:nvPr>
            <p:ph type="sldImg"/>
          </p:nvPr>
        </p:nvSpPr>
        <p:spPr/>
      </p:sp>
      <p:sp>
        <p:nvSpPr>
          <p:cNvPr id="10243" name="备注占位符 2"/>
          <p:cNvSpPr>
            <a:spLocks noGrp="1"/>
          </p:cNvSpPr>
          <p:nvPr>
            <p:ph type="body" idx="1"/>
          </p:nvPr>
        </p:nvSpPr>
        <p:spPr/>
        <p:txBody>
          <a:bodyPr anchor="t"/>
          <a:lstStyle/>
          <a:p>
            <a:pPr>
              <a:spcBef>
                <a:spcPct val="0"/>
              </a:spcBef>
            </a:pPr>
            <a:r>
              <a:rPr lang="zh-CN" altLang="en-US" b="1">
                <a:latin typeface="Arial" panose="020B0604020202020204" pitchFamily="34" charset="0"/>
                <a:ea typeface="微软雅黑" panose="020B0503020204020204" pitchFamily="34" charset="-122"/>
                <a:sym typeface="Arial" panose="020B0604020202020204" pitchFamily="34" charset="0"/>
              </a:rPr>
              <a:t>更多作品请搜索</a:t>
            </a:r>
            <a:r>
              <a:rPr lang="en-US" altLang="zh-CN" b="1">
                <a:latin typeface="Arial" panose="020B0604020202020204" pitchFamily="34" charset="0"/>
                <a:ea typeface="微软雅黑" panose="020B0503020204020204" pitchFamily="34" charset="-122"/>
                <a:sym typeface="Arial" panose="020B0604020202020204" pitchFamily="34" charset="0"/>
              </a:rPr>
              <a:t>:  http://dwz.cn/Wu2UP</a:t>
            </a:r>
            <a:endParaRPr lang="zh-CN" altLang="en-US" b="1">
              <a:latin typeface="Arial" panose="020B0604020202020204" pitchFamily="34" charset="0"/>
              <a:ea typeface="微软雅黑" panose="020B0503020204020204" pitchFamily="34" charset="-122"/>
              <a:sym typeface="Arial" panose="020B0604020202020204" pitchFamily="34" charset="0"/>
            </a:endParaRPr>
          </a:p>
          <a:p>
            <a:pPr>
              <a:spcBef>
                <a:spcPct val="0"/>
              </a:spcBef>
            </a:pPr>
            <a:endParaRPr lang="zh-CN" altLang="en-US"/>
          </a:p>
          <a:p>
            <a:pPr>
              <a:spcBef>
                <a:spcPct val="0"/>
              </a:spcBef>
            </a:pPr>
            <a:endParaRPr lang="zh-CN" altLang="en-US"/>
          </a:p>
        </p:txBody>
      </p:sp>
      <p:sp>
        <p:nvSpPr>
          <p:cNvPr id="10244" name="灯片编号占位符 3"/>
          <p:cNvSpPr txBox="1">
            <a:spLocks noGrp="1" noChangeArrowheads="1"/>
          </p:cNvSpPr>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r" eaLnBrk="1" hangingPunct="1"/>
            <a:fld id="{6541155D-0AE4-45F8-B41D-BEABEAFCBC13}" type="slidenum">
              <a:rPr lang="zh-CN" altLang="en-US" sz="1200">
                <a:latin typeface="等线" panose="02010600030101010101" pitchFamily="2" charset="-122"/>
                <a:ea typeface="等线" panose="02010600030101010101" pitchFamily="2" charset="-122"/>
              </a:rPr>
              <a:t>71</a:t>
            </a:fld>
            <a:endParaRPr lang="zh-CN" altLang="en-US" sz="1200">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1379762013"/>
      </p:ext>
    </p:extLst>
  </p:cSld>
  <p:clrMapOvr>
    <a:overrideClrMapping bg1="lt1" tx1="dk1" bg2="lt2" tx2="dk2" accent1="accent1" accent2="accent2" accent3="accent3" accent4="accent4" accent5="accent5" accent6="accent6" hlink="hlink" folHlink="folHlink"/>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56322" name="幻灯片图像占位符 1"/>
          <p:cNvSpPr>
            <a:spLocks noGrp="1" noRot="1" noChangeAspect="1" noTextEdit="1"/>
          </p:cNvSpPr>
          <p:nvPr>
            <p:ph type="sldImg"/>
          </p:nvPr>
        </p:nvSpPr>
        <p:spPr/>
      </p:sp>
      <p:sp>
        <p:nvSpPr>
          <p:cNvPr id="56323" name="备注占位符 2"/>
          <p:cNvSpPr>
            <a:spLocks noGrp="1"/>
          </p:cNvSpPr>
          <p:nvPr>
            <p:ph type="body" idx="1"/>
          </p:nvPr>
        </p:nvSpPr>
        <p:spPr/>
        <p:txBody>
          <a:bodyPr anchor="t"/>
          <a:lstStyle/>
          <a:p>
            <a:pPr>
              <a:spcBef>
                <a:spcPct val="0"/>
              </a:spcBef>
            </a:pPr>
            <a:r>
              <a:rPr lang="zh-CN" altLang="en-US" b="1">
                <a:latin typeface="Arial" panose="020B0604020202020204" pitchFamily="34" charset="0"/>
                <a:ea typeface="微软雅黑" panose="020B0503020204020204" pitchFamily="34" charset="-122"/>
                <a:sym typeface="Arial" panose="020B0604020202020204" pitchFamily="34" charset="0"/>
              </a:rPr>
              <a:t>更多作品请搜索</a:t>
            </a:r>
            <a:r>
              <a:rPr lang="en-US" altLang="zh-CN" b="1">
                <a:latin typeface="Arial" panose="020B0604020202020204" pitchFamily="34" charset="0"/>
                <a:ea typeface="微软雅黑" panose="020B0503020204020204" pitchFamily="34" charset="-122"/>
                <a:sym typeface="Arial" panose="020B0604020202020204" pitchFamily="34" charset="0"/>
              </a:rPr>
              <a:t>:  http://dwz.cn/Wu2UP</a:t>
            </a:r>
            <a:endParaRPr lang="zh-CN" altLang="en-US" b="1">
              <a:latin typeface="Arial" panose="020B0604020202020204" pitchFamily="34" charset="0"/>
              <a:ea typeface="微软雅黑" panose="020B0503020204020204" pitchFamily="34" charset="-122"/>
              <a:sym typeface="Arial" panose="020B0604020202020204" pitchFamily="34" charset="0"/>
            </a:endParaRPr>
          </a:p>
          <a:p>
            <a:pPr>
              <a:spcBef>
                <a:spcPct val="0"/>
              </a:spcBef>
            </a:pPr>
            <a:endParaRPr lang="zh-CN" altLang="en-US"/>
          </a:p>
          <a:p>
            <a:pPr>
              <a:spcBef>
                <a:spcPct val="0"/>
              </a:spcBef>
            </a:pPr>
            <a:endParaRPr lang="zh-CN" altLang="en-US"/>
          </a:p>
        </p:txBody>
      </p:sp>
      <p:sp>
        <p:nvSpPr>
          <p:cNvPr id="56324" name="灯片编号占位符 3"/>
          <p:cNvSpPr txBox="1">
            <a:spLocks noGrp="1" noChangeArrowheads="1"/>
          </p:cNvSpPr>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r" eaLnBrk="1" hangingPunct="1"/>
            <a:fld id="{6F8732B7-85C1-4F19-A30E-08E461568C7A}" type="slidenum">
              <a:rPr lang="zh-CN" altLang="en-US" sz="1200">
                <a:latin typeface="等线" panose="02010600030101010101" pitchFamily="2" charset="-122"/>
                <a:ea typeface="等线" panose="02010600030101010101" pitchFamily="2" charset="-122"/>
              </a:rPr>
              <a:t>10</a:t>
            </a:fld>
            <a:endParaRPr lang="zh-CN" altLang="en-US" sz="1200">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3609426100"/>
      </p:ext>
    </p:extLst>
  </p:cSld>
  <p:clrMapOvr>
    <a:overrideClrMapping bg1="lt1" tx1="dk1" bg2="lt2" tx2="dk2" accent1="accent1" accent2="accent2" accent3="accent3" accent4="accent4" accent5="accent5" accent6="accent6" hlink="hlink" folHlink="folHlink"/>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56322" name="幻灯片图像占位符 1"/>
          <p:cNvSpPr>
            <a:spLocks noGrp="1" noRot="1" noChangeAspect="1" noTextEdit="1"/>
          </p:cNvSpPr>
          <p:nvPr>
            <p:ph type="sldImg"/>
          </p:nvPr>
        </p:nvSpPr>
        <p:spPr/>
      </p:sp>
      <p:sp>
        <p:nvSpPr>
          <p:cNvPr id="56323" name="备注占位符 2"/>
          <p:cNvSpPr>
            <a:spLocks noGrp="1"/>
          </p:cNvSpPr>
          <p:nvPr>
            <p:ph type="body" idx="1"/>
          </p:nvPr>
        </p:nvSpPr>
        <p:spPr/>
        <p:txBody>
          <a:bodyPr anchor="t"/>
          <a:lstStyle/>
          <a:p>
            <a:pPr>
              <a:spcBef>
                <a:spcPct val="0"/>
              </a:spcBef>
            </a:pPr>
            <a:r>
              <a:rPr lang="zh-CN" altLang="en-US" b="1">
                <a:latin typeface="Arial" panose="020B0604020202020204" pitchFamily="34" charset="0"/>
                <a:ea typeface="微软雅黑" panose="020B0503020204020204" pitchFamily="34" charset="-122"/>
                <a:sym typeface="Arial" panose="020B0604020202020204" pitchFamily="34" charset="0"/>
              </a:rPr>
              <a:t>更多作品请搜索</a:t>
            </a:r>
            <a:r>
              <a:rPr lang="en-US" altLang="zh-CN" b="1">
                <a:latin typeface="Arial" panose="020B0604020202020204" pitchFamily="34" charset="0"/>
                <a:ea typeface="微软雅黑" panose="020B0503020204020204" pitchFamily="34" charset="-122"/>
                <a:sym typeface="Arial" panose="020B0604020202020204" pitchFamily="34" charset="0"/>
              </a:rPr>
              <a:t>:  http://dwz.cn/Wu2UP</a:t>
            </a:r>
            <a:endParaRPr lang="zh-CN" altLang="en-US" b="1">
              <a:latin typeface="Arial" panose="020B0604020202020204" pitchFamily="34" charset="0"/>
              <a:ea typeface="微软雅黑" panose="020B0503020204020204" pitchFamily="34" charset="-122"/>
              <a:sym typeface="Arial" panose="020B0604020202020204" pitchFamily="34" charset="0"/>
            </a:endParaRPr>
          </a:p>
          <a:p>
            <a:pPr>
              <a:spcBef>
                <a:spcPct val="0"/>
              </a:spcBef>
            </a:pPr>
            <a:endParaRPr lang="zh-CN" altLang="en-US"/>
          </a:p>
          <a:p>
            <a:pPr>
              <a:spcBef>
                <a:spcPct val="0"/>
              </a:spcBef>
            </a:pPr>
            <a:endParaRPr lang="zh-CN" altLang="en-US"/>
          </a:p>
        </p:txBody>
      </p:sp>
      <p:sp>
        <p:nvSpPr>
          <p:cNvPr id="56324" name="灯片编号占位符 3"/>
          <p:cNvSpPr txBox="1">
            <a:spLocks noGrp="1" noChangeArrowheads="1"/>
          </p:cNvSpPr>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r" eaLnBrk="1" hangingPunct="1"/>
            <a:fld id="{6F8732B7-85C1-4F19-A30E-08E461568C7A}" type="slidenum">
              <a:rPr lang="zh-CN" altLang="en-US" sz="1200">
                <a:latin typeface="等线" panose="02010600030101010101" pitchFamily="2" charset="-122"/>
                <a:ea typeface="等线" panose="02010600030101010101" pitchFamily="2" charset="-122"/>
              </a:rPr>
              <a:t>11</a:t>
            </a:fld>
            <a:endParaRPr lang="zh-CN" altLang="en-US" sz="1200">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2140439288"/>
      </p:ext>
    </p:extLst>
  </p:cSld>
  <p:clrMapOvr>
    <a:overrideClrMapping bg1="lt1" tx1="dk1" bg2="lt2" tx2="dk2" accent1="accent1" accent2="accent2" accent3="accent3" accent4="accent4" accent5="accent5" accent6="accent6" hlink="hlink" folHlink="folHlink"/>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56322" name="幻灯片图像占位符 1"/>
          <p:cNvSpPr>
            <a:spLocks noGrp="1" noRot="1" noChangeAspect="1" noTextEdit="1"/>
          </p:cNvSpPr>
          <p:nvPr>
            <p:ph type="sldImg"/>
          </p:nvPr>
        </p:nvSpPr>
        <p:spPr/>
      </p:sp>
      <p:sp>
        <p:nvSpPr>
          <p:cNvPr id="56323" name="备注占位符 2"/>
          <p:cNvSpPr>
            <a:spLocks noGrp="1"/>
          </p:cNvSpPr>
          <p:nvPr>
            <p:ph type="body" idx="1"/>
          </p:nvPr>
        </p:nvSpPr>
        <p:spPr/>
        <p:txBody>
          <a:bodyPr anchor="t"/>
          <a:lstStyle/>
          <a:p>
            <a:pPr>
              <a:spcBef>
                <a:spcPct val="0"/>
              </a:spcBef>
            </a:pPr>
            <a:r>
              <a:rPr lang="zh-CN" altLang="en-US" b="1">
                <a:latin typeface="Arial" panose="020B0604020202020204" pitchFamily="34" charset="0"/>
                <a:ea typeface="微软雅黑" panose="020B0503020204020204" pitchFamily="34" charset="-122"/>
                <a:sym typeface="Arial" panose="020B0604020202020204" pitchFamily="34" charset="0"/>
              </a:rPr>
              <a:t>更多作品请搜索</a:t>
            </a:r>
            <a:r>
              <a:rPr lang="en-US" altLang="zh-CN" b="1">
                <a:latin typeface="Arial" panose="020B0604020202020204" pitchFamily="34" charset="0"/>
                <a:ea typeface="微软雅黑" panose="020B0503020204020204" pitchFamily="34" charset="-122"/>
                <a:sym typeface="Arial" panose="020B0604020202020204" pitchFamily="34" charset="0"/>
              </a:rPr>
              <a:t>:  http://dwz.cn/Wu2UP</a:t>
            </a:r>
            <a:endParaRPr lang="zh-CN" altLang="en-US" b="1">
              <a:latin typeface="Arial" panose="020B0604020202020204" pitchFamily="34" charset="0"/>
              <a:ea typeface="微软雅黑" panose="020B0503020204020204" pitchFamily="34" charset="-122"/>
              <a:sym typeface="Arial" panose="020B0604020202020204" pitchFamily="34" charset="0"/>
            </a:endParaRPr>
          </a:p>
          <a:p>
            <a:pPr>
              <a:spcBef>
                <a:spcPct val="0"/>
              </a:spcBef>
            </a:pPr>
            <a:endParaRPr lang="zh-CN" altLang="en-US"/>
          </a:p>
          <a:p>
            <a:pPr>
              <a:spcBef>
                <a:spcPct val="0"/>
              </a:spcBef>
            </a:pPr>
            <a:endParaRPr lang="zh-CN" altLang="en-US"/>
          </a:p>
        </p:txBody>
      </p:sp>
      <p:sp>
        <p:nvSpPr>
          <p:cNvPr id="56324" name="灯片编号占位符 3"/>
          <p:cNvSpPr txBox="1">
            <a:spLocks noGrp="1" noChangeArrowheads="1"/>
          </p:cNvSpPr>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r" eaLnBrk="1" hangingPunct="1"/>
            <a:fld id="{6F8732B7-85C1-4F19-A30E-08E461568C7A}" type="slidenum">
              <a:rPr lang="zh-CN" altLang="en-US" sz="1200">
                <a:latin typeface="等线" panose="02010600030101010101" pitchFamily="2" charset="-122"/>
                <a:ea typeface="等线" panose="02010600030101010101" pitchFamily="2" charset="-122"/>
              </a:rPr>
              <a:t>12</a:t>
            </a:fld>
            <a:endParaRPr lang="zh-CN" altLang="en-US" sz="1200">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3813974083"/>
      </p:ext>
    </p:extLst>
  </p:cSld>
  <p:clrMapOvr>
    <a:overrideClrMapping bg1="lt1" tx1="dk1" bg2="lt2" tx2="dk2" accent1="accent1" accent2="accent2" accent3="accent3" accent4="accent4" accent5="accent5" accent6="accent6" hlink="hlink" folHlink="folHlink"/>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56322" name="幻灯片图像占位符 1"/>
          <p:cNvSpPr>
            <a:spLocks noGrp="1" noRot="1" noChangeAspect="1" noTextEdit="1"/>
          </p:cNvSpPr>
          <p:nvPr>
            <p:ph type="sldImg"/>
          </p:nvPr>
        </p:nvSpPr>
        <p:spPr/>
      </p:sp>
      <p:sp>
        <p:nvSpPr>
          <p:cNvPr id="56323" name="备注占位符 2"/>
          <p:cNvSpPr>
            <a:spLocks noGrp="1"/>
          </p:cNvSpPr>
          <p:nvPr>
            <p:ph type="body" idx="1"/>
          </p:nvPr>
        </p:nvSpPr>
        <p:spPr/>
        <p:txBody>
          <a:bodyPr anchor="t"/>
          <a:lstStyle/>
          <a:p>
            <a:pPr>
              <a:spcBef>
                <a:spcPct val="0"/>
              </a:spcBef>
            </a:pPr>
            <a:r>
              <a:rPr lang="zh-CN" altLang="en-US" b="1">
                <a:latin typeface="Arial" panose="020B0604020202020204" pitchFamily="34" charset="0"/>
                <a:ea typeface="微软雅黑" panose="020B0503020204020204" pitchFamily="34" charset="-122"/>
                <a:sym typeface="Arial" panose="020B0604020202020204" pitchFamily="34" charset="0"/>
              </a:rPr>
              <a:t>更多作品请搜索</a:t>
            </a:r>
            <a:r>
              <a:rPr lang="en-US" altLang="zh-CN" b="1">
                <a:latin typeface="Arial" panose="020B0604020202020204" pitchFamily="34" charset="0"/>
                <a:ea typeface="微软雅黑" panose="020B0503020204020204" pitchFamily="34" charset="-122"/>
                <a:sym typeface="Arial" panose="020B0604020202020204" pitchFamily="34" charset="0"/>
              </a:rPr>
              <a:t>:  http://dwz.cn/Wu2UP</a:t>
            </a:r>
            <a:endParaRPr lang="zh-CN" altLang="en-US" b="1">
              <a:latin typeface="Arial" panose="020B0604020202020204" pitchFamily="34" charset="0"/>
              <a:ea typeface="微软雅黑" panose="020B0503020204020204" pitchFamily="34" charset="-122"/>
              <a:sym typeface="Arial" panose="020B0604020202020204" pitchFamily="34" charset="0"/>
            </a:endParaRPr>
          </a:p>
          <a:p>
            <a:pPr>
              <a:spcBef>
                <a:spcPct val="0"/>
              </a:spcBef>
            </a:pPr>
            <a:endParaRPr lang="zh-CN" altLang="en-US"/>
          </a:p>
          <a:p>
            <a:pPr>
              <a:spcBef>
                <a:spcPct val="0"/>
              </a:spcBef>
            </a:pPr>
            <a:endParaRPr lang="zh-CN" altLang="en-US"/>
          </a:p>
        </p:txBody>
      </p:sp>
      <p:sp>
        <p:nvSpPr>
          <p:cNvPr id="56324" name="灯片编号占位符 3"/>
          <p:cNvSpPr txBox="1">
            <a:spLocks noGrp="1" noChangeArrowheads="1"/>
          </p:cNvSpPr>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r" eaLnBrk="1" hangingPunct="1"/>
            <a:fld id="{6F8732B7-85C1-4F19-A30E-08E461568C7A}" type="slidenum">
              <a:rPr lang="zh-CN" altLang="en-US" sz="1200">
                <a:latin typeface="等线" panose="02010600030101010101" pitchFamily="2" charset="-122"/>
                <a:ea typeface="等线" panose="02010600030101010101" pitchFamily="2" charset="-122"/>
              </a:rPr>
              <a:t>13</a:t>
            </a:fld>
            <a:endParaRPr lang="zh-CN" altLang="en-US" sz="1200">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3081199850"/>
      </p:ext>
    </p:extLst>
  </p:cSld>
  <p:clrMapOvr>
    <a:overrideClrMapping bg1="lt1" tx1="dk1" bg2="lt2" tx2="dk2" accent1="accent1" accent2="accent2" accent3="accent3" accent4="accent4" accent5="accent5" accent6="accent6" hlink="hlink" folHlink="folHlink"/>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56322" name="幻灯片图像占位符 1"/>
          <p:cNvSpPr>
            <a:spLocks noGrp="1" noRot="1" noChangeAspect="1" noTextEdit="1"/>
          </p:cNvSpPr>
          <p:nvPr>
            <p:ph type="sldImg"/>
          </p:nvPr>
        </p:nvSpPr>
        <p:spPr/>
      </p:sp>
      <p:sp>
        <p:nvSpPr>
          <p:cNvPr id="56323" name="备注占位符 2"/>
          <p:cNvSpPr>
            <a:spLocks noGrp="1"/>
          </p:cNvSpPr>
          <p:nvPr>
            <p:ph type="body" idx="1"/>
          </p:nvPr>
        </p:nvSpPr>
        <p:spPr/>
        <p:txBody>
          <a:bodyPr anchor="t"/>
          <a:lstStyle/>
          <a:p>
            <a:pPr>
              <a:spcBef>
                <a:spcPct val="0"/>
              </a:spcBef>
            </a:pPr>
            <a:r>
              <a:rPr lang="zh-CN" altLang="en-US" b="1">
                <a:latin typeface="Arial" panose="020B0604020202020204" pitchFamily="34" charset="0"/>
                <a:ea typeface="微软雅黑" panose="020B0503020204020204" pitchFamily="34" charset="-122"/>
                <a:sym typeface="Arial" panose="020B0604020202020204" pitchFamily="34" charset="0"/>
              </a:rPr>
              <a:t>更多作品请搜索</a:t>
            </a:r>
            <a:r>
              <a:rPr lang="en-US" altLang="zh-CN" b="1">
                <a:latin typeface="Arial" panose="020B0604020202020204" pitchFamily="34" charset="0"/>
                <a:ea typeface="微软雅黑" panose="020B0503020204020204" pitchFamily="34" charset="-122"/>
                <a:sym typeface="Arial" panose="020B0604020202020204" pitchFamily="34" charset="0"/>
              </a:rPr>
              <a:t>:  http://dwz.cn/Wu2UP</a:t>
            </a:r>
            <a:endParaRPr lang="zh-CN" altLang="en-US" b="1">
              <a:latin typeface="Arial" panose="020B0604020202020204" pitchFamily="34" charset="0"/>
              <a:ea typeface="微软雅黑" panose="020B0503020204020204" pitchFamily="34" charset="-122"/>
              <a:sym typeface="Arial" panose="020B0604020202020204" pitchFamily="34" charset="0"/>
            </a:endParaRPr>
          </a:p>
          <a:p>
            <a:pPr>
              <a:spcBef>
                <a:spcPct val="0"/>
              </a:spcBef>
            </a:pPr>
            <a:endParaRPr lang="zh-CN" altLang="en-US"/>
          </a:p>
          <a:p>
            <a:pPr>
              <a:spcBef>
                <a:spcPct val="0"/>
              </a:spcBef>
            </a:pPr>
            <a:endParaRPr lang="zh-CN" altLang="en-US"/>
          </a:p>
        </p:txBody>
      </p:sp>
      <p:sp>
        <p:nvSpPr>
          <p:cNvPr id="56324" name="灯片编号占位符 3"/>
          <p:cNvSpPr txBox="1">
            <a:spLocks noGrp="1" noChangeArrowheads="1"/>
          </p:cNvSpPr>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r" eaLnBrk="1" hangingPunct="1"/>
            <a:fld id="{6F8732B7-85C1-4F19-A30E-08E461568C7A}" type="slidenum">
              <a:rPr lang="zh-CN" altLang="en-US" sz="1200">
                <a:latin typeface="等线" panose="02010600030101010101" pitchFamily="2" charset="-122"/>
                <a:ea typeface="等线" panose="02010600030101010101" pitchFamily="2" charset="-122"/>
              </a:rPr>
              <a:t>14</a:t>
            </a:fld>
            <a:endParaRPr lang="zh-CN" altLang="en-US" sz="1200">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3180055494"/>
      </p:ext>
    </p:extLst>
  </p:cSld>
  <p:clrMapOvr>
    <a:overrideClrMapping bg1="lt1" tx1="dk1" bg2="lt2" tx2="dk2" accent1="accent1" accent2="accent2" accent3="accent3" accent4="accent4" accent5="accent5" accent6="accent6" hlink="hlink" folHlink="folHlink"/>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56322" name="幻灯片图像占位符 1"/>
          <p:cNvSpPr>
            <a:spLocks noGrp="1" noRot="1" noChangeAspect="1" noTextEdit="1"/>
          </p:cNvSpPr>
          <p:nvPr>
            <p:ph type="sldImg"/>
          </p:nvPr>
        </p:nvSpPr>
        <p:spPr/>
      </p:sp>
      <p:sp>
        <p:nvSpPr>
          <p:cNvPr id="56323" name="备注占位符 2"/>
          <p:cNvSpPr>
            <a:spLocks noGrp="1"/>
          </p:cNvSpPr>
          <p:nvPr>
            <p:ph type="body" idx="1"/>
          </p:nvPr>
        </p:nvSpPr>
        <p:spPr/>
        <p:txBody>
          <a:bodyPr anchor="t"/>
          <a:lstStyle/>
          <a:p>
            <a:pPr>
              <a:spcBef>
                <a:spcPct val="0"/>
              </a:spcBef>
            </a:pPr>
            <a:r>
              <a:rPr lang="zh-CN" altLang="en-US" b="1">
                <a:latin typeface="Arial" panose="020B0604020202020204" pitchFamily="34" charset="0"/>
                <a:ea typeface="微软雅黑" panose="020B0503020204020204" pitchFamily="34" charset="-122"/>
                <a:sym typeface="Arial" panose="020B0604020202020204" pitchFamily="34" charset="0"/>
              </a:rPr>
              <a:t>更多作品请搜索</a:t>
            </a:r>
            <a:r>
              <a:rPr lang="en-US" altLang="zh-CN" b="1">
                <a:latin typeface="Arial" panose="020B0604020202020204" pitchFamily="34" charset="0"/>
                <a:ea typeface="微软雅黑" panose="020B0503020204020204" pitchFamily="34" charset="-122"/>
                <a:sym typeface="Arial" panose="020B0604020202020204" pitchFamily="34" charset="0"/>
              </a:rPr>
              <a:t>:  http://dwz.cn/Wu2UP</a:t>
            </a:r>
            <a:endParaRPr lang="zh-CN" altLang="en-US" b="1">
              <a:latin typeface="Arial" panose="020B0604020202020204" pitchFamily="34" charset="0"/>
              <a:ea typeface="微软雅黑" panose="020B0503020204020204" pitchFamily="34" charset="-122"/>
              <a:sym typeface="Arial" panose="020B0604020202020204" pitchFamily="34" charset="0"/>
            </a:endParaRPr>
          </a:p>
          <a:p>
            <a:pPr>
              <a:spcBef>
                <a:spcPct val="0"/>
              </a:spcBef>
            </a:pPr>
            <a:endParaRPr lang="zh-CN" altLang="en-US"/>
          </a:p>
          <a:p>
            <a:pPr>
              <a:spcBef>
                <a:spcPct val="0"/>
              </a:spcBef>
            </a:pPr>
            <a:endParaRPr lang="zh-CN" altLang="en-US"/>
          </a:p>
        </p:txBody>
      </p:sp>
      <p:sp>
        <p:nvSpPr>
          <p:cNvPr id="56324" name="灯片编号占位符 3"/>
          <p:cNvSpPr txBox="1">
            <a:spLocks noGrp="1" noChangeArrowheads="1"/>
          </p:cNvSpPr>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r" eaLnBrk="1" hangingPunct="1"/>
            <a:fld id="{6F8732B7-85C1-4F19-A30E-08E461568C7A}" type="slidenum">
              <a:rPr lang="zh-CN" altLang="en-US" sz="1200">
                <a:latin typeface="等线" panose="02010600030101010101" pitchFamily="2" charset="-122"/>
                <a:ea typeface="等线" panose="02010600030101010101" pitchFamily="2" charset="-122"/>
              </a:rPr>
              <a:t>15</a:t>
            </a:fld>
            <a:endParaRPr lang="zh-CN" altLang="en-US" sz="1200">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4024505067"/>
      </p:ext>
    </p:extLst>
  </p:cSld>
  <p:clrMapOvr>
    <a:overrideClrMapping bg1="lt1" tx1="dk1" bg2="lt2" tx2="dk2" accent1="accent1" accent2="accent2" accent3="accent3" accent4="accent4" accent5="accent5" accent6="accent6" hlink="hlink" folHlink="folHlink"/>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cSld>
  <p:clrMapOvr>
    <a:masterClrMapping/>
  </p:clrMapOvr>
  <p:transition spd="slow"/>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838200" y="1825625"/>
            <a:ext cx="10515600" cy="4351338"/>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transition spd="slow"/>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transition spd="slow"/>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lvl1pPr>
              <a:defRPr/>
            </a:lvl1pPr>
          </a:lstStyle>
          <a:p>
            <a:fld id="{E5CBA5F1-D690-46B7-BB3A-AFDAA23B3128}" type="datetimeFigureOut">
              <a:rPr lang="zh-CN" altLang="en-US"/>
              <a:t>2019/6/27</a:t>
            </a:fld>
            <a:endParaRPr lang="zh-CN" altLang="en-US"/>
          </a:p>
        </p:txBody>
      </p:sp>
      <p:sp>
        <p:nvSpPr>
          <p:cNvPr id="5" name="页脚占位符 4"/>
          <p:cNvSpPr>
            <a:spLocks noGrp="1"/>
          </p:cNvSpPr>
          <p:nvPr>
            <p:ph type="ftr" sz="quarter" idx="11"/>
          </p:nvPr>
        </p:nvSpPr>
        <p:spPr/>
        <p:txBody>
          <a:bodyPr/>
          <a:lstStyle>
            <a:lvl1pPr>
              <a:defRPr/>
            </a:lvl1pPr>
          </a:lstStyle>
          <a:p>
            <a:endParaRPr lang="zh-CN" altLang="en-US"/>
          </a:p>
        </p:txBody>
      </p:sp>
      <p:sp>
        <p:nvSpPr>
          <p:cNvPr id="6" name="灯片编号占位符 5"/>
          <p:cNvSpPr>
            <a:spLocks noGrp="1"/>
          </p:cNvSpPr>
          <p:nvPr>
            <p:ph type="sldNum" sz="quarter" idx="12"/>
          </p:nvPr>
        </p:nvSpPr>
        <p:spPr/>
        <p:txBody>
          <a:bodyPr/>
          <a:lstStyle>
            <a:lvl1pPr>
              <a:defRPr/>
            </a:lvl1pPr>
          </a:lstStyle>
          <a:p>
            <a:fld id="{7F6FCA98-9A7E-4B50-BE28-2E69F20C6E9A}" type="slidenum">
              <a:rPr lang="zh-CN" altLang="en-US"/>
              <a:t>‹#›</a:t>
            </a:fld>
            <a:endParaRPr lang="zh-CN" altLang="en-US"/>
          </a:p>
        </p:txBody>
      </p:sp>
    </p:spTree>
  </p:cSld>
  <p:clrMapOvr>
    <a:masterClrMapping/>
  </p:clrMapOvr>
  <p:transition spd="slow"/>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fld id="{9AE3B640-D69F-4583-94A1-2D9DB8A19886}" type="datetimeFigureOut">
              <a:rPr lang="zh-CN" altLang="en-US"/>
              <a:t>2019/6/27</a:t>
            </a:fld>
            <a:endParaRPr lang="zh-CN" altLang="en-US"/>
          </a:p>
        </p:txBody>
      </p:sp>
      <p:sp>
        <p:nvSpPr>
          <p:cNvPr id="5" name="页脚占位符 4"/>
          <p:cNvSpPr>
            <a:spLocks noGrp="1"/>
          </p:cNvSpPr>
          <p:nvPr>
            <p:ph type="ftr" sz="quarter" idx="11"/>
          </p:nvPr>
        </p:nvSpPr>
        <p:spPr/>
        <p:txBody>
          <a:bodyPr/>
          <a:lstStyle>
            <a:lvl1pPr>
              <a:defRPr/>
            </a:lvl1pPr>
          </a:lstStyle>
          <a:p>
            <a:endParaRPr lang="zh-CN" altLang="en-US"/>
          </a:p>
        </p:txBody>
      </p:sp>
      <p:sp>
        <p:nvSpPr>
          <p:cNvPr id="6" name="灯片编号占位符 5"/>
          <p:cNvSpPr>
            <a:spLocks noGrp="1"/>
          </p:cNvSpPr>
          <p:nvPr>
            <p:ph type="sldNum" sz="quarter" idx="12"/>
          </p:nvPr>
        </p:nvSpPr>
        <p:spPr/>
        <p:txBody>
          <a:bodyPr/>
          <a:lstStyle>
            <a:lvl1pPr>
              <a:defRPr/>
            </a:lvl1pPr>
          </a:lstStyle>
          <a:p>
            <a:fld id="{4669346E-C553-4B1F-BEC0-1BE83B57C5DB}" type="slidenum">
              <a:rPr lang="zh-CN" altLang="en-US"/>
              <a:t>‹#›</a:t>
            </a:fld>
            <a:endParaRPr lang="zh-CN" altLang="en-US"/>
          </a:p>
        </p:txBody>
      </p:sp>
    </p:spTree>
  </p:cSld>
  <p:clrMapOvr>
    <a:masterClrMapping/>
  </p:clrMapOvr>
  <p:transition spd="slow"/>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p:cNvSpPr>
            <a:spLocks noGrp="1"/>
          </p:cNvSpPr>
          <p:nvPr>
            <p:ph type="dt" sz="half" idx="10"/>
          </p:nvPr>
        </p:nvSpPr>
        <p:spPr/>
        <p:txBody>
          <a:bodyPr/>
          <a:lstStyle>
            <a:lvl1pPr>
              <a:defRPr/>
            </a:lvl1pPr>
          </a:lstStyle>
          <a:p>
            <a:fld id="{6693436C-3799-4185-A21E-6F2F6EDCCD82}" type="datetimeFigureOut">
              <a:rPr lang="zh-CN" altLang="en-US"/>
              <a:t>2019/6/27</a:t>
            </a:fld>
            <a:endParaRPr lang="zh-CN" altLang="en-US"/>
          </a:p>
        </p:txBody>
      </p:sp>
      <p:sp>
        <p:nvSpPr>
          <p:cNvPr id="5" name="页脚占位符 4"/>
          <p:cNvSpPr>
            <a:spLocks noGrp="1"/>
          </p:cNvSpPr>
          <p:nvPr>
            <p:ph type="ftr" sz="quarter" idx="11"/>
          </p:nvPr>
        </p:nvSpPr>
        <p:spPr/>
        <p:txBody>
          <a:bodyPr/>
          <a:lstStyle>
            <a:lvl1pPr>
              <a:defRPr/>
            </a:lvl1pPr>
          </a:lstStyle>
          <a:p>
            <a:endParaRPr lang="zh-CN" altLang="en-US"/>
          </a:p>
        </p:txBody>
      </p:sp>
      <p:sp>
        <p:nvSpPr>
          <p:cNvPr id="6" name="灯片编号占位符 5"/>
          <p:cNvSpPr>
            <a:spLocks noGrp="1"/>
          </p:cNvSpPr>
          <p:nvPr>
            <p:ph type="sldNum" sz="quarter" idx="12"/>
          </p:nvPr>
        </p:nvSpPr>
        <p:spPr/>
        <p:txBody>
          <a:bodyPr/>
          <a:lstStyle>
            <a:lvl1pPr>
              <a:defRPr/>
            </a:lvl1pPr>
          </a:lstStyle>
          <a:p>
            <a:fld id="{06801EFE-D581-4967-9812-9F5B7B5D6605}" type="slidenum">
              <a:rPr lang="zh-CN" altLang="en-US"/>
              <a:t>‹#›</a:t>
            </a:fld>
            <a:endParaRPr lang="zh-CN" altLang="en-US"/>
          </a:p>
        </p:txBody>
      </p:sp>
    </p:spTree>
  </p:cSld>
  <p:clrMapOvr>
    <a:masterClrMapping/>
  </p:clrMapOvr>
  <p:transition spd="slow"/>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lvl1pPr>
              <a:defRPr/>
            </a:lvl1pPr>
          </a:lstStyle>
          <a:p>
            <a:fld id="{D6FFF94C-0BDC-4FEB-AC33-B9505A66C612}" type="datetimeFigureOut">
              <a:rPr lang="zh-CN" altLang="en-US"/>
              <a:t>2019/6/27</a:t>
            </a:fld>
            <a:endParaRPr lang="zh-CN" altLang="en-US"/>
          </a:p>
        </p:txBody>
      </p:sp>
      <p:sp>
        <p:nvSpPr>
          <p:cNvPr id="6" name="页脚占位符 5"/>
          <p:cNvSpPr>
            <a:spLocks noGrp="1"/>
          </p:cNvSpPr>
          <p:nvPr>
            <p:ph type="ftr" sz="quarter" idx="11"/>
          </p:nvPr>
        </p:nvSpPr>
        <p:spPr/>
        <p:txBody>
          <a:bodyPr/>
          <a:lstStyle>
            <a:lvl1pPr>
              <a:defRPr/>
            </a:lvl1pPr>
          </a:lstStyle>
          <a:p>
            <a:endParaRPr lang="zh-CN" altLang="en-US"/>
          </a:p>
        </p:txBody>
      </p:sp>
      <p:sp>
        <p:nvSpPr>
          <p:cNvPr id="7" name="灯片编号占位符 6"/>
          <p:cNvSpPr>
            <a:spLocks noGrp="1"/>
          </p:cNvSpPr>
          <p:nvPr>
            <p:ph type="sldNum" sz="quarter" idx="12"/>
          </p:nvPr>
        </p:nvSpPr>
        <p:spPr/>
        <p:txBody>
          <a:bodyPr/>
          <a:lstStyle>
            <a:lvl1pPr>
              <a:defRPr/>
            </a:lvl1pPr>
          </a:lstStyle>
          <a:p>
            <a:fld id="{1E434D6F-D7F1-49E3-950A-7927FA4641E3}" type="slidenum">
              <a:rPr lang="zh-CN" altLang="en-US"/>
              <a:t>‹#›</a:t>
            </a:fld>
            <a:endParaRPr lang="zh-CN" altLang="en-US"/>
          </a:p>
        </p:txBody>
      </p:sp>
    </p:spTree>
  </p:cSld>
  <p:clrMapOvr>
    <a:masterClrMapping/>
  </p:clrMapOvr>
  <p:transition spd="slow"/>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lvl1pPr>
              <a:defRPr/>
            </a:lvl1pPr>
          </a:lstStyle>
          <a:p>
            <a:fld id="{CA71D493-BE98-4E58-9D5C-5202E7C8065A}" type="datetimeFigureOut">
              <a:rPr lang="zh-CN" altLang="en-US"/>
              <a:t>2019/6/27</a:t>
            </a:fld>
            <a:endParaRPr lang="zh-CN" altLang="en-US"/>
          </a:p>
        </p:txBody>
      </p:sp>
      <p:sp>
        <p:nvSpPr>
          <p:cNvPr id="8" name="页脚占位符 7"/>
          <p:cNvSpPr>
            <a:spLocks noGrp="1"/>
          </p:cNvSpPr>
          <p:nvPr>
            <p:ph type="ftr" sz="quarter" idx="11"/>
          </p:nvPr>
        </p:nvSpPr>
        <p:spPr/>
        <p:txBody>
          <a:bodyPr/>
          <a:lstStyle>
            <a:lvl1pPr>
              <a:defRPr/>
            </a:lvl1pPr>
          </a:lstStyle>
          <a:p>
            <a:endParaRPr lang="zh-CN" altLang="en-US"/>
          </a:p>
        </p:txBody>
      </p:sp>
      <p:sp>
        <p:nvSpPr>
          <p:cNvPr id="9" name="灯片编号占位符 8"/>
          <p:cNvSpPr>
            <a:spLocks noGrp="1"/>
          </p:cNvSpPr>
          <p:nvPr>
            <p:ph type="sldNum" sz="quarter" idx="12"/>
          </p:nvPr>
        </p:nvSpPr>
        <p:spPr/>
        <p:txBody>
          <a:bodyPr/>
          <a:lstStyle>
            <a:lvl1pPr>
              <a:defRPr/>
            </a:lvl1pPr>
          </a:lstStyle>
          <a:p>
            <a:fld id="{A0BD00D4-8BF7-40DD-B511-AC296E204894}" type="slidenum">
              <a:rPr lang="zh-CN" altLang="en-US"/>
              <a:t>‹#›</a:t>
            </a:fld>
            <a:endParaRPr lang="zh-CN" altLang="en-US"/>
          </a:p>
        </p:txBody>
      </p:sp>
    </p:spTree>
  </p:cSld>
  <p:clrMapOvr>
    <a:masterClrMapping/>
  </p:clrMapOvr>
  <p:transition spd="slow"/>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lvl1pPr>
              <a:defRPr/>
            </a:lvl1pPr>
          </a:lstStyle>
          <a:p>
            <a:fld id="{49CD9137-C5E2-4FA8-848F-CB6EE4F5B068}" type="datetimeFigureOut">
              <a:rPr lang="zh-CN" altLang="en-US"/>
              <a:t>2019/6/27</a:t>
            </a:fld>
            <a:endParaRPr lang="zh-CN" altLang="en-US"/>
          </a:p>
        </p:txBody>
      </p:sp>
      <p:sp>
        <p:nvSpPr>
          <p:cNvPr id="4" name="页脚占位符 3"/>
          <p:cNvSpPr>
            <a:spLocks noGrp="1"/>
          </p:cNvSpPr>
          <p:nvPr>
            <p:ph type="ftr" sz="quarter" idx="11"/>
          </p:nvPr>
        </p:nvSpPr>
        <p:spPr/>
        <p:txBody>
          <a:bodyPr/>
          <a:lstStyle>
            <a:lvl1pPr>
              <a:defRPr/>
            </a:lvl1pPr>
          </a:lstStyle>
          <a:p>
            <a:endParaRPr lang="zh-CN" altLang="en-US"/>
          </a:p>
        </p:txBody>
      </p:sp>
      <p:sp>
        <p:nvSpPr>
          <p:cNvPr id="5" name="灯片编号占位符 4"/>
          <p:cNvSpPr>
            <a:spLocks noGrp="1"/>
          </p:cNvSpPr>
          <p:nvPr>
            <p:ph type="sldNum" sz="quarter" idx="12"/>
          </p:nvPr>
        </p:nvSpPr>
        <p:spPr/>
        <p:txBody>
          <a:bodyPr/>
          <a:lstStyle>
            <a:lvl1pPr>
              <a:defRPr/>
            </a:lvl1pPr>
          </a:lstStyle>
          <a:p>
            <a:fld id="{B7066A9F-B890-4766-A20D-D4216C438F0E}" type="slidenum">
              <a:rPr lang="zh-CN" altLang="en-US"/>
              <a:t>‹#›</a:t>
            </a:fld>
            <a:endParaRPr lang="zh-CN" altLang="en-US"/>
          </a:p>
        </p:txBody>
      </p:sp>
    </p:spTree>
  </p:cSld>
  <p:clrMapOvr>
    <a:masterClrMapping/>
  </p:clrMapOvr>
  <p:transition spd="slow"/>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vl1pPr>
          </a:lstStyle>
          <a:p>
            <a:fld id="{CEC1128C-CFC6-4CC8-8A78-E7EFC3159E22}" type="datetimeFigureOut">
              <a:rPr lang="zh-CN" altLang="en-US"/>
              <a:t>2019/6/27</a:t>
            </a:fld>
            <a:endParaRPr lang="zh-CN" altLang="en-US"/>
          </a:p>
        </p:txBody>
      </p:sp>
      <p:sp>
        <p:nvSpPr>
          <p:cNvPr id="3" name="页脚占位符 2"/>
          <p:cNvSpPr>
            <a:spLocks noGrp="1"/>
          </p:cNvSpPr>
          <p:nvPr>
            <p:ph type="ftr" sz="quarter" idx="11"/>
          </p:nvPr>
        </p:nvSpPr>
        <p:spPr/>
        <p:txBody>
          <a:bodyPr/>
          <a:lstStyle>
            <a:lvl1pPr>
              <a:defRPr/>
            </a:lvl1pPr>
          </a:lstStyle>
          <a:p>
            <a:endParaRPr lang="zh-CN" altLang="en-US"/>
          </a:p>
        </p:txBody>
      </p:sp>
      <p:sp>
        <p:nvSpPr>
          <p:cNvPr id="4" name="灯片编号占位符 3"/>
          <p:cNvSpPr>
            <a:spLocks noGrp="1"/>
          </p:cNvSpPr>
          <p:nvPr>
            <p:ph type="sldNum" sz="quarter" idx="12"/>
          </p:nvPr>
        </p:nvSpPr>
        <p:spPr/>
        <p:txBody>
          <a:bodyPr/>
          <a:lstStyle>
            <a:lvl1pPr>
              <a:defRPr/>
            </a:lvl1pPr>
          </a:lstStyle>
          <a:p>
            <a:fld id="{9482BAF3-217E-4EFA-B25C-739635B35DF4}" type="slidenum">
              <a:rPr lang="zh-CN" altLang="en-US"/>
              <a:t>‹#›</a:t>
            </a:fld>
            <a:endParaRPr lang="zh-CN" altLang="en-US"/>
          </a:p>
        </p:txBody>
      </p:sp>
    </p:spTree>
  </p:cSld>
  <p:clrMapOvr>
    <a:masterClrMapping/>
  </p:clrMapOvr>
  <p:transition spd="slow"/>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lvl1pPr>
              <a:defRPr/>
            </a:lvl1pPr>
          </a:lstStyle>
          <a:p>
            <a:fld id="{5C0ECF86-676E-4FB7-87D8-84827D9D8E14}" type="datetimeFigureOut">
              <a:rPr lang="zh-CN" altLang="en-US"/>
              <a:t>2019/6/27</a:t>
            </a:fld>
            <a:endParaRPr lang="zh-CN" altLang="en-US"/>
          </a:p>
        </p:txBody>
      </p:sp>
      <p:sp>
        <p:nvSpPr>
          <p:cNvPr id="6" name="页脚占位符 5"/>
          <p:cNvSpPr>
            <a:spLocks noGrp="1"/>
          </p:cNvSpPr>
          <p:nvPr>
            <p:ph type="ftr" sz="quarter" idx="11"/>
          </p:nvPr>
        </p:nvSpPr>
        <p:spPr/>
        <p:txBody>
          <a:bodyPr/>
          <a:lstStyle>
            <a:lvl1pPr>
              <a:defRPr/>
            </a:lvl1pPr>
          </a:lstStyle>
          <a:p>
            <a:endParaRPr lang="zh-CN" altLang="en-US"/>
          </a:p>
        </p:txBody>
      </p:sp>
      <p:sp>
        <p:nvSpPr>
          <p:cNvPr id="7" name="灯片编号占位符 6"/>
          <p:cNvSpPr>
            <a:spLocks noGrp="1"/>
          </p:cNvSpPr>
          <p:nvPr>
            <p:ph type="sldNum" sz="quarter" idx="12"/>
          </p:nvPr>
        </p:nvSpPr>
        <p:spPr/>
        <p:txBody>
          <a:bodyPr/>
          <a:lstStyle>
            <a:lvl1pPr>
              <a:defRPr/>
            </a:lvl1pPr>
          </a:lstStyle>
          <a:p>
            <a:fld id="{742CD6C7-994A-4257-99B8-D1CAC6C97A24}" type="slidenum">
              <a:rPr lang="zh-CN" altLang="en-US"/>
              <a:t>‹#›</a:t>
            </a:fld>
            <a:endParaRPr lang="zh-CN" altLang="en-US"/>
          </a:p>
        </p:txBody>
      </p:sp>
    </p:spTree>
  </p:cSld>
  <p:clrMapOvr>
    <a:masterClrMapping/>
  </p:clrMapOvr>
  <p:transition spd="slow"/>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838200" y="1825625"/>
            <a:ext cx="10515600" cy="4351338"/>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transition spd="slow"/>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lvl1pPr>
              <a:defRPr/>
            </a:lvl1pPr>
          </a:lstStyle>
          <a:p>
            <a:fld id="{1FEF8712-192D-487D-8541-FF756C2BFA65}" type="datetimeFigureOut">
              <a:rPr lang="zh-CN" altLang="en-US"/>
              <a:t>2019/6/27</a:t>
            </a:fld>
            <a:endParaRPr lang="zh-CN" altLang="en-US"/>
          </a:p>
        </p:txBody>
      </p:sp>
      <p:sp>
        <p:nvSpPr>
          <p:cNvPr id="6" name="页脚占位符 5"/>
          <p:cNvSpPr>
            <a:spLocks noGrp="1"/>
          </p:cNvSpPr>
          <p:nvPr>
            <p:ph type="ftr" sz="quarter" idx="11"/>
          </p:nvPr>
        </p:nvSpPr>
        <p:spPr/>
        <p:txBody>
          <a:bodyPr/>
          <a:lstStyle>
            <a:lvl1pPr>
              <a:defRPr/>
            </a:lvl1pPr>
          </a:lstStyle>
          <a:p>
            <a:endParaRPr lang="zh-CN" altLang="en-US"/>
          </a:p>
        </p:txBody>
      </p:sp>
      <p:sp>
        <p:nvSpPr>
          <p:cNvPr id="7" name="灯片编号占位符 6"/>
          <p:cNvSpPr>
            <a:spLocks noGrp="1"/>
          </p:cNvSpPr>
          <p:nvPr>
            <p:ph type="sldNum" sz="quarter" idx="12"/>
          </p:nvPr>
        </p:nvSpPr>
        <p:spPr/>
        <p:txBody>
          <a:bodyPr/>
          <a:lstStyle>
            <a:lvl1pPr>
              <a:defRPr/>
            </a:lvl1pPr>
          </a:lstStyle>
          <a:p>
            <a:fld id="{4C3761EE-925D-4987-A0E6-026CB7F7B163}" type="slidenum">
              <a:rPr lang="zh-CN" altLang="en-US"/>
              <a:t>‹#›</a:t>
            </a:fld>
            <a:endParaRPr lang="zh-CN" altLang="en-US"/>
          </a:p>
        </p:txBody>
      </p:sp>
    </p:spTree>
  </p:cSld>
  <p:clrMapOvr>
    <a:masterClrMapping/>
  </p:clrMapOvr>
  <p:transition spd="slow"/>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fld id="{FFA40634-7A09-4052-9C0F-C9D949C6F73C}" type="datetimeFigureOut">
              <a:rPr lang="zh-CN" altLang="en-US"/>
              <a:t>2019/6/27</a:t>
            </a:fld>
            <a:endParaRPr lang="zh-CN" altLang="en-US"/>
          </a:p>
        </p:txBody>
      </p:sp>
      <p:sp>
        <p:nvSpPr>
          <p:cNvPr id="5" name="页脚占位符 4"/>
          <p:cNvSpPr>
            <a:spLocks noGrp="1"/>
          </p:cNvSpPr>
          <p:nvPr>
            <p:ph type="ftr" sz="quarter" idx="11"/>
          </p:nvPr>
        </p:nvSpPr>
        <p:spPr/>
        <p:txBody>
          <a:bodyPr/>
          <a:lstStyle>
            <a:lvl1pPr>
              <a:defRPr/>
            </a:lvl1pPr>
          </a:lstStyle>
          <a:p>
            <a:endParaRPr lang="zh-CN" altLang="en-US"/>
          </a:p>
        </p:txBody>
      </p:sp>
      <p:sp>
        <p:nvSpPr>
          <p:cNvPr id="6" name="灯片编号占位符 5"/>
          <p:cNvSpPr>
            <a:spLocks noGrp="1"/>
          </p:cNvSpPr>
          <p:nvPr>
            <p:ph type="sldNum" sz="quarter" idx="12"/>
          </p:nvPr>
        </p:nvSpPr>
        <p:spPr/>
        <p:txBody>
          <a:bodyPr/>
          <a:lstStyle>
            <a:lvl1pPr>
              <a:defRPr/>
            </a:lvl1pPr>
          </a:lstStyle>
          <a:p>
            <a:fld id="{6FB27641-BD82-4143-863C-BE91CD40FB76}" type="slidenum">
              <a:rPr lang="zh-CN" altLang="en-US"/>
              <a:t>‹#›</a:t>
            </a:fld>
            <a:endParaRPr lang="zh-CN" altLang="en-US"/>
          </a:p>
        </p:txBody>
      </p:sp>
    </p:spTree>
  </p:cSld>
  <p:clrMapOvr>
    <a:masterClrMapping/>
  </p:clrMapOvr>
  <p:transition spd="slow"/>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fld id="{9A43A34A-1AE2-4C28-9242-45D4F1CDDAAF}" type="datetimeFigureOut">
              <a:rPr lang="zh-CN" altLang="en-US"/>
              <a:t>2019/6/27</a:t>
            </a:fld>
            <a:endParaRPr lang="zh-CN" altLang="en-US"/>
          </a:p>
        </p:txBody>
      </p:sp>
      <p:sp>
        <p:nvSpPr>
          <p:cNvPr id="5" name="页脚占位符 4"/>
          <p:cNvSpPr>
            <a:spLocks noGrp="1"/>
          </p:cNvSpPr>
          <p:nvPr>
            <p:ph type="ftr" sz="quarter" idx="11"/>
          </p:nvPr>
        </p:nvSpPr>
        <p:spPr/>
        <p:txBody>
          <a:bodyPr/>
          <a:lstStyle>
            <a:lvl1pPr>
              <a:defRPr/>
            </a:lvl1pPr>
          </a:lstStyle>
          <a:p>
            <a:endParaRPr lang="zh-CN" altLang="en-US"/>
          </a:p>
        </p:txBody>
      </p:sp>
      <p:sp>
        <p:nvSpPr>
          <p:cNvPr id="6" name="灯片编号占位符 5"/>
          <p:cNvSpPr>
            <a:spLocks noGrp="1"/>
          </p:cNvSpPr>
          <p:nvPr>
            <p:ph type="sldNum" sz="quarter" idx="12"/>
          </p:nvPr>
        </p:nvSpPr>
        <p:spPr/>
        <p:txBody>
          <a:bodyPr/>
          <a:lstStyle>
            <a:lvl1pPr>
              <a:defRPr/>
            </a:lvl1pPr>
          </a:lstStyle>
          <a:p>
            <a:fld id="{37E476BC-D94B-48A5-9DFE-F6D386A15C7E}" type="slidenum">
              <a:rPr lang="zh-CN" altLang="en-US"/>
              <a:t>‹#›</a:t>
            </a:fld>
            <a:endParaRPr lang="zh-CN" altLang="en-US"/>
          </a:p>
        </p:txBody>
      </p:sp>
    </p:spTree>
  </p:cSld>
  <p:clrMapOvr>
    <a:masterClrMapping/>
  </p:clrMapOvr>
  <p:transition spd="slow"/>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lvl1pPr>
              <a:defRPr/>
            </a:lvl1pPr>
          </a:lstStyle>
          <a:p>
            <a:fld id="{2C9C7F6C-6267-4AB0-AC35-3CF11DACE5BB}" type="datetimeFigureOut">
              <a:rPr lang="zh-CN" altLang="en-US"/>
              <a:t>2019/6/27</a:t>
            </a:fld>
            <a:endParaRPr lang="zh-CN" altLang="en-US"/>
          </a:p>
        </p:txBody>
      </p:sp>
      <p:sp>
        <p:nvSpPr>
          <p:cNvPr id="5" name="页脚占位符 4"/>
          <p:cNvSpPr>
            <a:spLocks noGrp="1"/>
          </p:cNvSpPr>
          <p:nvPr>
            <p:ph type="ftr" sz="quarter" idx="11"/>
          </p:nvPr>
        </p:nvSpPr>
        <p:spPr/>
        <p:txBody>
          <a:bodyPr/>
          <a:lstStyle>
            <a:lvl1pPr>
              <a:defRPr/>
            </a:lvl1pPr>
          </a:lstStyle>
          <a:p>
            <a:endParaRPr lang="zh-CN" altLang="en-US"/>
          </a:p>
        </p:txBody>
      </p:sp>
      <p:sp>
        <p:nvSpPr>
          <p:cNvPr id="6" name="灯片编号占位符 5"/>
          <p:cNvSpPr>
            <a:spLocks noGrp="1"/>
          </p:cNvSpPr>
          <p:nvPr>
            <p:ph type="sldNum" sz="quarter" idx="12"/>
          </p:nvPr>
        </p:nvSpPr>
        <p:spPr/>
        <p:txBody>
          <a:bodyPr/>
          <a:lstStyle>
            <a:lvl1pPr>
              <a:defRPr/>
            </a:lvl1pPr>
          </a:lstStyle>
          <a:p>
            <a:fld id="{B8E6FF5B-B10B-4978-8CEB-38DCBDB1E369}" type="slidenum">
              <a:rPr lang="zh-CN" altLang="en-US"/>
              <a:t>‹#›</a:t>
            </a:fld>
            <a:endParaRPr lang="zh-CN" altLang="en-US"/>
          </a:p>
        </p:txBody>
      </p:sp>
    </p:spTree>
  </p:cSld>
  <p:clrMapOvr>
    <a:masterClrMapping/>
  </p:clrMapOvr>
  <p:transition spd="slow"/>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838200" y="1825625"/>
            <a:ext cx="10515600" cy="4351338"/>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fld id="{D466F8CB-E470-4DD5-8E9E-F5AD164CFE77}" type="datetimeFigureOut">
              <a:rPr lang="zh-CN" altLang="en-US"/>
              <a:t>2019/6/27</a:t>
            </a:fld>
            <a:endParaRPr lang="zh-CN" altLang="en-US"/>
          </a:p>
        </p:txBody>
      </p:sp>
      <p:sp>
        <p:nvSpPr>
          <p:cNvPr id="5" name="页脚占位符 4"/>
          <p:cNvSpPr>
            <a:spLocks noGrp="1"/>
          </p:cNvSpPr>
          <p:nvPr>
            <p:ph type="ftr" sz="quarter" idx="11"/>
          </p:nvPr>
        </p:nvSpPr>
        <p:spPr/>
        <p:txBody>
          <a:bodyPr/>
          <a:lstStyle>
            <a:lvl1pPr>
              <a:defRPr/>
            </a:lvl1pPr>
          </a:lstStyle>
          <a:p>
            <a:endParaRPr lang="zh-CN" altLang="en-US"/>
          </a:p>
        </p:txBody>
      </p:sp>
      <p:sp>
        <p:nvSpPr>
          <p:cNvPr id="6" name="灯片编号占位符 5"/>
          <p:cNvSpPr>
            <a:spLocks noGrp="1"/>
          </p:cNvSpPr>
          <p:nvPr>
            <p:ph type="sldNum" sz="quarter" idx="12"/>
          </p:nvPr>
        </p:nvSpPr>
        <p:spPr/>
        <p:txBody>
          <a:bodyPr/>
          <a:lstStyle>
            <a:lvl1pPr>
              <a:defRPr/>
            </a:lvl1pPr>
          </a:lstStyle>
          <a:p>
            <a:fld id="{713FC31C-0B1F-43E6-9EEB-6E399BF49B80}" type="slidenum">
              <a:rPr lang="zh-CN" altLang="en-US"/>
              <a:t>‹#›</a:t>
            </a:fld>
            <a:endParaRPr lang="zh-CN" altLang="en-US"/>
          </a:p>
        </p:txBody>
      </p:sp>
    </p:spTree>
  </p:cSld>
  <p:clrMapOvr>
    <a:masterClrMapping/>
  </p:clrMapOvr>
  <p:transition spd="slow"/>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a:prstGeom prst="rect">
            <a:avLst/>
          </a:prstGeo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p:cNvSpPr>
            <a:spLocks noGrp="1"/>
          </p:cNvSpPr>
          <p:nvPr>
            <p:ph type="dt" sz="half" idx="10"/>
          </p:nvPr>
        </p:nvSpPr>
        <p:spPr/>
        <p:txBody>
          <a:bodyPr/>
          <a:lstStyle>
            <a:lvl1pPr>
              <a:defRPr/>
            </a:lvl1pPr>
          </a:lstStyle>
          <a:p>
            <a:fld id="{9D9F6CF6-2AA4-4781-A347-1BE8179FE3F5}" type="datetimeFigureOut">
              <a:rPr lang="zh-CN" altLang="en-US"/>
              <a:t>2019/6/27</a:t>
            </a:fld>
            <a:endParaRPr lang="zh-CN" altLang="en-US"/>
          </a:p>
        </p:txBody>
      </p:sp>
      <p:sp>
        <p:nvSpPr>
          <p:cNvPr id="5" name="页脚占位符 4"/>
          <p:cNvSpPr>
            <a:spLocks noGrp="1"/>
          </p:cNvSpPr>
          <p:nvPr>
            <p:ph type="ftr" sz="quarter" idx="11"/>
          </p:nvPr>
        </p:nvSpPr>
        <p:spPr/>
        <p:txBody>
          <a:bodyPr/>
          <a:lstStyle>
            <a:lvl1pPr>
              <a:defRPr/>
            </a:lvl1pPr>
          </a:lstStyle>
          <a:p>
            <a:endParaRPr lang="zh-CN" altLang="en-US"/>
          </a:p>
        </p:txBody>
      </p:sp>
      <p:sp>
        <p:nvSpPr>
          <p:cNvPr id="6" name="灯片编号占位符 5"/>
          <p:cNvSpPr>
            <a:spLocks noGrp="1"/>
          </p:cNvSpPr>
          <p:nvPr>
            <p:ph type="sldNum" sz="quarter" idx="12"/>
          </p:nvPr>
        </p:nvSpPr>
        <p:spPr/>
        <p:txBody>
          <a:bodyPr/>
          <a:lstStyle>
            <a:lvl1pPr>
              <a:defRPr/>
            </a:lvl1pPr>
          </a:lstStyle>
          <a:p>
            <a:fld id="{F79BEAAE-931C-4DA4-B6D5-F01111050850}" type="slidenum">
              <a:rPr lang="zh-CN" altLang="en-US"/>
              <a:t>‹#›</a:t>
            </a:fld>
            <a:endParaRPr lang="zh-CN" altLang="en-US"/>
          </a:p>
        </p:txBody>
      </p:sp>
    </p:spTree>
  </p:cSld>
  <p:clrMapOvr>
    <a:masterClrMapping/>
  </p:clrMapOvr>
  <p:transition spd="slow"/>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lvl1pPr>
              <a:defRPr/>
            </a:lvl1pPr>
          </a:lstStyle>
          <a:p>
            <a:fld id="{AB8D1166-6917-4994-A085-32F53C49D44E}" type="datetimeFigureOut">
              <a:rPr lang="zh-CN" altLang="en-US"/>
              <a:t>2019/6/27</a:t>
            </a:fld>
            <a:endParaRPr lang="zh-CN" altLang="en-US"/>
          </a:p>
        </p:txBody>
      </p:sp>
      <p:sp>
        <p:nvSpPr>
          <p:cNvPr id="6" name="页脚占位符 5"/>
          <p:cNvSpPr>
            <a:spLocks noGrp="1"/>
          </p:cNvSpPr>
          <p:nvPr>
            <p:ph type="ftr" sz="quarter" idx="11"/>
          </p:nvPr>
        </p:nvSpPr>
        <p:spPr/>
        <p:txBody>
          <a:bodyPr/>
          <a:lstStyle>
            <a:lvl1pPr>
              <a:defRPr/>
            </a:lvl1pPr>
          </a:lstStyle>
          <a:p>
            <a:endParaRPr lang="zh-CN" altLang="en-US"/>
          </a:p>
        </p:txBody>
      </p:sp>
      <p:sp>
        <p:nvSpPr>
          <p:cNvPr id="7" name="灯片编号占位符 6"/>
          <p:cNvSpPr>
            <a:spLocks noGrp="1"/>
          </p:cNvSpPr>
          <p:nvPr>
            <p:ph type="sldNum" sz="quarter" idx="12"/>
          </p:nvPr>
        </p:nvSpPr>
        <p:spPr/>
        <p:txBody>
          <a:bodyPr/>
          <a:lstStyle>
            <a:lvl1pPr>
              <a:defRPr/>
            </a:lvl1pPr>
          </a:lstStyle>
          <a:p>
            <a:fld id="{43BEB5A9-C643-4DE8-9640-ED7E61B6A4E5}" type="slidenum">
              <a:rPr lang="zh-CN" altLang="en-US"/>
              <a:t>‹#›</a:t>
            </a:fld>
            <a:endParaRPr lang="zh-CN" altLang="en-US"/>
          </a:p>
        </p:txBody>
      </p:sp>
    </p:spTree>
  </p:cSld>
  <p:clrMapOvr>
    <a:masterClrMapping/>
  </p:clrMapOvr>
  <p:transition spd="slow"/>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lvl1pPr>
              <a:defRPr/>
            </a:lvl1pPr>
          </a:lstStyle>
          <a:p>
            <a:fld id="{46EAFEB1-5F78-4EBA-BCC9-F531F9487978}" type="datetimeFigureOut">
              <a:rPr lang="zh-CN" altLang="en-US"/>
              <a:t>2019/6/27</a:t>
            </a:fld>
            <a:endParaRPr lang="zh-CN" altLang="en-US"/>
          </a:p>
        </p:txBody>
      </p:sp>
      <p:sp>
        <p:nvSpPr>
          <p:cNvPr id="8" name="页脚占位符 7"/>
          <p:cNvSpPr>
            <a:spLocks noGrp="1"/>
          </p:cNvSpPr>
          <p:nvPr>
            <p:ph type="ftr" sz="quarter" idx="11"/>
          </p:nvPr>
        </p:nvSpPr>
        <p:spPr/>
        <p:txBody>
          <a:bodyPr/>
          <a:lstStyle>
            <a:lvl1pPr>
              <a:defRPr/>
            </a:lvl1pPr>
          </a:lstStyle>
          <a:p>
            <a:endParaRPr lang="zh-CN" altLang="en-US"/>
          </a:p>
        </p:txBody>
      </p:sp>
      <p:sp>
        <p:nvSpPr>
          <p:cNvPr id="9" name="灯片编号占位符 8"/>
          <p:cNvSpPr>
            <a:spLocks noGrp="1"/>
          </p:cNvSpPr>
          <p:nvPr>
            <p:ph type="sldNum" sz="quarter" idx="12"/>
          </p:nvPr>
        </p:nvSpPr>
        <p:spPr/>
        <p:txBody>
          <a:bodyPr/>
          <a:lstStyle>
            <a:lvl1pPr>
              <a:defRPr/>
            </a:lvl1pPr>
          </a:lstStyle>
          <a:p>
            <a:fld id="{4B8D8EF1-A277-43A2-85F1-DEA45689D2B8}" type="slidenum">
              <a:rPr lang="zh-CN" altLang="en-US"/>
              <a:t>‹#›</a:t>
            </a:fld>
            <a:endParaRPr lang="zh-CN" altLang="en-US"/>
          </a:p>
        </p:txBody>
      </p:sp>
    </p:spTree>
  </p:cSld>
  <p:clrMapOvr>
    <a:masterClrMapping/>
  </p:clrMapOvr>
  <p:transition spd="slow"/>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lvl1pPr>
              <a:defRPr/>
            </a:lvl1pPr>
          </a:lstStyle>
          <a:p>
            <a:fld id="{8C121010-864D-4B92-B4A1-76A3D2700565}" type="datetimeFigureOut">
              <a:rPr lang="zh-CN" altLang="en-US"/>
              <a:t>2019/6/27</a:t>
            </a:fld>
            <a:endParaRPr lang="zh-CN" altLang="en-US"/>
          </a:p>
        </p:txBody>
      </p:sp>
      <p:sp>
        <p:nvSpPr>
          <p:cNvPr id="4" name="页脚占位符 3"/>
          <p:cNvSpPr>
            <a:spLocks noGrp="1"/>
          </p:cNvSpPr>
          <p:nvPr>
            <p:ph type="ftr" sz="quarter" idx="11"/>
          </p:nvPr>
        </p:nvSpPr>
        <p:spPr/>
        <p:txBody>
          <a:bodyPr/>
          <a:lstStyle>
            <a:lvl1pPr>
              <a:defRPr/>
            </a:lvl1pPr>
          </a:lstStyle>
          <a:p>
            <a:endParaRPr lang="zh-CN" altLang="en-US"/>
          </a:p>
        </p:txBody>
      </p:sp>
      <p:sp>
        <p:nvSpPr>
          <p:cNvPr id="5" name="灯片编号占位符 4"/>
          <p:cNvSpPr>
            <a:spLocks noGrp="1"/>
          </p:cNvSpPr>
          <p:nvPr>
            <p:ph type="sldNum" sz="quarter" idx="12"/>
          </p:nvPr>
        </p:nvSpPr>
        <p:spPr/>
        <p:txBody>
          <a:bodyPr/>
          <a:lstStyle>
            <a:lvl1pPr>
              <a:defRPr/>
            </a:lvl1pPr>
          </a:lstStyle>
          <a:p>
            <a:fld id="{F6D52FDD-463F-4F9D-86E8-0FDB629933C5}" type="slidenum">
              <a:rPr lang="zh-CN" altLang="en-US"/>
              <a:t>‹#›</a:t>
            </a:fld>
            <a:endParaRPr lang="zh-CN" altLang="en-US"/>
          </a:p>
        </p:txBody>
      </p:sp>
    </p:spTree>
  </p:cSld>
  <p:clrMapOvr>
    <a:masterClrMapping/>
  </p:clrMapOvr>
  <p:transition spd="slow"/>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vl1pPr>
          </a:lstStyle>
          <a:p>
            <a:fld id="{F369E21A-130D-42FD-9697-07D659C7EC79}" type="datetimeFigureOut">
              <a:rPr lang="zh-CN" altLang="en-US"/>
              <a:t>2019/6/27</a:t>
            </a:fld>
            <a:endParaRPr lang="zh-CN" altLang="en-US"/>
          </a:p>
        </p:txBody>
      </p:sp>
      <p:sp>
        <p:nvSpPr>
          <p:cNvPr id="3" name="页脚占位符 2"/>
          <p:cNvSpPr>
            <a:spLocks noGrp="1"/>
          </p:cNvSpPr>
          <p:nvPr>
            <p:ph type="ftr" sz="quarter" idx="11"/>
          </p:nvPr>
        </p:nvSpPr>
        <p:spPr/>
        <p:txBody>
          <a:bodyPr/>
          <a:lstStyle>
            <a:lvl1pPr>
              <a:defRPr/>
            </a:lvl1pPr>
          </a:lstStyle>
          <a:p>
            <a:endParaRPr lang="zh-CN" altLang="en-US"/>
          </a:p>
        </p:txBody>
      </p:sp>
      <p:sp>
        <p:nvSpPr>
          <p:cNvPr id="4" name="灯片编号占位符 3"/>
          <p:cNvSpPr>
            <a:spLocks noGrp="1"/>
          </p:cNvSpPr>
          <p:nvPr>
            <p:ph type="sldNum" sz="quarter" idx="12"/>
          </p:nvPr>
        </p:nvSpPr>
        <p:spPr/>
        <p:txBody>
          <a:bodyPr/>
          <a:lstStyle>
            <a:lvl1pPr>
              <a:defRPr/>
            </a:lvl1pPr>
          </a:lstStyle>
          <a:p>
            <a:fld id="{85F19494-58FC-4431-98B0-02E0686B03C6}" type="slidenum">
              <a:rPr lang="zh-CN" altLang="en-US"/>
              <a:t>‹#›</a:t>
            </a:fld>
            <a:endParaRPr lang="zh-CN" altLang="en-US"/>
          </a:p>
        </p:txBody>
      </p:sp>
    </p:spTree>
  </p:cSld>
  <p:clrMapOvr>
    <a:masterClrMapping/>
  </p:clrMapOvr>
  <p:transition spd="slow"/>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a:prstGeom prst="rect">
            <a:avLst/>
          </a:prstGeo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cSld>
  <p:clrMapOvr>
    <a:masterClrMapping/>
  </p:clrMapOvr>
  <p:transition spd="slow"/>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lvl1pPr>
              <a:defRPr/>
            </a:lvl1pPr>
          </a:lstStyle>
          <a:p>
            <a:fld id="{4987E160-974B-4C5E-A3CC-EC73B5258D0A}" type="datetimeFigureOut">
              <a:rPr lang="zh-CN" altLang="en-US"/>
              <a:t>2019/6/27</a:t>
            </a:fld>
            <a:endParaRPr lang="zh-CN" altLang="en-US"/>
          </a:p>
        </p:txBody>
      </p:sp>
      <p:sp>
        <p:nvSpPr>
          <p:cNvPr id="6" name="页脚占位符 5"/>
          <p:cNvSpPr>
            <a:spLocks noGrp="1"/>
          </p:cNvSpPr>
          <p:nvPr>
            <p:ph type="ftr" sz="quarter" idx="11"/>
          </p:nvPr>
        </p:nvSpPr>
        <p:spPr/>
        <p:txBody>
          <a:bodyPr/>
          <a:lstStyle>
            <a:lvl1pPr>
              <a:defRPr/>
            </a:lvl1pPr>
          </a:lstStyle>
          <a:p>
            <a:endParaRPr lang="zh-CN" altLang="en-US"/>
          </a:p>
        </p:txBody>
      </p:sp>
      <p:sp>
        <p:nvSpPr>
          <p:cNvPr id="7" name="灯片编号占位符 6"/>
          <p:cNvSpPr>
            <a:spLocks noGrp="1"/>
          </p:cNvSpPr>
          <p:nvPr>
            <p:ph type="sldNum" sz="quarter" idx="12"/>
          </p:nvPr>
        </p:nvSpPr>
        <p:spPr/>
        <p:txBody>
          <a:bodyPr/>
          <a:lstStyle>
            <a:lvl1pPr>
              <a:defRPr/>
            </a:lvl1pPr>
          </a:lstStyle>
          <a:p>
            <a:fld id="{D3F5A153-63DE-496C-AD57-FEFBD5CC21AF}" type="slidenum">
              <a:rPr lang="zh-CN" altLang="en-US"/>
              <a:t>‹#›</a:t>
            </a:fld>
            <a:endParaRPr lang="zh-CN" altLang="en-US"/>
          </a:p>
        </p:txBody>
      </p:sp>
    </p:spTree>
  </p:cSld>
  <p:clrMapOvr>
    <a:masterClrMapping/>
  </p:clrMapOvr>
  <p:transition spd="slow"/>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lvl1pPr>
              <a:defRPr/>
            </a:lvl1pPr>
          </a:lstStyle>
          <a:p>
            <a:fld id="{9E68FA8F-25A7-4D4B-9830-CAC907E6368B}" type="datetimeFigureOut">
              <a:rPr lang="zh-CN" altLang="en-US"/>
              <a:t>2019/6/27</a:t>
            </a:fld>
            <a:endParaRPr lang="zh-CN" altLang="en-US"/>
          </a:p>
        </p:txBody>
      </p:sp>
      <p:sp>
        <p:nvSpPr>
          <p:cNvPr id="6" name="页脚占位符 5"/>
          <p:cNvSpPr>
            <a:spLocks noGrp="1"/>
          </p:cNvSpPr>
          <p:nvPr>
            <p:ph type="ftr" sz="quarter" idx="11"/>
          </p:nvPr>
        </p:nvSpPr>
        <p:spPr/>
        <p:txBody>
          <a:bodyPr/>
          <a:lstStyle>
            <a:lvl1pPr>
              <a:defRPr/>
            </a:lvl1pPr>
          </a:lstStyle>
          <a:p>
            <a:endParaRPr lang="zh-CN" altLang="en-US"/>
          </a:p>
        </p:txBody>
      </p:sp>
      <p:sp>
        <p:nvSpPr>
          <p:cNvPr id="7" name="灯片编号占位符 6"/>
          <p:cNvSpPr>
            <a:spLocks noGrp="1"/>
          </p:cNvSpPr>
          <p:nvPr>
            <p:ph type="sldNum" sz="quarter" idx="12"/>
          </p:nvPr>
        </p:nvSpPr>
        <p:spPr/>
        <p:txBody>
          <a:bodyPr/>
          <a:lstStyle>
            <a:lvl1pPr>
              <a:defRPr/>
            </a:lvl1pPr>
          </a:lstStyle>
          <a:p>
            <a:fld id="{A81C600C-790A-41A3-AECC-CC1A15993AD2}" type="slidenum">
              <a:rPr lang="zh-CN" altLang="en-US"/>
              <a:t>‹#›</a:t>
            </a:fld>
            <a:endParaRPr lang="zh-CN" altLang="en-US"/>
          </a:p>
        </p:txBody>
      </p:sp>
    </p:spTree>
  </p:cSld>
  <p:clrMapOvr>
    <a:masterClrMapping/>
  </p:clrMapOvr>
  <p:transition spd="slow"/>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838200" y="1825625"/>
            <a:ext cx="10515600" cy="4351338"/>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fld id="{3E55432A-8D29-4CB0-B12F-7E36FF29D4F2}" type="datetimeFigureOut">
              <a:rPr lang="zh-CN" altLang="en-US"/>
              <a:t>2019/6/27</a:t>
            </a:fld>
            <a:endParaRPr lang="zh-CN" altLang="en-US"/>
          </a:p>
        </p:txBody>
      </p:sp>
      <p:sp>
        <p:nvSpPr>
          <p:cNvPr id="5" name="页脚占位符 4"/>
          <p:cNvSpPr>
            <a:spLocks noGrp="1"/>
          </p:cNvSpPr>
          <p:nvPr>
            <p:ph type="ftr" sz="quarter" idx="11"/>
          </p:nvPr>
        </p:nvSpPr>
        <p:spPr/>
        <p:txBody>
          <a:bodyPr/>
          <a:lstStyle>
            <a:lvl1pPr>
              <a:defRPr/>
            </a:lvl1pPr>
          </a:lstStyle>
          <a:p>
            <a:endParaRPr lang="zh-CN" altLang="en-US"/>
          </a:p>
        </p:txBody>
      </p:sp>
      <p:sp>
        <p:nvSpPr>
          <p:cNvPr id="6" name="灯片编号占位符 5"/>
          <p:cNvSpPr>
            <a:spLocks noGrp="1"/>
          </p:cNvSpPr>
          <p:nvPr>
            <p:ph type="sldNum" sz="quarter" idx="12"/>
          </p:nvPr>
        </p:nvSpPr>
        <p:spPr/>
        <p:txBody>
          <a:bodyPr/>
          <a:lstStyle>
            <a:lvl1pPr>
              <a:defRPr/>
            </a:lvl1pPr>
          </a:lstStyle>
          <a:p>
            <a:fld id="{44D5BE40-BBB7-43AE-BF79-6F04038B87CF}" type="slidenum">
              <a:rPr lang="zh-CN" altLang="en-US"/>
              <a:t>‹#›</a:t>
            </a:fld>
            <a:endParaRPr lang="zh-CN" altLang="en-US"/>
          </a:p>
        </p:txBody>
      </p:sp>
    </p:spTree>
  </p:cSld>
  <p:clrMapOvr>
    <a:masterClrMapping/>
  </p:clrMapOvr>
  <p:transition spd="slow"/>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fld id="{D6929B37-5538-4C25-A498-7244ABE1666D}" type="datetimeFigureOut">
              <a:rPr lang="zh-CN" altLang="en-US"/>
              <a:t>2019/6/27</a:t>
            </a:fld>
            <a:endParaRPr lang="zh-CN" altLang="en-US"/>
          </a:p>
        </p:txBody>
      </p:sp>
      <p:sp>
        <p:nvSpPr>
          <p:cNvPr id="5" name="页脚占位符 4"/>
          <p:cNvSpPr>
            <a:spLocks noGrp="1"/>
          </p:cNvSpPr>
          <p:nvPr>
            <p:ph type="ftr" sz="quarter" idx="11"/>
          </p:nvPr>
        </p:nvSpPr>
        <p:spPr/>
        <p:txBody>
          <a:bodyPr/>
          <a:lstStyle>
            <a:lvl1pPr>
              <a:defRPr/>
            </a:lvl1pPr>
          </a:lstStyle>
          <a:p>
            <a:endParaRPr lang="zh-CN" altLang="en-US"/>
          </a:p>
        </p:txBody>
      </p:sp>
      <p:sp>
        <p:nvSpPr>
          <p:cNvPr id="6" name="灯片编号占位符 5"/>
          <p:cNvSpPr>
            <a:spLocks noGrp="1"/>
          </p:cNvSpPr>
          <p:nvPr>
            <p:ph type="sldNum" sz="quarter" idx="12"/>
          </p:nvPr>
        </p:nvSpPr>
        <p:spPr/>
        <p:txBody>
          <a:bodyPr/>
          <a:lstStyle>
            <a:lvl1pPr>
              <a:defRPr/>
            </a:lvl1pPr>
          </a:lstStyle>
          <a:p>
            <a:fld id="{2F12E4B1-936B-4EF4-8649-FFDB6CA31755}" type="slidenum">
              <a:rPr lang="zh-CN" altLang="en-US"/>
              <a:t>‹#›</a:t>
            </a:fld>
            <a:endParaRPr lang="zh-CN" altLang="en-US"/>
          </a:p>
        </p:txBody>
      </p:sp>
    </p:spTree>
  </p:cSld>
  <p:clrMapOvr>
    <a:masterClrMapping/>
  </p:clrMapOvr>
  <p:transition spd="slow"/>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transition spd="slow"/>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transition spd="slow"/>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Tree>
  </p:cSld>
  <p:clrMapOvr>
    <a:masterClrMapping/>
  </p:clrMapOvr>
  <p:transition spd="slow"/>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transition spd="slow"/>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cSld>
  <p:clrMapOvr>
    <a:masterClrMapping/>
  </p:clrMapOvr>
  <p:transition spd="slow"/>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cSld>
  <p:clrMapOvr>
    <a:masterClrMapping/>
  </p:clrMapOvr>
  <p:transition spd="slow"/>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slow"/>
  <p:txStyles>
    <p:titleStyle>
      <a:lvl1pPr algn="l" rtl="0" fontAlgn="base">
        <a:lnSpc>
          <a:spcPct val="90000"/>
        </a:lnSpc>
        <a:spcBef>
          <a:spcPct val="0"/>
        </a:spcBef>
        <a:spcAft>
          <a:spcPct val="0"/>
        </a:spcAft>
        <a:defRPr sz="4400" kern="1200">
          <a:solidFill>
            <a:schemeClr val="tx1"/>
          </a:solidFill>
          <a:latin typeface="+mj-lt"/>
          <a:ea typeface="+mj-ea"/>
          <a:cs typeface="+mj-cs"/>
        </a:defRPr>
      </a:lvl1pPr>
      <a:lvl2pPr algn="l" rtl="0" fontAlgn="base">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2pPr>
      <a:lvl3pPr algn="l" rtl="0" fontAlgn="base">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3pPr>
      <a:lvl4pPr algn="l" rtl="0" fontAlgn="base">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4pPr>
      <a:lvl5pPr algn="l" rtl="0" fontAlgn="base">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9pPr>
    </p:titleStyle>
    <p:bodyStyle>
      <a:lvl1pPr marL="228600" indent="-228600" algn="l" rtl="0" fontAlgn="base">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fontAlgn="base">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fontAlgn="base">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050" name="标题占位符 1"/>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zh-CN"/>
              <a:t>单击此处编辑母版标题样式</a:t>
            </a:r>
          </a:p>
        </p:txBody>
      </p:sp>
      <p:sp>
        <p:nvSpPr>
          <p:cNvPr id="2051" name="文本占位符 2"/>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zh-CN"/>
              <a:t>编辑母版文本样式</a:t>
            </a:r>
          </a:p>
          <a:p>
            <a:pPr lvl="1"/>
            <a:r>
              <a:rPr lang="zh-CN" altLang="zh-CN"/>
              <a:t>第二级</a:t>
            </a:r>
          </a:p>
          <a:p>
            <a:pPr lvl="2"/>
            <a:r>
              <a:rPr lang="zh-CN" altLang="zh-CN"/>
              <a:t>第三级</a:t>
            </a:r>
          </a:p>
          <a:p>
            <a:pPr lvl="3"/>
            <a:r>
              <a:rPr lang="zh-CN" altLang="zh-CN"/>
              <a:t>第四级</a:t>
            </a:r>
          </a:p>
          <a:p>
            <a:pPr lvl="4"/>
            <a:r>
              <a:rPr lang="zh-CN" altLang="zh-CN"/>
              <a:t>第五级</a:t>
            </a:r>
          </a:p>
        </p:txBody>
      </p:sp>
      <p:sp>
        <p:nvSpPr>
          <p:cNvPr id="2052" name="日期占位符 3"/>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eaLnBrk="1" hangingPunct="1">
              <a:defRPr sz="1200">
                <a:solidFill>
                  <a:srgbClr val="898989"/>
                </a:solidFill>
              </a:defRPr>
            </a:lvl1pPr>
          </a:lstStyle>
          <a:p>
            <a:fld id="{8E93BF0C-B002-47E0-A2A5-6B7F299285E5}" type="datetimeFigureOut">
              <a:rPr lang="zh-CN" altLang="en-US"/>
              <a:t>2019/6/27</a:t>
            </a:fld>
            <a:endParaRPr lang="zh-CN" altLang="en-US"/>
          </a:p>
        </p:txBody>
      </p:sp>
      <p:sp>
        <p:nvSpPr>
          <p:cNvPr id="2053" name="页脚占位符 4"/>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eaLnBrk="1" hangingPunct="1">
              <a:defRPr sz="1200">
                <a:solidFill>
                  <a:srgbClr val="898989"/>
                </a:solidFill>
              </a:defRPr>
            </a:lvl1pPr>
          </a:lstStyle>
          <a:p>
            <a:endParaRPr lang="zh-CN" altLang="en-US"/>
          </a:p>
        </p:txBody>
      </p:sp>
      <p:sp>
        <p:nvSpPr>
          <p:cNvPr id="2054" name="灯片编号占位符 5"/>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r" eaLnBrk="1" hangingPunct="1">
              <a:defRPr sz="1200">
                <a:solidFill>
                  <a:srgbClr val="898989"/>
                </a:solidFill>
              </a:defRPr>
            </a:lvl1pPr>
          </a:lstStyle>
          <a:p>
            <a:fld id="{9ABF2719-B4B8-4F46-96DB-313CF5A9571C}" type="slidenum">
              <a:rPr lang="zh-CN" altLang="en-US"/>
              <a:t>‹#›</a:t>
            </a:fld>
            <a:endParaRPr lang="zh-CN"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ransition spd="slow"/>
  <p:txStyles>
    <p:titleStyle>
      <a:lvl1pPr algn="l" rtl="0" fontAlgn="base">
        <a:lnSpc>
          <a:spcPct val="90000"/>
        </a:lnSpc>
        <a:spcBef>
          <a:spcPct val="0"/>
        </a:spcBef>
        <a:spcAft>
          <a:spcPct val="0"/>
        </a:spcAft>
        <a:defRPr sz="4400" kern="1200">
          <a:solidFill>
            <a:schemeClr val="tx1"/>
          </a:solidFill>
          <a:latin typeface="+mj-lt"/>
          <a:ea typeface="+mj-ea"/>
          <a:cs typeface="+mj-cs"/>
        </a:defRPr>
      </a:lvl1pPr>
      <a:lvl2pPr algn="l" rtl="0" fontAlgn="base">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2pPr>
      <a:lvl3pPr algn="l" rtl="0" fontAlgn="base">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3pPr>
      <a:lvl4pPr algn="l" rtl="0" fontAlgn="base">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4pPr>
      <a:lvl5pPr algn="l" rtl="0" fontAlgn="base">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9pPr>
    </p:titleStyle>
    <p:bodyStyle>
      <a:lvl1pPr marL="228600" indent="-228600" algn="l" rtl="0" fontAlgn="base">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fontAlgn="base">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fontAlgn="base">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3074" name="日期占位符 3"/>
          <p:cNvSpPr>
            <a:spLocks noGrp="1" noChangeArrowheads="1"/>
          </p:cNvSpPr>
          <p:nvPr>
            <p:ph type="dt" sz="half" idx="2"/>
          </p:nvPr>
        </p:nvSpPr>
        <p:spPr bwMode="auto">
          <a:xfrm>
            <a:off x="0" y="0"/>
            <a:ext cx="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eaLnBrk="1" hangingPunct="1">
              <a:defRPr sz="1200">
                <a:solidFill>
                  <a:srgbClr val="898989"/>
                </a:solidFill>
              </a:defRPr>
            </a:lvl1pPr>
          </a:lstStyle>
          <a:p>
            <a:fld id="{EB2C86EF-587D-49B1-B588-7D1597AC2E39}" type="datetimeFigureOut">
              <a:rPr lang="zh-CN" altLang="en-US"/>
              <a:t>2019/6/27</a:t>
            </a:fld>
            <a:endParaRPr lang="zh-CN" altLang="en-US"/>
          </a:p>
        </p:txBody>
      </p:sp>
      <p:sp>
        <p:nvSpPr>
          <p:cNvPr id="3075" name="页脚占位符 4"/>
          <p:cNvSpPr>
            <a:spLocks noGrp="1" noChangeArrowheads="1"/>
          </p:cNvSpPr>
          <p:nvPr>
            <p:ph type="ftr" sz="quarter" idx="3"/>
          </p:nvPr>
        </p:nvSpPr>
        <p:spPr bwMode="auto">
          <a:xfrm>
            <a:off x="0" y="0"/>
            <a:ext cx="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lgn="ctr" eaLnBrk="1" hangingPunct="1">
              <a:defRPr sz="1200">
                <a:solidFill>
                  <a:srgbClr val="898989"/>
                </a:solidFill>
              </a:defRPr>
            </a:lvl1pPr>
          </a:lstStyle>
          <a:p>
            <a:endParaRPr lang="zh-CN" altLang="en-US"/>
          </a:p>
        </p:txBody>
      </p:sp>
      <p:sp>
        <p:nvSpPr>
          <p:cNvPr id="3076" name="灯片编号占位符 5"/>
          <p:cNvSpPr>
            <a:spLocks noGrp="1" noChangeArrowheads="1"/>
          </p:cNvSpPr>
          <p:nvPr>
            <p:ph type="sldNum" sz="quarter" idx="4"/>
          </p:nvPr>
        </p:nvSpPr>
        <p:spPr bwMode="auto">
          <a:xfrm>
            <a:off x="0" y="0"/>
            <a:ext cx="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lgn="r" eaLnBrk="1" hangingPunct="1">
              <a:defRPr sz="1200">
                <a:solidFill>
                  <a:srgbClr val="898989"/>
                </a:solidFill>
              </a:defRPr>
            </a:lvl1pPr>
          </a:lstStyle>
          <a:p>
            <a:fld id="{2E6E54F8-D409-448B-9357-C53FFA241DAF}" type="slidenum">
              <a:rPr lang="zh-CN" altLang="en-US"/>
              <a:t>‹#›</a:t>
            </a:fld>
            <a:endParaRPr lang="zh-CN" altLang="en-US"/>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ransition spd="slow"/>
  <p:txStyles>
    <p:titleStyle>
      <a:lvl1pPr algn="l" rtl="0" fontAlgn="base">
        <a:lnSpc>
          <a:spcPct val="90000"/>
        </a:lnSpc>
        <a:spcBef>
          <a:spcPct val="0"/>
        </a:spcBef>
        <a:spcAft>
          <a:spcPct val="0"/>
        </a:spcAft>
        <a:defRPr sz="4400" kern="1200">
          <a:solidFill>
            <a:schemeClr val="tx1"/>
          </a:solidFill>
          <a:latin typeface="+mj-lt"/>
          <a:ea typeface="+mj-ea"/>
          <a:cs typeface="+mj-cs"/>
        </a:defRPr>
      </a:lvl1pPr>
      <a:lvl2pPr algn="l" rtl="0" fontAlgn="base">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2pPr>
      <a:lvl3pPr algn="l" rtl="0" fontAlgn="base">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3pPr>
      <a:lvl4pPr algn="l" rtl="0" fontAlgn="base">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4pPr>
      <a:lvl5pPr algn="l" rtl="0" fontAlgn="base">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9pPr>
    </p:titleStyle>
    <p:bodyStyle>
      <a:lvl1pPr marL="228600" indent="-228600" algn="l" rtl="0" fontAlgn="base">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fontAlgn="base">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fontAlgn="base">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7.xml"/><Relationship Id="rId1" Type="http://schemas.openxmlformats.org/officeDocument/2006/relationships/tags" Target="../tags/tag3.xml"/><Relationship Id="rId5" Type="http://schemas.openxmlformats.org/officeDocument/2006/relationships/image" Target="../media/image7.pn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7.xml"/><Relationship Id="rId1" Type="http://schemas.openxmlformats.org/officeDocument/2006/relationships/tags" Target="../tags/tag4.xml"/><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7.xml"/><Relationship Id="rId1" Type="http://schemas.openxmlformats.org/officeDocument/2006/relationships/tags" Target="../tags/tag5.xml"/><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7.xml"/><Relationship Id="rId1" Type="http://schemas.openxmlformats.org/officeDocument/2006/relationships/tags" Target="../tags/tag6.xml"/><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7.xml"/><Relationship Id="rId1" Type="http://schemas.openxmlformats.org/officeDocument/2006/relationships/tags" Target="../tags/tag7.xml"/><Relationship Id="rId5" Type="http://schemas.openxmlformats.org/officeDocument/2006/relationships/image" Target="../media/image8.png"/><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7.xml"/><Relationship Id="rId1" Type="http://schemas.openxmlformats.org/officeDocument/2006/relationships/tags" Target="../tags/tag8.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7.xml"/><Relationship Id="rId1" Type="http://schemas.openxmlformats.org/officeDocument/2006/relationships/tags" Target="../tags/tag9.xml"/><Relationship Id="rId5" Type="http://schemas.openxmlformats.org/officeDocument/2006/relationships/image" Target="../media/image11.png"/><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7.xml"/><Relationship Id="rId1" Type="http://schemas.openxmlformats.org/officeDocument/2006/relationships/tags" Target="../tags/tag10.xml"/><Relationship Id="rId5" Type="http://schemas.openxmlformats.org/officeDocument/2006/relationships/image" Target="../media/image12.png"/><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7.xml"/><Relationship Id="rId1" Type="http://schemas.openxmlformats.org/officeDocument/2006/relationships/tags" Target="../tags/tag1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4.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7.xml"/><Relationship Id="rId1" Type="http://schemas.openxmlformats.org/officeDocument/2006/relationships/tags" Target="../tags/tag12.xml"/><Relationship Id="rId5" Type="http://schemas.openxmlformats.org/officeDocument/2006/relationships/image" Target="../media/image15.png"/><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7.xml"/><Relationship Id="rId1" Type="http://schemas.openxmlformats.org/officeDocument/2006/relationships/tags" Target="../tags/tag13.xml"/><Relationship Id="rId6" Type="http://schemas.openxmlformats.org/officeDocument/2006/relationships/image" Target="../media/image4.png"/><Relationship Id="rId5" Type="http://schemas.openxmlformats.org/officeDocument/2006/relationships/image" Target="../media/image17.png"/><Relationship Id="rId4" Type="http://schemas.openxmlformats.org/officeDocument/2006/relationships/image" Target="../media/image16.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5.xml"/><Relationship Id="rId7" Type="http://schemas.openxmlformats.org/officeDocument/2006/relationships/image" Target="../media/image4.png"/><Relationship Id="rId2" Type="http://schemas.openxmlformats.org/officeDocument/2006/relationships/slideLayout" Target="../slideLayouts/slideLayout7.xml"/><Relationship Id="rId1" Type="http://schemas.openxmlformats.org/officeDocument/2006/relationships/tags" Target="../tags/tag14.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6.xml"/><Relationship Id="rId7" Type="http://schemas.openxmlformats.org/officeDocument/2006/relationships/image" Target="../media/image4.png"/><Relationship Id="rId2" Type="http://schemas.openxmlformats.org/officeDocument/2006/relationships/slideLayout" Target="../slideLayouts/slideLayout7.xml"/><Relationship Id="rId1" Type="http://schemas.openxmlformats.org/officeDocument/2006/relationships/tags" Target="../tags/tag15.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7.xml"/><Relationship Id="rId1" Type="http://schemas.openxmlformats.org/officeDocument/2006/relationships/tags" Target="../tags/tag16.xml"/><Relationship Id="rId5" Type="http://schemas.openxmlformats.org/officeDocument/2006/relationships/image" Target="../media/image4.png"/><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7.xml"/><Relationship Id="rId1" Type="http://schemas.openxmlformats.org/officeDocument/2006/relationships/tags" Target="../tags/tag17.xml"/><Relationship Id="rId5" Type="http://schemas.openxmlformats.org/officeDocument/2006/relationships/image" Target="../media/image4.png"/><Relationship Id="rId4" Type="http://schemas.openxmlformats.org/officeDocument/2006/relationships/image" Target="../media/image25.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7.xml"/><Relationship Id="rId1" Type="http://schemas.openxmlformats.org/officeDocument/2006/relationships/tags" Target="../tags/tag18.xml"/><Relationship Id="rId5" Type="http://schemas.openxmlformats.org/officeDocument/2006/relationships/image" Target="../media/image26.png"/><Relationship Id="rId4" Type="http://schemas.openxmlformats.org/officeDocument/2006/relationships/image" Target="../media/image4.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7.xml"/><Relationship Id="rId1" Type="http://schemas.openxmlformats.org/officeDocument/2006/relationships/tags" Target="../tags/tag19.xml"/><Relationship Id="rId5" Type="http://schemas.openxmlformats.org/officeDocument/2006/relationships/image" Target="../media/image27.png"/><Relationship Id="rId4" Type="http://schemas.openxmlformats.org/officeDocument/2006/relationships/image" Target="../media/image4.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7.xml"/><Relationship Id="rId1" Type="http://schemas.openxmlformats.org/officeDocument/2006/relationships/tags" Target="../tags/tag20.xml"/><Relationship Id="rId5" Type="http://schemas.openxmlformats.org/officeDocument/2006/relationships/image" Target="../media/image28.png"/><Relationship Id="rId4" Type="http://schemas.openxmlformats.org/officeDocument/2006/relationships/image" Target="../media/image4.png"/></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7.xml"/><Relationship Id="rId1" Type="http://schemas.openxmlformats.org/officeDocument/2006/relationships/tags" Target="../tags/tag21.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9.xml"/></Relationships>
</file>

<file path=ppt/slides/_rels/slide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32.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image" Target="../media/image4.png"/><Relationship Id="rId5" Type="http://schemas.openxmlformats.org/officeDocument/2006/relationships/image" Target="../media/image34.wmf"/><Relationship Id="rId4" Type="http://schemas.openxmlformats.org/officeDocument/2006/relationships/oleObject" Target="../embeddings/oleObject1.bin"/></Relationships>
</file>

<file path=ppt/slides/_rels/slide3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7.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6.png"/></Relationships>
</file>

<file path=ppt/slides/_rels/slide3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3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9.xml"/><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39.png"/><Relationship Id="rId4" Type="http://schemas.openxmlformats.org/officeDocument/2006/relationships/image" Target="../media/image4.png"/></Relationships>
</file>

<file path=ppt/slides/_rels/slide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0.png"/><Relationship Id="rId4" Type="http://schemas.openxmlformats.org/officeDocument/2006/relationships/image" Target="../media/image4.png"/></Relationships>
</file>

<file path=ppt/slides/_rels/slide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4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7.xml"/><Relationship Id="rId1" Type="http://schemas.openxmlformats.org/officeDocument/2006/relationships/tags" Target="../tags/tag22.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1.png"/><Relationship Id="rId4" Type="http://schemas.openxmlformats.org/officeDocument/2006/relationships/image" Target="../media/image4.png"/></Relationships>
</file>

<file path=ppt/slides/_rels/slide5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5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44.png"/></Relationships>
</file>

<file path=ppt/slides/_rels/slide5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6.png"/><Relationship Id="rId7" Type="http://schemas.openxmlformats.org/officeDocument/2006/relationships/image" Target="../media/image50.sv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48.png"/><Relationship Id="rId5" Type="http://schemas.openxmlformats.org/officeDocument/2006/relationships/image" Target="../media/image48.svg"/><Relationship Id="rId4" Type="http://schemas.openxmlformats.org/officeDocument/2006/relationships/image" Target="../media/image47.png"/><Relationship Id="rId9" Type="http://schemas.openxmlformats.org/officeDocument/2006/relationships/image" Target="../media/image52.svg"/></Relationships>
</file>

<file path=ppt/slides/_rels/slide5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52.svg"/></Relationships>
</file>

<file path=ppt/slides/_rels/slide57.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7.png"/><Relationship Id="rId7" Type="http://schemas.openxmlformats.org/officeDocument/2006/relationships/image" Target="../media/image50.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50.svg"/><Relationship Id="rId5" Type="http://schemas.openxmlformats.org/officeDocument/2006/relationships/image" Target="../media/image48.png"/><Relationship Id="rId4" Type="http://schemas.openxmlformats.org/officeDocument/2006/relationships/image" Target="../media/image48.svg"/></Relationships>
</file>

<file path=ppt/slides/_rels/slide5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3.xml"/><Relationship Id="rId1" Type="http://schemas.openxmlformats.org/officeDocument/2006/relationships/slideLayout" Target="../slideLayouts/slideLayout7.xml"/><Relationship Id="rId5" Type="http://schemas.openxmlformats.org/officeDocument/2006/relationships/image" Target="../media/image54.png"/><Relationship Id="rId4" Type="http://schemas.openxmlformats.org/officeDocument/2006/relationships/image" Target="../media/image41.png"/></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9.xml"/></Relationships>
</file>

<file path=ppt/slides/_rels/slide6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6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8.xml"/><Relationship Id="rId4" Type="http://schemas.openxmlformats.org/officeDocument/2006/relationships/image" Target="../media/image4.png"/></Relationships>
</file>

<file path=ppt/slides/_rels/slide6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8.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4.png"/></Relationships>
</file>

<file path=ppt/slides/_rels/slide6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8.xml"/><Relationship Id="rId5" Type="http://schemas.openxmlformats.org/officeDocument/2006/relationships/image" Target="../media/image57.png"/><Relationship Id="rId4" Type="http://schemas.openxmlformats.org/officeDocument/2006/relationships/image" Target="../media/image4.png"/></Relationships>
</file>

<file path=ppt/slides/_rels/slide6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8.xml"/><Relationship Id="rId4" Type="http://schemas.openxmlformats.org/officeDocument/2006/relationships/image" Target="../media/image4.png"/></Relationships>
</file>

<file path=ppt/slides/_rels/slide6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8.xml"/><Relationship Id="rId5" Type="http://schemas.openxmlformats.org/officeDocument/2006/relationships/image" Target="../media/image58.png"/><Relationship Id="rId4" Type="http://schemas.openxmlformats.org/officeDocument/2006/relationships/image" Target="../media/image4.png"/></Relationships>
</file>

<file path=ppt/slides/_rels/slide6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8.xml"/><Relationship Id="rId5" Type="http://schemas.openxmlformats.org/officeDocument/2006/relationships/image" Target="../media/image59.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7.xml"/><Relationship Id="rId1" Type="http://schemas.openxmlformats.org/officeDocument/2006/relationships/tags" Target="../tags/tag1.xml"/><Relationship Id="rId4" Type="http://schemas.openxmlformats.org/officeDocument/2006/relationships/image" Target="../media/image4.png"/></Relationships>
</file>

<file path=ppt/slides/_rels/slide7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8.xml"/><Relationship Id="rId5" Type="http://schemas.openxmlformats.org/officeDocument/2006/relationships/image" Target="../media/image60.png"/><Relationship Id="rId4" Type="http://schemas.openxmlformats.org/officeDocument/2006/relationships/image" Target="../media/image4.png"/></Relationships>
</file>

<file path=ppt/slides/_rels/slide7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7.xml"/><Relationship Id="rId1" Type="http://schemas.openxmlformats.org/officeDocument/2006/relationships/slideLayout" Target="../slideLayouts/slideLayout7.xml"/><Relationship Id="rId5" Type="http://schemas.openxmlformats.org/officeDocument/2006/relationships/image" Target="../media/image62.png"/><Relationship Id="rId4" Type="http://schemas.openxmlformats.org/officeDocument/2006/relationships/image" Target="../media/image61.png"/></Relationships>
</file>

<file path=ppt/slides/_rels/slide7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7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7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23.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7.xml"/><Relationship Id="rId1" Type="http://schemas.openxmlformats.org/officeDocument/2006/relationships/tags" Target="../tags/tag2.xml"/><Relationship Id="rId5" Type="http://schemas.openxmlformats.org/officeDocument/2006/relationships/image" Target="../media/image6.pn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等腰三角形 66"/>
          <p:cNvSpPr/>
          <p:nvPr/>
        </p:nvSpPr>
        <p:spPr bwMode="auto">
          <a:xfrm>
            <a:off x="9991725" y="1006475"/>
            <a:ext cx="2200275" cy="5873750"/>
          </a:xfrm>
          <a:custGeom>
            <a:avLst/>
            <a:gdLst>
              <a:gd name="T0" fmla="*/ 182 w 2200383"/>
              <a:gd name="T1" fmla="*/ 5854009 h 5873059"/>
              <a:gd name="T2" fmla="*/ 152392 w 2200383"/>
              <a:gd name="T3" fmla="*/ 0 h 5873059"/>
              <a:gd name="T4" fmla="*/ 2200383 w 2200383"/>
              <a:gd name="T5" fmla="*/ 2479436 h 5873059"/>
              <a:gd name="T6" fmla="*/ 2190551 w 2200383"/>
              <a:gd name="T7" fmla="*/ 5873059 h 5873059"/>
              <a:gd name="T8" fmla="*/ 182 w 2200383"/>
              <a:gd name="T9" fmla="*/ 5854009 h 5873059"/>
            </a:gdLst>
            <a:ahLst/>
            <a:cxnLst>
              <a:cxn ang="0">
                <a:pos x="T0" y="T1"/>
              </a:cxn>
              <a:cxn ang="0">
                <a:pos x="T2" y="T3"/>
              </a:cxn>
              <a:cxn ang="0">
                <a:pos x="T4" y="T5"/>
              </a:cxn>
              <a:cxn ang="0">
                <a:pos x="T6" y="T7"/>
              </a:cxn>
              <a:cxn ang="0">
                <a:pos x="T8" y="T9"/>
              </a:cxn>
            </a:cxnLst>
            <a:rect l="0" t="0" r="r" b="b"/>
            <a:pathLst>
              <a:path w="2200383" h="5873059">
                <a:moveTo>
                  <a:pt x="182" y="5854009"/>
                </a:moveTo>
                <a:cubicBezTo>
                  <a:pt x="-6231" y="3896323"/>
                  <a:pt x="158805" y="1957686"/>
                  <a:pt x="152392" y="0"/>
                </a:cubicBezTo>
                <a:lnTo>
                  <a:pt x="2200383" y="2479436"/>
                </a:lnTo>
                <a:cubicBezTo>
                  <a:pt x="2197106" y="3610644"/>
                  <a:pt x="2193828" y="4741851"/>
                  <a:pt x="2190551" y="5873059"/>
                </a:cubicBezTo>
                <a:lnTo>
                  <a:pt x="182" y="5854009"/>
                </a:lnTo>
                <a:close/>
              </a:path>
            </a:pathLst>
          </a:custGeom>
          <a:solidFill>
            <a:srgbClr val="F43A74">
              <a:alpha val="20000"/>
            </a:srgbClr>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5123" name="等腰三角形 67"/>
          <p:cNvSpPr/>
          <p:nvPr/>
        </p:nvSpPr>
        <p:spPr bwMode="auto">
          <a:xfrm>
            <a:off x="7685088" y="-85725"/>
            <a:ext cx="4197350" cy="1422400"/>
          </a:xfrm>
          <a:custGeom>
            <a:avLst/>
            <a:gdLst>
              <a:gd name="T0" fmla="*/ 4197792 w 4197792"/>
              <a:gd name="T1" fmla="*/ 19050 h 1423445"/>
              <a:gd name="T2" fmla="*/ 0 w 4197792"/>
              <a:gd name="T3" fmla="*/ 1423445 h 1423445"/>
              <a:gd name="T4" fmla="*/ 1879157 w 4197792"/>
              <a:gd name="T5" fmla="*/ 0 h 1423445"/>
              <a:gd name="T6" fmla="*/ 4197792 w 4197792"/>
              <a:gd name="T7" fmla="*/ 19050 h 1423445"/>
            </a:gdLst>
            <a:ahLst/>
            <a:cxnLst>
              <a:cxn ang="0">
                <a:pos x="T0" y="T1"/>
              </a:cxn>
              <a:cxn ang="0">
                <a:pos x="T2" y="T3"/>
              </a:cxn>
              <a:cxn ang="0">
                <a:pos x="T4" y="T5"/>
              </a:cxn>
              <a:cxn ang="0">
                <a:pos x="T6" y="T7"/>
              </a:cxn>
            </a:cxnLst>
            <a:rect l="0" t="0" r="r" b="b"/>
            <a:pathLst>
              <a:path w="4197792" h="1423445">
                <a:moveTo>
                  <a:pt x="4197792" y="19050"/>
                </a:moveTo>
                <a:lnTo>
                  <a:pt x="0" y="1423445"/>
                </a:lnTo>
                <a:lnTo>
                  <a:pt x="1879157" y="0"/>
                </a:lnTo>
                <a:lnTo>
                  <a:pt x="4197792" y="19050"/>
                </a:lnTo>
                <a:close/>
              </a:path>
            </a:pathLst>
          </a:custGeom>
          <a:solidFill>
            <a:srgbClr val="00B0F0">
              <a:alpha val="20000"/>
            </a:srgbClr>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5124" name="等腰三角形 64"/>
          <p:cNvSpPr/>
          <p:nvPr/>
        </p:nvSpPr>
        <p:spPr bwMode="auto">
          <a:xfrm>
            <a:off x="-11113" y="3062288"/>
            <a:ext cx="6581776" cy="3795712"/>
          </a:xfrm>
          <a:custGeom>
            <a:avLst/>
            <a:gdLst>
              <a:gd name="T0" fmla="*/ 21592 w 8194905"/>
              <a:gd name="T1" fmla="*/ 3383830 h 4726401"/>
              <a:gd name="T2" fmla="*/ 153 w 8194905"/>
              <a:gd name="T3" fmla="*/ 0 h 4726401"/>
              <a:gd name="T4" fmla="*/ 8194905 w 8194905"/>
              <a:gd name="T5" fmla="*/ 4726401 h 4726401"/>
              <a:gd name="T6" fmla="*/ 756863 w 8194905"/>
              <a:gd name="T7" fmla="*/ 4726400 h 4726401"/>
              <a:gd name="T8" fmla="*/ 21592 w 8194905"/>
              <a:gd name="T9" fmla="*/ 3383830 h 4726401"/>
            </a:gdLst>
            <a:ahLst/>
            <a:cxnLst>
              <a:cxn ang="0">
                <a:pos x="T0" y="T1"/>
              </a:cxn>
              <a:cxn ang="0">
                <a:pos x="T2" y="T3"/>
              </a:cxn>
              <a:cxn ang="0">
                <a:pos x="T4" y="T5"/>
              </a:cxn>
              <a:cxn ang="0">
                <a:pos x="T6" y="T7"/>
              </a:cxn>
              <a:cxn ang="0">
                <a:pos x="T8" y="T9"/>
              </a:cxn>
            </a:cxnLst>
            <a:rect l="0" t="0" r="r" b="b"/>
            <a:pathLst>
              <a:path w="8194905" h="4726401">
                <a:moveTo>
                  <a:pt x="21592" y="3383830"/>
                </a:moveTo>
                <a:cubicBezTo>
                  <a:pt x="23971" y="1808363"/>
                  <a:pt x="-2226" y="1575467"/>
                  <a:pt x="153" y="0"/>
                </a:cubicBezTo>
                <a:lnTo>
                  <a:pt x="8194905" y="4726401"/>
                </a:lnTo>
                <a:lnTo>
                  <a:pt x="756863" y="4726400"/>
                </a:lnTo>
                <a:lnTo>
                  <a:pt x="21592" y="3383830"/>
                </a:lnTo>
                <a:close/>
              </a:path>
            </a:pathLst>
          </a:custGeom>
          <a:solidFill>
            <a:srgbClr val="00B0F0">
              <a:alpha val="20000"/>
            </a:srgbClr>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5125" name="椭圆 8"/>
          <p:cNvSpPr>
            <a:spLocks noChangeArrowheads="1"/>
          </p:cNvSpPr>
          <p:nvPr/>
        </p:nvSpPr>
        <p:spPr bwMode="auto">
          <a:xfrm>
            <a:off x="7372350" y="1144588"/>
            <a:ext cx="534988" cy="536575"/>
          </a:xfrm>
          <a:prstGeom prst="ellipse">
            <a:avLst/>
          </a:prstGeom>
          <a:solidFill>
            <a:srgbClr val="F43A74">
              <a:alpha val="20000"/>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a:solidFill>
                <a:srgbClr val="FFFFFF"/>
              </a:solidFill>
              <a:sym typeface="Arial" panose="020B0604020202020204" pitchFamily="34" charset="0"/>
            </a:endParaRPr>
          </a:p>
        </p:txBody>
      </p:sp>
      <p:sp>
        <p:nvSpPr>
          <p:cNvPr id="5126" name="椭圆 10"/>
          <p:cNvSpPr>
            <a:spLocks noChangeArrowheads="1"/>
          </p:cNvSpPr>
          <p:nvPr/>
        </p:nvSpPr>
        <p:spPr bwMode="auto">
          <a:xfrm>
            <a:off x="8963025" y="2800350"/>
            <a:ext cx="381000" cy="381000"/>
          </a:xfrm>
          <a:prstGeom prst="ellipse">
            <a:avLst/>
          </a:prstGeom>
          <a:solidFill>
            <a:srgbClr val="F43A74">
              <a:alpha val="20000"/>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a:solidFill>
                <a:srgbClr val="FFFFFF"/>
              </a:solidFill>
              <a:sym typeface="Arial" panose="020B0604020202020204" pitchFamily="34" charset="0"/>
            </a:endParaRPr>
          </a:p>
        </p:txBody>
      </p:sp>
      <p:sp>
        <p:nvSpPr>
          <p:cNvPr id="5127" name="椭圆 11"/>
          <p:cNvSpPr>
            <a:spLocks noChangeArrowheads="1"/>
          </p:cNvSpPr>
          <p:nvPr/>
        </p:nvSpPr>
        <p:spPr bwMode="auto">
          <a:xfrm>
            <a:off x="11114088" y="3937000"/>
            <a:ext cx="534987" cy="533400"/>
          </a:xfrm>
          <a:prstGeom prst="ellipse">
            <a:avLst/>
          </a:prstGeom>
          <a:solidFill>
            <a:srgbClr val="00B0F0">
              <a:alpha val="20000"/>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a:solidFill>
                <a:srgbClr val="FFFFFF"/>
              </a:solidFill>
              <a:sym typeface="Arial" panose="020B0604020202020204" pitchFamily="34" charset="0"/>
            </a:endParaRPr>
          </a:p>
        </p:txBody>
      </p:sp>
      <p:sp>
        <p:nvSpPr>
          <p:cNvPr id="5128" name="椭圆 12"/>
          <p:cNvSpPr>
            <a:spLocks noChangeArrowheads="1"/>
          </p:cNvSpPr>
          <p:nvPr/>
        </p:nvSpPr>
        <p:spPr bwMode="auto">
          <a:xfrm>
            <a:off x="2197100" y="5580063"/>
            <a:ext cx="339725" cy="338137"/>
          </a:xfrm>
          <a:prstGeom prst="ellipse">
            <a:avLst/>
          </a:prstGeom>
          <a:solidFill>
            <a:srgbClr val="F43A74">
              <a:alpha val="20000"/>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a:solidFill>
                <a:srgbClr val="FFFFFF"/>
              </a:solidFill>
              <a:sym typeface="Arial" panose="020B0604020202020204" pitchFamily="34" charset="0"/>
            </a:endParaRPr>
          </a:p>
        </p:txBody>
      </p:sp>
      <p:sp>
        <p:nvSpPr>
          <p:cNvPr id="5129" name="椭圆 13"/>
          <p:cNvSpPr>
            <a:spLocks noChangeArrowheads="1"/>
          </p:cNvSpPr>
          <p:nvPr/>
        </p:nvSpPr>
        <p:spPr bwMode="auto">
          <a:xfrm>
            <a:off x="4068763" y="5078413"/>
            <a:ext cx="338137" cy="339725"/>
          </a:xfrm>
          <a:prstGeom prst="ellipse">
            <a:avLst/>
          </a:prstGeom>
          <a:solidFill>
            <a:srgbClr val="F43A74">
              <a:alpha val="20000"/>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a:solidFill>
                <a:srgbClr val="FFFFFF"/>
              </a:solidFill>
              <a:sym typeface="Arial" panose="020B0604020202020204" pitchFamily="34" charset="0"/>
            </a:endParaRPr>
          </a:p>
        </p:txBody>
      </p:sp>
      <p:sp>
        <p:nvSpPr>
          <p:cNvPr id="5130" name="椭圆 14"/>
          <p:cNvSpPr>
            <a:spLocks noChangeArrowheads="1"/>
          </p:cNvSpPr>
          <p:nvPr/>
        </p:nvSpPr>
        <p:spPr bwMode="auto">
          <a:xfrm>
            <a:off x="4518025" y="1681163"/>
            <a:ext cx="536575" cy="536575"/>
          </a:xfrm>
          <a:prstGeom prst="ellipse">
            <a:avLst/>
          </a:prstGeom>
          <a:solidFill>
            <a:srgbClr val="F43A74">
              <a:alpha val="20000"/>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a:solidFill>
                <a:srgbClr val="FFFFFF"/>
              </a:solidFill>
              <a:sym typeface="Arial" panose="020B0604020202020204" pitchFamily="34" charset="0"/>
            </a:endParaRPr>
          </a:p>
        </p:txBody>
      </p:sp>
      <p:cxnSp>
        <p:nvCxnSpPr>
          <p:cNvPr id="5131" name="直接连接符 16"/>
          <p:cNvCxnSpPr>
            <a:cxnSpLocks noChangeShapeType="1"/>
            <a:endCxn id="5125" idx="3"/>
          </p:cNvCxnSpPr>
          <p:nvPr/>
        </p:nvCxnSpPr>
        <p:spPr bwMode="auto">
          <a:xfrm flipV="1">
            <a:off x="0" y="1603375"/>
            <a:ext cx="7450138" cy="4532313"/>
          </a:xfrm>
          <a:prstGeom prst="line">
            <a:avLst/>
          </a:prstGeom>
          <a:noFill/>
          <a:ln w="76200" cmpd="sng">
            <a:solidFill>
              <a:srgbClr val="00B0F0">
                <a:alpha val="17999"/>
              </a:srgbClr>
            </a:solidFill>
            <a:round/>
          </a:ln>
          <a:extLst>
            <a:ext uri="{909E8E84-426E-40DD-AFC4-6F175D3DCCD1}">
              <a14:hiddenFill xmlns:a14="http://schemas.microsoft.com/office/drawing/2010/main">
                <a:noFill/>
              </a14:hiddenFill>
            </a:ext>
          </a:extLst>
        </p:spPr>
      </p:cxnSp>
      <p:cxnSp>
        <p:nvCxnSpPr>
          <p:cNvPr id="5132" name="直接连接符 18"/>
          <p:cNvCxnSpPr>
            <a:cxnSpLocks noChangeShapeType="1"/>
            <a:stCxn id="5154" idx="7"/>
          </p:cNvCxnSpPr>
          <p:nvPr/>
        </p:nvCxnSpPr>
        <p:spPr bwMode="auto">
          <a:xfrm flipV="1">
            <a:off x="1971675" y="0"/>
            <a:ext cx="3273425" cy="2343150"/>
          </a:xfrm>
          <a:prstGeom prst="line">
            <a:avLst/>
          </a:prstGeom>
          <a:noFill/>
          <a:ln w="76200" cmpd="sng">
            <a:solidFill>
              <a:srgbClr val="F43A74">
                <a:alpha val="17999"/>
              </a:srgbClr>
            </a:solidFill>
            <a:round/>
          </a:ln>
          <a:extLst>
            <a:ext uri="{909E8E84-426E-40DD-AFC4-6F175D3DCCD1}">
              <a14:hiddenFill xmlns:a14="http://schemas.microsoft.com/office/drawing/2010/main">
                <a:noFill/>
              </a14:hiddenFill>
            </a:ext>
          </a:extLst>
        </p:spPr>
      </p:cxnSp>
      <p:cxnSp>
        <p:nvCxnSpPr>
          <p:cNvPr id="5133" name="直接连接符 21"/>
          <p:cNvCxnSpPr>
            <a:cxnSpLocks noChangeShapeType="1"/>
            <a:endCxn id="5154" idx="2"/>
          </p:cNvCxnSpPr>
          <p:nvPr/>
        </p:nvCxnSpPr>
        <p:spPr bwMode="auto">
          <a:xfrm flipV="1">
            <a:off x="-58738" y="2532063"/>
            <a:ext cx="1573213" cy="461962"/>
          </a:xfrm>
          <a:prstGeom prst="line">
            <a:avLst/>
          </a:prstGeom>
          <a:noFill/>
          <a:ln w="76200" cmpd="sng">
            <a:solidFill>
              <a:srgbClr val="F43A74">
                <a:alpha val="17999"/>
              </a:srgbClr>
            </a:solidFill>
            <a:round/>
          </a:ln>
          <a:extLst>
            <a:ext uri="{909E8E84-426E-40DD-AFC4-6F175D3DCCD1}">
              <a14:hiddenFill xmlns:a14="http://schemas.microsoft.com/office/drawing/2010/main">
                <a:noFill/>
              </a14:hiddenFill>
            </a:ext>
          </a:extLst>
        </p:spPr>
      </p:cxnSp>
      <p:cxnSp>
        <p:nvCxnSpPr>
          <p:cNvPr id="5134" name="直接连接符 23"/>
          <p:cNvCxnSpPr>
            <a:cxnSpLocks noChangeShapeType="1"/>
          </p:cNvCxnSpPr>
          <p:nvPr/>
        </p:nvCxnSpPr>
        <p:spPr bwMode="auto">
          <a:xfrm flipH="1">
            <a:off x="-155575" y="14288"/>
            <a:ext cx="1111250" cy="5126037"/>
          </a:xfrm>
          <a:prstGeom prst="line">
            <a:avLst/>
          </a:prstGeom>
          <a:noFill/>
          <a:ln w="76200" cmpd="sng">
            <a:solidFill>
              <a:srgbClr val="F43A74">
                <a:alpha val="17999"/>
              </a:srgbClr>
            </a:solidFill>
            <a:round/>
          </a:ln>
          <a:extLst>
            <a:ext uri="{909E8E84-426E-40DD-AFC4-6F175D3DCCD1}">
              <a14:hiddenFill xmlns:a14="http://schemas.microsoft.com/office/drawing/2010/main">
                <a:noFill/>
              </a14:hiddenFill>
            </a:ext>
          </a:extLst>
        </p:spPr>
      </p:cxnSp>
      <p:cxnSp>
        <p:nvCxnSpPr>
          <p:cNvPr id="5135" name="直接连接符 25"/>
          <p:cNvCxnSpPr>
            <a:cxnSpLocks noChangeShapeType="1"/>
            <a:stCxn id="5154" idx="5"/>
            <a:endCxn id="5129" idx="1"/>
          </p:cNvCxnSpPr>
          <p:nvPr/>
        </p:nvCxnSpPr>
        <p:spPr bwMode="auto">
          <a:xfrm>
            <a:off x="1971675" y="2722563"/>
            <a:ext cx="2146300" cy="2405062"/>
          </a:xfrm>
          <a:prstGeom prst="line">
            <a:avLst/>
          </a:prstGeom>
          <a:noFill/>
          <a:ln w="76200" cmpd="sng">
            <a:solidFill>
              <a:srgbClr val="FFFF00">
                <a:alpha val="50000"/>
              </a:srgbClr>
            </a:solidFill>
            <a:round/>
          </a:ln>
          <a:extLst>
            <a:ext uri="{909E8E84-426E-40DD-AFC4-6F175D3DCCD1}">
              <a14:hiddenFill xmlns:a14="http://schemas.microsoft.com/office/drawing/2010/main">
                <a:noFill/>
              </a14:hiddenFill>
            </a:ext>
          </a:extLst>
        </p:spPr>
      </p:cxnSp>
      <p:cxnSp>
        <p:nvCxnSpPr>
          <p:cNvPr id="5136" name="直接连接符 28"/>
          <p:cNvCxnSpPr>
            <a:cxnSpLocks noChangeShapeType="1"/>
            <a:endCxn id="5129" idx="7"/>
          </p:cNvCxnSpPr>
          <p:nvPr/>
        </p:nvCxnSpPr>
        <p:spPr bwMode="auto">
          <a:xfrm flipH="1">
            <a:off x="4357688" y="1597025"/>
            <a:ext cx="3127375" cy="3530600"/>
          </a:xfrm>
          <a:prstGeom prst="line">
            <a:avLst/>
          </a:prstGeom>
          <a:noFill/>
          <a:ln w="76200" cmpd="sng">
            <a:solidFill>
              <a:srgbClr val="00B0F0">
                <a:alpha val="17999"/>
              </a:srgbClr>
            </a:solidFill>
            <a:round/>
          </a:ln>
          <a:extLst>
            <a:ext uri="{909E8E84-426E-40DD-AFC4-6F175D3DCCD1}">
              <a14:hiddenFill xmlns:a14="http://schemas.microsoft.com/office/drawing/2010/main">
                <a:noFill/>
              </a14:hiddenFill>
            </a:ext>
          </a:extLst>
        </p:spPr>
      </p:cxnSp>
      <p:cxnSp>
        <p:nvCxnSpPr>
          <p:cNvPr id="5137" name="直接连接符 30"/>
          <p:cNvCxnSpPr>
            <a:cxnSpLocks noChangeShapeType="1"/>
          </p:cNvCxnSpPr>
          <p:nvPr/>
        </p:nvCxnSpPr>
        <p:spPr bwMode="auto">
          <a:xfrm>
            <a:off x="1100138" y="-144463"/>
            <a:ext cx="6272212" cy="1468438"/>
          </a:xfrm>
          <a:prstGeom prst="line">
            <a:avLst/>
          </a:prstGeom>
          <a:noFill/>
          <a:ln w="76200" cmpd="sng">
            <a:solidFill>
              <a:srgbClr val="00B0F0">
                <a:alpha val="17999"/>
              </a:srgbClr>
            </a:solidFill>
            <a:round/>
          </a:ln>
          <a:extLst>
            <a:ext uri="{909E8E84-426E-40DD-AFC4-6F175D3DCCD1}">
              <a14:hiddenFill xmlns:a14="http://schemas.microsoft.com/office/drawing/2010/main">
                <a:noFill/>
              </a14:hiddenFill>
            </a:ext>
          </a:extLst>
        </p:spPr>
      </p:cxnSp>
      <p:cxnSp>
        <p:nvCxnSpPr>
          <p:cNvPr id="5138" name="直接连接符 33"/>
          <p:cNvCxnSpPr>
            <a:cxnSpLocks noChangeShapeType="1"/>
            <a:stCxn id="5129" idx="6"/>
          </p:cNvCxnSpPr>
          <p:nvPr/>
        </p:nvCxnSpPr>
        <p:spPr bwMode="auto">
          <a:xfrm flipV="1">
            <a:off x="4406900" y="4230688"/>
            <a:ext cx="6707188" cy="1017587"/>
          </a:xfrm>
          <a:prstGeom prst="line">
            <a:avLst/>
          </a:prstGeom>
          <a:noFill/>
          <a:ln w="76200" cmpd="sng">
            <a:solidFill>
              <a:srgbClr val="F43A74">
                <a:alpha val="17999"/>
              </a:srgbClr>
            </a:solidFill>
            <a:round/>
          </a:ln>
          <a:extLst>
            <a:ext uri="{909E8E84-426E-40DD-AFC4-6F175D3DCCD1}">
              <a14:hiddenFill xmlns:a14="http://schemas.microsoft.com/office/drawing/2010/main">
                <a:noFill/>
              </a14:hiddenFill>
            </a:ext>
          </a:extLst>
        </p:spPr>
      </p:cxnSp>
      <p:cxnSp>
        <p:nvCxnSpPr>
          <p:cNvPr id="5139" name="直接连接符 36"/>
          <p:cNvCxnSpPr>
            <a:cxnSpLocks noChangeShapeType="1"/>
            <a:endCxn id="5125" idx="4"/>
          </p:cNvCxnSpPr>
          <p:nvPr/>
        </p:nvCxnSpPr>
        <p:spPr bwMode="auto">
          <a:xfrm flipH="1" flipV="1">
            <a:off x="7640638" y="1681163"/>
            <a:ext cx="1198562" cy="5176837"/>
          </a:xfrm>
          <a:prstGeom prst="line">
            <a:avLst/>
          </a:prstGeom>
          <a:noFill/>
          <a:ln w="76200" cmpd="sng">
            <a:solidFill>
              <a:srgbClr val="F43A74">
                <a:alpha val="17999"/>
              </a:srgbClr>
            </a:solidFill>
            <a:round/>
          </a:ln>
          <a:extLst>
            <a:ext uri="{909E8E84-426E-40DD-AFC4-6F175D3DCCD1}">
              <a14:hiddenFill xmlns:a14="http://schemas.microsoft.com/office/drawing/2010/main">
                <a:noFill/>
              </a14:hiddenFill>
            </a:ext>
          </a:extLst>
        </p:spPr>
      </p:cxnSp>
      <p:cxnSp>
        <p:nvCxnSpPr>
          <p:cNvPr id="5140" name="直接连接符 40"/>
          <p:cNvCxnSpPr>
            <a:cxnSpLocks noChangeShapeType="1"/>
            <a:endCxn id="5127" idx="3"/>
          </p:cNvCxnSpPr>
          <p:nvPr/>
        </p:nvCxnSpPr>
        <p:spPr bwMode="auto">
          <a:xfrm flipV="1">
            <a:off x="9344025" y="4392613"/>
            <a:ext cx="1849438" cy="2465387"/>
          </a:xfrm>
          <a:prstGeom prst="line">
            <a:avLst/>
          </a:prstGeom>
          <a:noFill/>
          <a:ln w="76200" cmpd="sng">
            <a:solidFill>
              <a:srgbClr val="F43A74">
                <a:alpha val="17999"/>
              </a:srgbClr>
            </a:solidFill>
            <a:round/>
          </a:ln>
          <a:extLst>
            <a:ext uri="{909E8E84-426E-40DD-AFC4-6F175D3DCCD1}">
              <a14:hiddenFill xmlns:a14="http://schemas.microsoft.com/office/drawing/2010/main">
                <a:noFill/>
              </a14:hiddenFill>
            </a:ext>
          </a:extLst>
        </p:spPr>
      </p:cxnSp>
      <p:cxnSp>
        <p:nvCxnSpPr>
          <p:cNvPr id="5141" name="直接连接符 44"/>
          <p:cNvCxnSpPr>
            <a:cxnSpLocks noChangeShapeType="1"/>
          </p:cNvCxnSpPr>
          <p:nvPr/>
        </p:nvCxnSpPr>
        <p:spPr bwMode="auto">
          <a:xfrm flipH="1" flipV="1">
            <a:off x="10163175" y="958850"/>
            <a:ext cx="2028825" cy="2587625"/>
          </a:xfrm>
          <a:prstGeom prst="line">
            <a:avLst/>
          </a:prstGeom>
          <a:noFill/>
          <a:ln w="76200" cmpd="sng">
            <a:solidFill>
              <a:srgbClr val="FFFF00">
                <a:alpha val="50000"/>
              </a:srgbClr>
            </a:solidFill>
            <a:round/>
          </a:ln>
          <a:extLst>
            <a:ext uri="{909E8E84-426E-40DD-AFC4-6F175D3DCCD1}">
              <a14:hiddenFill xmlns:a14="http://schemas.microsoft.com/office/drawing/2010/main">
                <a:noFill/>
              </a14:hiddenFill>
            </a:ext>
          </a:extLst>
        </p:spPr>
      </p:cxnSp>
      <p:cxnSp>
        <p:nvCxnSpPr>
          <p:cNvPr id="5142" name="直接连接符 47"/>
          <p:cNvCxnSpPr>
            <a:cxnSpLocks noChangeShapeType="1"/>
            <a:stCxn id="5125" idx="7"/>
          </p:cNvCxnSpPr>
          <p:nvPr/>
        </p:nvCxnSpPr>
        <p:spPr bwMode="auto">
          <a:xfrm flipV="1">
            <a:off x="7829550" y="-136525"/>
            <a:ext cx="1797050" cy="1360488"/>
          </a:xfrm>
          <a:prstGeom prst="line">
            <a:avLst/>
          </a:prstGeom>
          <a:noFill/>
          <a:ln w="76200" cmpd="sng">
            <a:solidFill>
              <a:srgbClr val="F43A74">
                <a:alpha val="17999"/>
              </a:srgbClr>
            </a:solidFill>
            <a:round/>
          </a:ln>
          <a:extLst>
            <a:ext uri="{909E8E84-426E-40DD-AFC4-6F175D3DCCD1}">
              <a14:hiddenFill xmlns:a14="http://schemas.microsoft.com/office/drawing/2010/main">
                <a:noFill/>
              </a14:hiddenFill>
            </a:ext>
          </a:extLst>
        </p:spPr>
      </p:cxnSp>
      <p:cxnSp>
        <p:nvCxnSpPr>
          <p:cNvPr id="5143" name="直接连接符 50"/>
          <p:cNvCxnSpPr>
            <a:cxnSpLocks noChangeShapeType="1"/>
          </p:cNvCxnSpPr>
          <p:nvPr/>
        </p:nvCxnSpPr>
        <p:spPr bwMode="auto">
          <a:xfrm flipV="1">
            <a:off x="7716838" y="-60325"/>
            <a:ext cx="474662" cy="1384300"/>
          </a:xfrm>
          <a:prstGeom prst="line">
            <a:avLst/>
          </a:prstGeom>
          <a:noFill/>
          <a:ln w="76200" cmpd="sng">
            <a:solidFill>
              <a:srgbClr val="F43A74">
                <a:alpha val="17999"/>
              </a:srgbClr>
            </a:solidFill>
            <a:round/>
          </a:ln>
          <a:extLst>
            <a:ext uri="{909E8E84-426E-40DD-AFC4-6F175D3DCCD1}">
              <a14:hiddenFill xmlns:a14="http://schemas.microsoft.com/office/drawing/2010/main">
                <a:noFill/>
              </a14:hiddenFill>
            </a:ext>
          </a:extLst>
        </p:spPr>
      </p:cxnSp>
      <p:cxnSp>
        <p:nvCxnSpPr>
          <p:cNvPr id="5144" name="直接连接符 53"/>
          <p:cNvCxnSpPr>
            <a:cxnSpLocks noChangeShapeType="1"/>
          </p:cNvCxnSpPr>
          <p:nvPr/>
        </p:nvCxnSpPr>
        <p:spPr bwMode="auto">
          <a:xfrm flipH="1">
            <a:off x="-136525" y="-60325"/>
            <a:ext cx="946150" cy="650875"/>
          </a:xfrm>
          <a:prstGeom prst="line">
            <a:avLst/>
          </a:prstGeom>
          <a:noFill/>
          <a:ln w="76200" cmpd="sng">
            <a:solidFill>
              <a:srgbClr val="FFFF00">
                <a:alpha val="50000"/>
              </a:srgbClr>
            </a:solidFill>
            <a:round/>
          </a:ln>
          <a:extLst>
            <a:ext uri="{909E8E84-426E-40DD-AFC4-6F175D3DCCD1}">
              <a14:hiddenFill xmlns:a14="http://schemas.microsoft.com/office/drawing/2010/main">
                <a:noFill/>
              </a14:hiddenFill>
            </a:ext>
          </a:extLst>
        </p:spPr>
      </p:cxnSp>
      <p:cxnSp>
        <p:nvCxnSpPr>
          <p:cNvPr id="5145" name="直接连接符 56"/>
          <p:cNvCxnSpPr>
            <a:cxnSpLocks noChangeShapeType="1"/>
          </p:cNvCxnSpPr>
          <p:nvPr/>
        </p:nvCxnSpPr>
        <p:spPr bwMode="auto">
          <a:xfrm flipH="1">
            <a:off x="10231438" y="-227013"/>
            <a:ext cx="42862" cy="1082676"/>
          </a:xfrm>
          <a:prstGeom prst="line">
            <a:avLst/>
          </a:prstGeom>
          <a:noFill/>
          <a:ln w="76200" cmpd="sng">
            <a:solidFill>
              <a:srgbClr val="00B0F0">
                <a:alpha val="17999"/>
              </a:srgbClr>
            </a:solidFill>
            <a:round/>
          </a:ln>
          <a:extLst>
            <a:ext uri="{909E8E84-426E-40DD-AFC4-6F175D3DCCD1}">
              <a14:hiddenFill xmlns:a14="http://schemas.microsoft.com/office/drawing/2010/main">
                <a:noFill/>
              </a14:hiddenFill>
            </a:ext>
          </a:extLst>
        </p:spPr>
      </p:cxnSp>
      <p:cxnSp>
        <p:nvCxnSpPr>
          <p:cNvPr id="5146" name="直接连接符 58"/>
          <p:cNvCxnSpPr>
            <a:cxnSpLocks noChangeShapeType="1"/>
          </p:cNvCxnSpPr>
          <p:nvPr/>
        </p:nvCxnSpPr>
        <p:spPr bwMode="auto">
          <a:xfrm flipH="1">
            <a:off x="10085388" y="360363"/>
            <a:ext cx="2270125" cy="474662"/>
          </a:xfrm>
          <a:prstGeom prst="line">
            <a:avLst/>
          </a:prstGeom>
          <a:noFill/>
          <a:ln w="76200" cmpd="sng">
            <a:solidFill>
              <a:srgbClr val="00B0F0">
                <a:alpha val="17999"/>
              </a:srgbClr>
            </a:solidFill>
            <a:round/>
          </a:ln>
          <a:extLst>
            <a:ext uri="{909E8E84-426E-40DD-AFC4-6F175D3DCCD1}">
              <a14:hiddenFill xmlns:a14="http://schemas.microsoft.com/office/drawing/2010/main">
                <a:noFill/>
              </a14:hiddenFill>
            </a:ext>
          </a:extLst>
        </p:spPr>
      </p:cxnSp>
      <p:cxnSp>
        <p:nvCxnSpPr>
          <p:cNvPr id="5147" name="直接连接符 61"/>
          <p:cNvCxnSpPr>
            <a:cxnSpLocks noChangeShapeType="1"/>
            <a:endCxn id="5155" idx="7"/>
          </p:cNvCxnSpPr>
          <p:nvPr/>
        </p:nvCxnSpPr>
        <p:spPr bwMode="auto">
          <a:xfrm flipH="1">
            <a:off x="10328275" y="-144463"/>
            <a:ext cx="820738" cy="852488"/>
          </a:xfrm>
          <a:prstGeom prst="line">
            <a:avLst/>
          </a:prstGeom>
          <a:noFill/>
          <a:ln w="76200" cmpd="sng">
            <a:solidFill>
              <a:srgbClr val="F43A74">
                <a:alpha val="17999"/>
              </a:srgbClr>
            </a:solidFill>
            <a:round/>
          </a:ln>
          <a:extLst>
            <a:ext uri="{909E8E84-426E-40DD-AFC4-6F175D3DCCD1}">
              <a14:hiddenFill xmlns:a14="http://schemas.microsoft.com/office/drawing/2010/main">
                <a:noFill/>
              </a14:hiddenFill>
            </a:ext>
          </a:extLst>
        </p:spPr>
      </p:cxnSp>
      <p:sp>
        <p:nvSpPr>
          <p:cNvPr id="5148" name="椭圆 7"/>
          <p:cNvSpPr>
            <a:spLocks noChangeArrowheads="1"/>
          </p:cNvSpPr>
          <p:nvPr/>
        </p:nvSpPr>
        <p:spPr bwMode="auto">
          <a:xfrm>
            <a:off x="2625725" y="360363"/>
            <a:ext cx="6538911" cy="6221987"/>
          </a:xfrm>
          <a:prstGeom prst="ellipse">
            <a:avLst/>
          </a:prstGeom>
          <a:solidFill>
            <a:srgbClr val="00B0F0">
              <a:alpha val="60999"/>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a:solidFill>
                <a:srgbClr val="FFFFFF"/>
              </a:solidFill>
              <a:sym typeface="Arial" panose="020B0604020202020204" pitchFamily="34" charset="0"/>
            </a:endParaRPr>
          </a:p>
        </p:txBody>
      </p:sp>
      <p:sp>
        <p:nvSpPr>
          <p:cNvPr id="5149" name="文本框 4"/>
          <p:cNvSpPr txBox="1">
            <a:spLocks noChangeArrowheads="1"/>
          </p:cNvSpPr>
          <p:nvPr/>
        </p:nvSpPr>
        <p:spPr bwMode="auto">
          <a:xfrm>
            <a:off x="3165236" y="2754313"/>
            <a:ext cx="5688012"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zh-CN" altLang="en-US" sz="4500" dirty="0">
                <a:solidFill>
                  <a:schemeClr val="bg1"/>
                </a:solidFill>
              </a:rPr>
              <a:t>过程挖掘算法研究</a:t>
            </a:r>
            <a:endParaRPr lang="zh-CN" altLang="en-US" sz="4500" dirty="0">
              <a:solidFill>
                <a:schemeClr val="bg1"/>
              </a:solidFill>
              <a:cs typeface="Vrinda" panose="020B0502040204020203" pitchFamily="34" charset="0"/>
              <a:sym typeface="Arial" panose="020B0604020202020204" pitchFamily="34" charset="0"/>
            </a:endParaRPr>
          </a:p>
        </p:txBody>
      </p:sp>
      <p:sp>
        <p:nvSpPr>
          <p:cNvPr id="5151" name="等腰三角形 65"/>
          <p:cNvSpPr/>
          <p:nvPr/>
        </p:nvSpPr>
        <p:spPr bwMode="auto">
          <a:xfrm rot="5400000">
            <a:off x="896144" y="32543"/>
            <a:ext cx="2560638" cy="2441575"/>
          </a:xfrm>
          <a:custGeom>
            <a:avLst/>
            <a:gdLst>
              <a:gd name="T0" fmla="*/ 0 w 2561282"/>
              <a:gd name="T1" fmla="*/ 2481088 h 2481088"/>
              <a:gd name="T2" fmla="*/ 40560 w 2561282"/>
              <a:gd name="T3" fmla="*/ 0 h 2481088"/>
              <a:gd name="T4" fmla="*/ 2561282 w 2561282"/>
              <a:gd name="T5" fmla="*/ 1623838 h 2481088"/>
              <a:gd name="T6" fmla="*/ 0 w 2561282"/>
              <a:gd name="T7" fmla="*/ 2481088 h 2481088"/>
            </a:gdLst>
            <a:ahLst/>
            <a:cxnLst>
              <a:cxn ang="0">
                <a:pos x="T0" y="T1"/>
              </a:cxn>
              <a:cxn ang="0">
                <a:pos x="T2" y="T3"/>
              </a:cxn>
              <a:cxn ang="0">
                <a:pos x="T4" y="T5"/>
              </a:cxn>
              <a:cxn ang="0">
                <a:pos x="T6" y="T7"/>
              </a:cxn>
            </a:cxnLst>
            <a:rect l="0" t="0" r="r" b="b"/>
            <a:pathLst>
              <a:path w="2561282" h="2481088">
                <a:moveTo>
                  <a:pt x="0" y="2481088"/>
                </a:moveTo>
                <a:lnTo>
                  <a:pt x="40560" y="0"/>
                </a:lnTo>
                <a:lnTo>
                  <a:pt x="2561282" y="1623838"/>
                </a:lnTo>
                <a:lnTo>
                  <a:pt x="0" y="2481088"/>
                </a:lnTo>
                <a:close/>
              </a:path>
            </a:pathLst>
          </a:custGeom>
          <a:solidFill>
            <a:srgbClr val="F43A74">
              <a:alpha val="20000"/>
            </a:srgbClr>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5152" name="等腰三角形 67"/>
          <p:cNvSpPr/>
          <p:nvPr/>
        </p:nvSpPr>
        <p:spPr bwMode="auto">
          <a:xfrm>
            <a:off x="10864850" y="-76200"/>
            <a:ext cx="1365250" cy="6443663"/>
          </a:xfrm>
          <a:custGeom>
            <a:avLst/>
            <a:gdLst>
              <a:gd name="T0" fmla="*/ 1359342 w 1364807"/>
              <a:gd name="T1" fmla="*/ 6444205 h 6444205"/>
              <a:gd name="T2" fmla="*/ 0 w 1364807"/>
              <a:gd name="T3" fmla="*/ 0 h 6444205"/>
              <a:gd name="T4" fmla="*/ 1364807 w 1364807"/>
              <a:gd name="T5" fmla="*/ 43405 h 6444205"/>
              <a:gd name="T6" fmla="*/ 1359342 w 1364807"/>
              <a:gd name="T7" fmla="*/ 6444205 h 6444205"/>
            </a:gdLst>
            <a:ahLst/>
            <a:cxnLst>
              <a:cxn ang="0">
                <a:pos x="T0" y="T1"/>
              </a:cxn>
              <a:cxn ang="0">
                <a:pos x="T2" y="T3"/>
              </a:cxn>
              <a:cxn ang="0">
                <a:pos x="T4" y="T5"/>
              </a:cxn>
              <a:cxn ang="0">
                <a:pos x="T6" y="T7"/>
              </a:cxn>
            </a:cxnLst>
            <a:rect l="0" t="0" r="r" b="b"/>
            <a:pathLst>
              <a:path w="1364807" h="6444205">
                <a:moveTo>
                  <a:pt x="1359342" y="6444205"/>
                </a:moveTo>
                <a:lnTo>
                  <a:pt x="0" y="0"/>
                </a:lnTo>
                <a:lnTo>
                  <a:pt x="1364807" y="43405"/>
                </a:lnTo>
                <a:cubicBezTo>
                  <a:pt x="1362985" y="2177005"/>
                  <a:pt x="1361164" y="4310605"/>
                  <a:pt x="1359342" y="6444205"/>
                </a:cubicBezTo>
                <a:close/>
              </a:path>
            </a:pathLst>
          </a:custGeom>
          <a:solidFill>
            <a:srgbClr val="00B0F0">
              <a:alpha val="20000"/>
            </a:srgbClr>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5153" name="等腰三角形 64"/>
          <p:cNvSpPr/>
          <p:nvPr/>
        </p:nvSpPr>
        <p:spPr bwMode="auto">
          <a:xfrm>
            <a:off x="-19050" y="6132513"/>
            <a:ext cx="2835275" cy="754062"/>
          </a:xfrm>
          <a:custGeom>
            <a:avLst/>
            <a:gdLst>
              <a:gd name="T0" fmla="*/ 4689 w 1860627"/>
              <a:gd name="T1" fmla="*/ 738148 h 754476"/>
              <a:gd name="T2" fmla="*/ 0 w 1860627"/>
              <a:gd name="T3" fmla="*/ 0 h 754476"/>
              <a:gd name="T4" fmla="*/ 1860627 w 1860627"/>
              <a:gd name="T5" fmla="*/ 754476 h 754476"/>
              <a:gd name="T6" fmla="*/ 4689 w 1860627"/>
              <a:gd name="T7" fmla="*/ 738148 h 754476"/>
            </a:gdLst>
            <a:ahLst/>
            <a:cxnLst>
              <a:cxn ang="0">
                <a:pos x="T0" y="T1"/>
              </a:cxn>
              <a:cxn ang="0">
                <a:pos x="T2" y="T3"/>
              </a:cxn>
              <a:cxn ang="0">
                <a:pos x="T4" y="T5"/>
              </a:cxn>
              <a:cxn ang="0">
                <a:pos x="T6" y="T7"/>
              </a:cxn>
            </a:cxnLst>
            <a:rect l="0" t="0" r="r" b="b"/>
            <a:pathLst>
              <a:path w="1860627" h="754476">
                <a:moveTo>
                  <a:pt x="4689" y="738148"/>
                </a:moveTo>
                <a:lnTo>
                  <a:pt x="0" y="0"/>
                </a:lnTo>
                <a:lnTo>
                  <a:pt x="1860627" y="754476"/>
                </a:lnTo>
                <a:lnTo>
                  <a:pt x="4689" y="738148"/>
                </a:lnTo>
                <a:close/>
              </a:path>
            </a:pathLst>
          </a:custGeom>
          <a:solidFill>
            <a:srgbClr val="00B0F0">
              <a:alpha val="20000"/>
            </a:srgbClr>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5154" name="椭圆 2"/>
          <p:cNvSpPr>
            <a:spLocks noChangeArrowheads="1"/>
          </p:cNvSpPr>
          <p:nvPr/>
        </p:nvSpPr>
        <p:spPr bwMode="auto">
          <a:xfrm>
            <a:off x="1514475" y="2263775"/>
            <a:ext cx="534988" cy="536575"/>
          </a:xfrm>
          <a:prstGeom prst="ellipse">
            <a:avLst/>
          </a:prstGeom>
          <a:solidFill>
            <a:srgbClr val="F43A74">
              <a:alpha val="20000"/>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a:solidFill>
                <a:srgbClr val="FFFFFF"/>
              </a:solidFill>
              <a:sym typeface="Arial" panose="020B0604020202020204" pitchFamily="34" charset="0"/>
            </a:endParaRPr>
          </a:p>
        </p:txBody>
      </p:sp>
      <p:sp>
        <p:nvSpPr>
          <p:cNvPr id="5155" name="椭圆 46"/>
          <p:cNvSpPr>
            <a:spLocks noChangeArrowheads="1"/>
          </p:cNvSpPr>
          <p:nvPr/>
        </p:nvSpPr>
        <p:spPr bwMode="auto">
          <a:xfrm>
            <a:off x="9972675" y="647700"/>
            <a:ext cx="415925" cy="415925"/>
          </a:xfrm>
          <a:prstGeom prst="ellipse">
            <a:avLst/>
          </a:prstGeom>
          <a:solidFill>
            <a:srgbClr val="FFF8B4"/>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a:solidFill>
                <a:srgbClr val="FFFFFF"/>
              </a:solidFill>
              <a:sym typeface="Arial" panose="020B0604020202020204" pitchFamily="34" charset="0"/>
            </a:endParaRPr>
          </a:p>
        </p:txBody>
      </p:sp>
      <p:cxnSp>
        <p:nvCxnSpPr>
          <p:cNvPr id="5156" name="直接连接符 72"/>
          <p:cNvCxnSpPr>
            <a:cxnSpLocks noChangeShapeType="1"/>
          </p:cNvCxnSpPr>
          <p:nvPr/>
        </p:nvCxnSpPr>
        <p:spPr bwMode="auto">
          <a:xfrm flipH="1">
            <a:off x="11420475" y="4157663"/>
            <a:ext cx="703263" cy="238125"/>
          </a:xfrm>
          <a:prstGeom prst="line">
            <a:avLst/>
          </a:prstGeom>
          <a:noFill/>
          <a:ln w="76200" cmpd="sng">
            <a:solidFill>
              <a:srgbClr val="00B0F0">
                <a:alpha val="17999"/>
              </a:srgbClr>
            </a:solidFill>
            <a:round/>
          </a:ln>
          <a:extLst>
            <a:ext uri="{909E8E84-426E-40DD-AFC4-6F175D3DCCD1}">
              <a14:hiddenFill xmlns:a14="http://schemas.microsoft.com/office/drawing/2010/main">
                <a:noFill/>
              </a14:hiddenFill>
            </a:ext>
          </a:extLst>
        </p:spPr>
      </p:cxnSp>
      <p:sp>
        <p:nvSpPr>
          <p:cNvPr id="37" name="文本框 5"/>
          <p:cNvSpPr txBox="1">
            <a:spLocks noChangeArrowheads="1"/>
          </p:cNvSpPr>
          <p:nvPr/>
        </p:nvSpPr>
        <p:spPr bwMode="auto">
          <a:xfrm>
            <a:off x="4721225" y="3580765"/>
            <a:ext cx="2347595" cy="1999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marL="0" indent="0">
              <a:buNone/>
            </a:pPr>
            <a:r>
              <a:rPr lang="en-US" altLang="zh-CN" sz="2000" dirty="0">
                <a:solidFill>
                  <a:schemeClr val="bg1"/>
                </a:solidFill>
                <a:cs typeface="Vrinda" panose="020B0502040204020203" pitchFamily="34" charset="0"/>
              </a:rPr>
              <a:t>	</a:t>
            </a:r>
          </a:p>
          <a:p>
            <a:pPr marL="0" indent="0">
              <a:buNone/>
            </a:pPr>
            <a:r>
              <a:rPr lang="zh-CN" altLang="en-US" dirty="0">
                <a:solidFill>
                  <a:schemeClr val="bg1"/>
                </a:solidFill>
                <a:cs typeface="Vrinda" panose="020B0502040204020203" pitchFamily="34" charset="0"/>
              </a:rPr>
              <a:t>钟朝晖  </a:t>
            </a:r>
            <a:r>
              <a:rPr lang="en-US" altLang="zh-CN" dirty="0">
                <a:solidFill>
                  <a:schemeClr val="bg1"/>
                </a:solidFill>
                <a:cs typeface="Vrinda" panose="020B0502040204020203" pitchFamily="34" charset="0"/>
              </a:rPr>
              <a:t>16340307 </a:t>
            </a:r>
          </a:p>
          <a:p>
            <a:pPr marL="0" indent="0">
              <a:buNone/>
            </a:pPr>
            <a:r>
              <a:rPr lang="zh-CN" altLang="en-US" dirty="0">
                <a:solidFill>
                  <a:schemeClr val="bg1"/>
                </a:solidFill>
                <a:cs typeface="Vrinda" panose="020B0502040204020203" pitchFamily="34" charset="0"/>
              </a:rPr>
              <a:t>朱泽磊  </a:t>
            </a:r>
            <a:r>
              <a:rPr lang="en-US" altLang="zh-CN" dirty="0">
                <a:solidFill>
                  <a:schemeClr val="bg1"/>
                </a:solidFill>
                <a:cs typeface="Vrinda" panose="020B0502040204020203" pitchFamily="34" charset="0"/>
              </a:rPr>
              <a:t>16340317 </a:t>
            </a:r>
          </a:p>
          <a:p>
            <a:pPr marL="0" indent="0">
              <a:buNone/>
            </a:pPr>
            <a:r>
              <a:rPr lang="zh-CN" altLang="en-US" dirty="0">
                <a:solidFill>
                  <a:schemeClr val="bg1"/>
                </a:solidFill>
                <a:cs typeface="Vrinda" panose="020B0502040204020203" pitchFamily="34" charset="0"/>
              </a:rPr>
              <a:t>郑先淇  </a:t>
            </a:r>
            <a:r>
              <a:rPr lang="en-US" altLang="zh-CN" dirty="0">
                <a:solidFill>
                  <a:schemeClr val="bg1"/>
                </a:solidFill>
                <a:cs typeface="Vrinda" panose="020B0502040204020203" pitchFamily="34" charset="0"/>
              </a:rPr>
              <a:t>16340305</a:t>
            </a:r>
          </a:p>
          <a:p>
            <a:pPr marL="0" indent="0">
              <a:buNone/>
            </a:pPr>
            <a:r>
              <a:rPr lang="zh-CN" altLang="en-US" dirty="0">
                <a:solidFill>
                  <a:schemeClr val="bg1"/>
                </a:solidFill>
                <a:cs typeface="Vrinda" panose="020B0502040204020203" pitchFamily="34" charset="0"/>
              </a:rPr>
              <a:t>赵    米  </a:t>
            </a:r>
            <a:r>
              <a:rPr lang="en-US" altLang="zh-CN" dirty="0">
                <a:solidFill>
                  <a:schemeClr val="bg1"/>
                </a:solidFill>
                <a:cs typeface="Vrinda" panose="020B0502040204020203" pitchFamily="34" charset="0"/>
              </a:rPr>
              <a:t>16340302  </a:t>
            </a:r>
          </a:p>
          <a:p>
            <a:pPr marL="0" indent="0">
              <a:buNone/>
            </a:pPr>
            <a:r>
              <a:rPr lang="zh-CN" altLang="en-US" dirty="0">
                <a:solidFill>
                  <a:schemeClr val="bg1"/>
                </a:solidFill>
                <a:cs typeface="Vrinda" panose="020B0502040204020203" pitchFamily="34" charset="0"/>
              </a:rPr>
              <a:t>陈    曦  </a:t>
            </a:r>
            <a:r>
              <a:rPr lang="en-US" altLang="zh-CN" dirty="0">
                <a:solidFill>
                  <a:schemeClr val="bg1"/>
                </a:solidFill>
                <a:cs typeface="Vrinda" panose="020B0502040204020203" pitchFamily="34" charset="0"/>
              </a:rPr>
              <a:t>16340036 </a:t>
            </a:r>
          </a:p>
          <a:p>
            <a:pPr algn="dist" eaLnBrk="1" hangingPunct="1"/>
            <a:endParaRPr lang="en-US" altLang="zh-CN" sz="1400" dirty="0">
              <a:solidFill>
                <a:schemeClr val="bg1"/>
              </a:solidFill>
              <a:cs typeface="Vrinda" panose="020B0502040204020203" pitchFamily="34" charset="0"/>
              <a:sym typeface="Arial" panose="020B0604020202020204" pitchFamily="34" charset="0"/>
            </a:endParaRPr>
          </a:p>
        </p:txBody>
      </p:sp>
    </p:spTree>
  </p:cSld>
  <p:clrMapOvr>
    <a:masterClrMapping/>
  </p:clrMapOvr>
  <p:transition spd="slow"/>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5313" name="组合 152"/>
          <p:cNvGrpSpPr/>
          <p:nvPr/>
        </p:nvGrpSpPr>
        <p:grpSpPr bwMode="auto">
          <a:xfrm>
            <a:off x="120559" y="111125"/>
            <a:ext cx="7191688" cy="611188"/>
            <a:chOff x="-123923" y="0"/>
            <a:chExt cx="7192111" cy="611426"/>
          </a:xfrm>
        </p:grpSpPr>
        <p:grpSp>
          <p:nvGrpSpPr>
            <p:cNvPr id="55314" name="组合 153"/>
            <p:cNvGrpSpPr/>
            <p:nvPr/>
          </p:nvGrpSpPr>
          <p:grpSpPr bwMode="auto">
            <a:xfrm>
              <a:off x="0" y="0"/>
              <a:ext cx="611426" cy="611426"/>
              <a:chOff x="0" y="0"/>
              <a:chExt cx="3020798" cy="3020798"/>
            </a:xfrm>
          </p:grpSpPr>
          <p:pic>
            <p:nvPicPr>
              <p:cNvPr id="55315" name="Picture 25@|13FFC:16777215|FBC:16777215|LFC:16777215|LBC:1677721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0" y="-8320"/>
                <a:ext cx="3011777" cy="3041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316" name="Oval 36@|1FFC:15773696|FBC:16777215|LFC:16777215|LBC:16777215"/>
              <p:cNvSpPr>
                <a:spLocks noChangeArrowheads="1"/>
              </p:cNvSpPr>
              <p:nvPr/>
            </p:nvSpPr>
            <p:spPr bwMode="auto">
              <a:xfrm>
                <a:off x="0" y="0"/>
                <a:ext cx="3020798" cy="3020798"/>
              </a:xfrm>
              <a:prstGeom prst="ellipse">
                <a:avLst/>
              </a:prstGeom>
              <a:solidFill>
                <a:srgbClr val="00B0F0">
                  <a:alpha val="60999"/>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sz="300">
                  <a:solidFill>
                    <a:srgbClr val="FFFFFF"/>
                  </a:solidFill>
                  <a:sym typeface="Arial" panose="020B0604020202020204" pitchFamily="34" charset="0"/>
                </a:endParaRPr>
              </a:p>
            </p:txBody>
          </p:sp>
        </p:grpSp>
        <p:sp>
          <p:nvSpPr>
            <p:cNvPr id="55317" name="文本框 158"/>
            <p:cNvSpPr txBox="1">
              <a:spLocks noChangeArrowheads="1"/>
            </p:cNvSpPr>
            <p:nvPr/>
          </p:nvSpPr>
          <p:spPr bwMode="auto">
            <a:xfrm>
              <a:off x="-123923" y="74790"/>
              <a:ext cx="857101" cy="461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en-US" altLang="zh-CN" sz="2400" b="1" dirty="0">
                  <a:solidFill>
                    <a:schemeClr val="bg1"/>
                  </a:solidFill>
                  <a:cs typeface="Vrinda" panose="020B0502040204020203" pitchFamily="34" charset="0"/>
                  <a:sym typeface="Arial" panose="020B0604020202020204" pitchFamily="34" charset="0"/>
                </a:rPr>
                <a:t>2.1</a:t>
              </a:r>
              <a:endParaRPr lang="zh-CN" altLang="en-US" sz="2400" b="1" dirty="0">
                <a:solidFill>
                  <a:schemeClr val="bg1"/>
                </a:solidFill>
                <a:cs typeface="Vrinda" panose="020B0502040204020203" pitchFamily="34" charset="0"/>
                <a:sym typeface="Arial" panose="020B0604020202020204" pitchFamily="34" charset="0"/>
              </a:endParaRPr>
            </a:p>
          </p:txBody>
        </p:sp>
        <p:sp>
          <p:nvSpPr>
            <p:cNvPr id="55318" name="文本框 159"/>
            <p:cNvSpPr txBox="1">
              <a:spLocks noChangeArrowheads="1"/>
            </p:cNvSpPr>
            <p:nvPr/>
          </p:nvSpPr>
          <p:spPr bwMode="auto">
            <a:xfrm>
              <a:off x="679914" y="26637"/>
              <a:ext cx="6388274" cy="523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2800" b="1" dirty="0">
                  <a:solidFill>
                    <a:srgbClr val="4B5E75"/>
                  </a:solidFill>
                  <a:sym typeface="Arial" panose="020B0604020202020204" pitchFamily="34" charset="0"/>
                </a:rPr>
                <a:t>基于扩展</a:t>
              </a:r>
              <a:r>
                <a:rPr lang="en-US" altLang="zh-CN" sz="2800" b="1" dirty="0">
                  <a:solidFill>
                    <a:srgbClr val="4B5E75"/>
                  </a:solidFill>
                  <a:sym typeface="Arial" panose="020B0604020202020204" pitchFamily="34" charset="0"/>
                </a:rPr>
                <a:t>Petri net</a:t>
              </a:r>
              <a:r>
                <a:rPr lang="zh-CN" altLang="en-US" sz="2800" b="1" dirty="0">
                  <a:solidFill>
                    <a:srgbClr val="4B5E75"/>
                  </a:solidFill>
                  <a:sym typeface="Arial" panose="020B0604020202020204" pitchFamily="34" charset="0"/>
                </a:rPr>
                <a:t>的模型改进算法</a:t>
              </a:r>
            </a:p>
          </p:txBody>
        </p:sp>
      </p:grpSp>
      <p:sp>
        <p:nvSpPr>
          <p:cNvPr id="27" name="文本框 159">
            <a:extLst>
              <a:ext uri="{FF2B5EF4-FFF2-40B4-BE49-F238E27FC236}">
                <a16:creationId xmlns:a16="http://schemas.microsoft.com/office/drawing/2014/main" id="{618CA46F-F78B-4AF0-9EFF-24EC7C855180}"/>
              </a:ext>
            </a:extLst>
          </p:cNvPr>
          <p:cNvSpPr txBox="1">
            <a:spLocks noChangeArrowheads="1"/>
          </p:cNvSpPr>
          <p:nvPr/>
        </p:nvSpPr>
        <p:spPr bwMode="auto">
          <a:xfrm>
            <a:off x="452495" y="1600206"/>
            <a:ext cx="10441174" cy="24929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2800" b="1" dirty="0">
                <a:solidFill>
                  <a:srgbClr val="4B5E75"/>
                </a:solidFill>
                <a:latin typeface="仿宋" panose="02010609060101010101" pitchFamily="49" charset="-122"/>
                <a:ea typeface="仿宋" panose="02010609060101010101" pitchFamily="49" charset="-122"/>
                <a:sym typeface="Arial" panose="020B0604020202020204" pitchFamily="34" charset="0"/>
              </a:rPr>
              <a:t>问题背景</a:t>
            </a:r>
            <a:r>
              <a:rPr lang="zh-CN" altLang="en-US" sz="2800" dirty="0">
                <a:solidFill>
                  <a:srgbClr val="4B5E75"/>
                </a:solidFill>
                <a:latin typeface="仿宋" panose="02010609060101010101" pitchFamily="49" charset="-122"/>
                <a:ea typeface="仿宋" panose="02010609060101010101" pitchFamily="49" charset="-122"/>
                <a:sym typeface="Arial" panose="020B0604020202020204" pitchFamily="34" charset="0"/>
              </a:rPr>
              <a:t>：</a:t>
            </a:r>
            <a:r>
              <a:rPr lang="zh-CN" altLang="en-US" sz="2400" dirty="0">
                <a:solidFill>
                  <a:srgbClr val="4B5E75"/>
                </a:solidFill>
                <a:latin typeface="仿宋" panose="02010609060101010101" pitchFamily="49" charset="-122"/>
                <a:ea typeface="仿宋" panose="02010609060101010101" pitchFamily="49" charset="-122"/>
                <a:sym typeface="Arial" panose="020B0604020202020204" pitchFamily="34" charset="0"/>
              </a:rPr>
              <a:t>在解决实际问题的过程中，</a:t>
            </a:r>
            <a:r>
              <a:rPr lang="zh-CN" altLang="en-US" sz="2400" dirty="0">
                <a:solidFill>
                  <a:srgbClr val="4B5E75"/>
                </a:solidFill>
                <a:latin typeface="仿宋" panose="02010609060101010101" pitchFamily="49" charset="-122"/>
                <a:ea typeface="仿宋" panose="02010609060101010101" pitchFamily="49" charset="-122"/>
              </a:rPr>
              <a:t>当待挖掘的过程模型非常复杂的时候，当前已有的过程发现算法往往不能建立正确的过程模型。这种情况下，我们需要通过过程增强技术对模型进行修正与完善。过程增强过程两个常见的手段为：</a:t>
            </a:r>
            <a:endParaRPr lang="en-US" altLang="zh-CN" sz="2400" dirty="0">
              <a:solidFill>
                <a:srgbClr val="4B5E75"/>
              </a:solidFill>
              <a:latin typeface="仿宋" panose="02010609060101010101" pitchFamily="49" charset="-122"/>
              <a:ea typeface="仿宋" panose="02010609060101010101" pitchFamily="49" charset="-122"/>
            </a:endParaRPr>
          </a:p>
          <a:p>
            <a:pPr eaLnBrk="1" hangingPunct="1"/>
            <a:r>
              <a:rPr lang="zh-CN" altLang="en-US" sz="2800" dirty="0"/>
              <a:t/>
            </a:r>
            <a:br>
              <a:rPr lang="zh-CN" altLang="en-US" sz="2800" dirty="0"/>
            </a:br>
            <a:endParaRPr lang="zh-CN" altLang="en-US" sz="2800" dirty="0">
              <a:solidFill>
                <a:srgbClr val="4B5E75"/>
              </a:solidFill>
              <a:latin typeface="仿宋" panose="02010609060101010101" pitchFamily="49" charset="-122"/>
              <a:ea typeface="仿宋" panose="02010609060101010101" pitchFamily="49" charset="-122"/>
              <a:sym typeface="Arial" panose="020B0604020202020204" pitchFamily="34" charset="0"/>
            </a:endParaRPr>
          </a:p>
        </p:txBody>
      </p:sp>
      <p:pic>
        <p:nvPicPr>
          <p:cNvPr id="2" name="图片 1">
            <a:extLst>
              <a:ext uri="{FF2B5EF4-FFF2-40B4-BE49-F238E27FC236}">
                <a16:creationId xmlns:a16="http://schemas.microsoft.com/office/drawing/2014/main" id="{6D1CC9EA-7C94-41C5-B09A-F20969292EA9}"/>
              </a:ext>
            </a:extLst>
          </p:cNvPr>
          <p:cNvPicPr>
            <a:picLocks noChangeAspect="1"/>
          </p:cNvPicPr>
          <p:nvPr/>
        </p:nvPicPr>
        <p:blipFill>
          <a:blip r:embed="rId5"/>
          <a:stretch>
            <a:fillRect/>
          </a:stretch>
        </p:blipFill>
        <p:spPr>
          <a:xfrm>
            <a:off x="1663523" y="3492926"/>
            <a:ext cx="8281998" cy="1724170"/>
          </a:xfrm>
          <a:prstGeom prst="rect">
            <a:avLst/>
          </a:prstGeom>
        </p:spPr>
      </p:pic>
    </p:spTree>
    <p:custDataLst>
      <p:tags r:id="rId1"/>
    </p:custDataLst>
    <p:extLst>
      <p:ext uri="{BB962C8B-B14F-4D97-AF65-F5344CB8AC3E}">
        <p14:creationId xmlns:p14="http://schemas.microsoft.com/office/powerpoint/2010/main" val="3397907360"/>
      </p:ext>
    </p:extLst>
  </p:cSld>
  <p:clrMapOvr>
    <a:masterClrMapping/>
  </p:clrMapOvr>
  <p:transition spd="slow"/>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5313" name="组合 152"/>
          <p:cNvGrpSpPr/>
          <p:nvPr/>
        </p:nvGrpSpPr>
        <p:grpSpPr bwMode="auto">
          <a:xfrm>
            <a:off x="244303" y="109442"/>
            <a:ext cx="7067944" cy="615456"/>
            <a:chOff x="-172" y="-1684"/>
            <a:chExt cx="7068360" cy="615696"/>
          </a:xfrm>
        </p:grpSpPr>
        <p:grpSp>
          <p:nvGrpSpPr>
            <p:cNvPr id="55314" name="组合 153"/>
            <p:cNvGrpSpPr/>
            <p:nvPr/>
          </p:nvGrpSpPr>
          <p:grpSpPr bwMode="auto">
            <a:xfrm>
              <a:off x="-172" y="-1684"/>
              <a:ext cx="611598" cy="615696"/>
              <a:chOff x="-850" y="-8320"/>
              <a:chExt cx="3021648" cy="3041894"/>
            </a:xfrm>
          </p:grpSpPr>
          <p:pic>
            <p:nvPicPr>
              <p:cNvPr id="55315" name="Picture 25@|13FFC:16777215|FBC:16777215|LFC:16777215|LBC:1677721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0" y="-8320"/>
                <a:ext cx="3011777" cy="3041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316" name="Oval 36@|1FFC:15773696|FBC:16777215|LFC:16777215|LBC:16777215"/>
              <p:cNvSpPr>
                <a:spLocks noChangeArrowheads="1"/>
              </p:cNvSpPr>
              <p:nvPr/>
            </p:nvSpPr>
            <p:spPr bwMode="auto">
              <a:xfrm>
                <a:off x="0" y="0"/>
                <a:ext cx="3020798" cy="3020798"/>
              </a:xfrm>
              <a:prstGeom prst="ellipse">
                <a:avLst/>
              </a:prstGeom>
              <a:solidFill>
                <a:srgbClr val="00B0F0">
                  <a:alpha val="60999"/>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sz="300">
                  <a:solidFill>
                    <a:srgbClr val="FFFFFF"/>
                  </a:solidFill>
                  <a:sym typeface="Arial" panose="020B0604020202020204" pitchFamily="34" charset="0"/>
                </a:endParaRPr>
              </a:p>
            </p:txBody>
          </p:sp>
        </p:grpSp>
        <p:sp>
          <p:nvSpPr>
            <p:cNvPr id="55318" name="文本框 159"/>
            <p:cNvSpPr txBox="1">
              <a:spLocks noChangeArrowheads="1"/>
            </p:cNvSpPr>
            <p:nvPr/>
          </p:nvSpPr>
          <p:spPr bwMode="auto">
            <a:xfrm>
              <a:off x="679914" y="26637"/>
              <a:ext cx="6388274" cy="523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2800" b="1" dirty="0">
                  <a:solidFill>
                    <a:srgbClr val="4B5E75"/>
                  </a:solidFill>
                  <a:sym typeface="Arial" panose="020B0604020202020204" pitchFamily="34" charset="0"/>
                </a:rPr>
                <a:t>基于扩展</a:t>
              </a:r>
              <a:r>
                <a:rPr lang="en-US" altLang="zh-CN" sz="2800" b="1" dirty="0">
                  <a:solidFill>
                    <a:srgbClr val="4B5E75"/>
                  </a:solidFill>
                  <a:sym typeface="Arial" panose="020B0604020202020204" pitchFamily="34" charset="0"/>
                </a:rPr>
                <a:t>Petri net</a:t>
              </a:r>
              <a:r>
                <a:rPr lang="zh-CN" altLang="en-US" sz="2800" b="1" dirty="0">
                  <a:solidFill>
                    <a:srgbClr val="4B5E75"/>
                  </a:solidFill>
                  <a:sym typeface="Arial" panose="020B0604020202020204" pitchFamily="34" charset="0"/>
                </a:rPr>
                <a:t>的模型改进算法</a:t>
              </a:r>
            </a:p>
          </p:txBody>
        </p:sp>
      </p:grpSp>
      <p:sp>
        <p:nvSpPr>
          <p:cNvPr id="27" name="文本框 159">
            <a:extLst>
              <a:ext uri="{FF2B5EF4-FFF2-40B4-BE49-F238E27FC236}">
                <a16:creationId xmlns:a16="http://schemas.microsoft.com/office/drawing/2014/main" id="{618CA46F-F78B-4AF0-9EFF-24EC7C855180}"/>
              </a:ext>
            </a:extLst>
          </p:cNvPr>
          <p:cNvSpPr txBox="1">
            <a:spLocks noChangeArrowheads="1"/>
          </p:cNvSpPr>
          <p:nvPr/>
        </p:nvSpPr>
        <p:spPr bwMode="auto">
          <a:xfrm>
            <a:off x="452495" y="1600206"/>
            <a:ext cx="10441174" cy="3662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2800" b="1" dirty="0">
                <a:solidFill>
                  <a:srgbClr val="4B5E75"/>
                </a:solidFill>
                <a:latin typeface="仿宋" panose="02010609060101010101" pitchFamily="49" charset="-122"/>
                <a:ea typeface="仿宋" panose="02010609060101010101" pitchFamily="49" charset="-122"/>
                <a:sym typeface="Arial" panose="020B0604020202020204" pitchFamily="34" charset="0"/>
              </a:rPr>
              <a:t>缺点</a:t>
            </a:r>
            <a:r>
              <a:rPr lang="zh-CN" altLang="en-US" sz="2800" dirty="0">
                <a:solidFill>
                  <a:srgbClr val="4B5E75"/>
                </a:solidFill>
                <a:latin typeface="仿宋" panose="02010609060101010101" pitchFamily="49" charset="-122"/>
                <a:ea typeface="仿宋" panose="02010609060101010101" pitchFamily="49" charset="-122"/>
                <a:sym typeface="Arial" panose="020B0604020202020204" pitchFamily="34" charset="0"/>
              </a:rPr>
              <a:t>：</a:t>
            </a:r>
            <a:endParaRPr lang="en-US" altLang="zh-CN" sz="2800" dirty="0">
              <a:solidFill>
                <a:srgbClr val="4B5E75"/>
              </a:solidFill>
              <a:latin typeface="仿宋" panose="02010609060101010101" pitchFamily="49" charset="-122"/>
              <a:ea typeface="仿宋" panose="02010609060101010101" pitchFamily="49" charset="-122"/>
              <a:sym typeface="Arial" panose="020B0604020202020204" pitchFamily="34" charset="0"/>
            </a:endParaRPr>
          </a:p>
          <a:p>
            <a:pPr eaLnBrk="1" hangingPunct="1"/>
            <a:r>
              <a:rPr lang="en-US" altLang="zh-CN" sz="2800" dirty="0">
                <a:solidFill>
                  <a:srgbClr val="4B5E75"/>
                </a:solidFill>
                <a:latin typeface="仿宋" panose="02010609060101010101" pitchFamily="49" charset="-122"/>
                <a:ea typeface="仿宋" panose="02010609060101010101" pitchFamily="49" charset="-122"/>
                <a:sym typeface="Arial" panose="020B0604020202020204" pitchFamily="34" charset="0"/>
              </a:rPr>
              <a:t>	</a:t>
            </a:r>
            <a:r>
              <a:rPr lang="zh-CN" altLang="en-US" sz="2400" dirty="0">
                <a:solidFill>
                  <a:srgbClr val="4B5E75"/>
                </a:solidFill>
                <a:latin typeface="仿宋" panose="02010609060101010101" pitchFamily="49" charset="-122"/>
                <a:ea typeface="仿宋" panose="02010609060101010101" pitchFamily="49" charset="-122"/>
              </a:rPr>
              <a:t>方式 </a:t>
            </a:r>
            <a:r>
              <a:rPr lang="en-US" altLang="zh-CN" sz="2400" dirty="0">
                <a:solidFill>
                  <a:srgbClr val="4B5E75"/>
                </a:solidFill>
                <a:latin typeface="仿宋" panose="02010609060101010101" pitchFamily="49" charset="-122"/>
                <a:ea typeface="仿宋" panose="02010609060101010101" pitchFamily="49" charset="-122"/>
              </a:rPr>
              <a:t>1</a:t>
            </a:r>
            <a:r>
              <a:rPr lang="zh-CN" altLang="en-US" sz="2400" dirty="0">
                <a:solidFill>
                  <a:srgbClr val="4B5E75"/>
                </a:solidFill>
                <a:latin typeface="仿宋" panose="02010609060101010101" pitchFamily="49" charset="-122"/>
                <a:ea typeface="仿宋" panose="02010609060101010101" pitchFamily="49" charset="-122"/>
              </a:rPr>
              <a:t>，虽然得到的过程模型能够很好地描述事件日志中的行为，但是子模型和初始模型进行拼接的方法可能导致很多的重复节点，使得过程模型变得冗余和复杂；</a:t>
            </a:r>
            <a:endParaRPr lang="en-US" altLang="zh-CN" sz="2400" dirty="0">
              <a:solidFill>
                <a:srgbClr val="4B5E75"/>
              </a:solidFill>
              <a:latin typeface="仿宋" panose="02010609060101010101" pitchFamily="49" charset="-122"/>
              <a:ea typeface="仿宋" panose="02010609060101010101" pitchFamily="49" charset="-122"/>
            </a:endParaRPr>
          </a:p>
          <a:p>
            <a:pPr eaLnBrk="1" hangingPunct="1"/>
            <a:endParaRPr lang="en-US" altLang="zh-CN" sz="2400" dirty="0">
              <a:solidFill>
                <a:srgbClr val="4B5E75"/>
              </a:solidFill>
              <a:latin typeface="仿宋" panose="02010609060101010101" pitchFamily="49" charset="-122"/>
              <a:ea typeface="仿宋" panose="02010609060101010101" pitchFamily="49" charset="-122"/>
            </a:endParaRPr>
          </a:p>
          <a:p>
            <a:pPr eaLnBrk="1" hangingPunct="1"/>
            <a:r>
              <a:rPr lang="en-US" altLang="zh-CN" sz="2400" dirty="0">
                <a:solidFill>
                  <a:srgbClr val="4B5E75"/>
                </a:solidFill>
                <a:latin typeface="仿宋" panose="02010609060101010101" pitchFamily="49" charset="-122"/>
                <a:ea typeface="仿宋" panose="02010609060101010101" pitchFamily="49" charset="-122"/>
              </a:rPr>
              <a:t>	</a:t>
            </a:r>
            <a:r>
              <a:rPr lang="zh-CN" altLang="en-US" sz="2400" dirty="0">
                <a:solidFill>
                  <a:srgbClr val="4B5E75"/>
                </a:solidFill>
                <a:latin typeface="仿宋" panose="02010609060101010101" pitchFamily="49" charset="-122"/>
                <a:ea typeface="仿宋" panose="02010609060101010101" pitchFamily="49" charset="-122"/>
              </a:rPr>
              <a:t>方式 </a:t>
            </a:r>
            <a:r>
              <a:rPr lang="en-US" altLang="zh-CN" sz="2400" dirty="0">
                <a:solidFill>
                  <a:srgbClr val="4B5E75"/>
                </a:solidFill>
                <a:latin typeface="仿宋" panose="02010609060101010101" pitchFamily="49" charset="-122"/>
                <a:ea typeface="仿宋" panose="02010609060101010101" pitchFamily="49" charset="-122"/>
              </a:rPr>
              <a:t>2</a:t>
            </a:r>
            <a:r>
              <a:rPr lang="zh-CN" altLang="en-US" sz="2400" dirty="0">
                <a:solidFill>
                  <a:srgbClr val="4B5E75"/>
                </a:solidFill>
                <a:latin typeface="仿宋" panose="02010609060101010101" pitchFamily="49" charset="-122"/>
                <a:ea typeface="仿宋" panose="02010609060101010101" pitchFamily="49" charset="-122"/>
              </a:rPr>
              <a:t>，添加自循环结构之后也不一定能够很好的描述事件日志的行为，另外，自添加的</a:t>
            </a:r>
            <a:r>
              <a:rPr lang="en-US" altLang="zh-CN" sz="2400" dirty="0">
                <a:solidFill>
                  <a:srgbClr val="4B5E75"/>
                </a:solidFill>
                <a:latin typeface="仿宋" panose="02010609060101010101" pitchFamily="49" charset="-122"/>
                <a:ea typeface="仿宋" panose="02010609060101010101" pitchFamily="49" charset="-122"/>
              </a:rPr>
              <a:t>transition</a:t>
            </a:r>
            <a:r>
              <a:rPr lang="zh-CN" altLang="en-US" sz="2400" dirty="0">
                <a:solidFill>
                  <a:srgbClr val="4B5E75"/>
                </a:solidFill>
                <a:latin typeface="仿宋" panose="02010609060101010101" pitchFamily="49" charset="-122"/>
                <a:ea typeface="仿宋" panose="02010609060101010101" pitchFamily="49" charset="-122"/>
              </a:rPr>
              <a:t>节点会导致过程模型不够简洁和准确度下降。 </a:t>
            </a:r>
            <a:br>
              <a:rPr lang="zh-CN" altLang="en-US" sz="2400" dirty="0">
                <a:solidFill>
                  <a:srgbClr val="4B5E75"/>
                </a:solidFill>
                <a:latin typeface="仿宋" panose="02010609060101010101" pitchFamily="49" charset="-122"/>
                <a:ea typeface="仿宋" panose="02010609060101010101" pitchFamily="49" charset="-122"/>
              </a:rPr>
            </a:br>
            <a:r>
              <a:rPr lang="zh-CN" altLang="en-US" sz="2800" dirty="0"/>
              <a:t/>
            </a:r>
            <a:br>
              <a:rPr lang="zh-CN" altLang="en-US" sz="2800" dirty="0"/>
            </a:br>
            <a:endParaRPr lang="zh-CN" altLang="en-US" sz="2800" dirty="0">
              <a:solidFill>
                <a:srgbClr val="4B5E75"/>
              </a:solidFill>
              <a:latin typeface="仿宋" panose="02010609060101010101" pitchFamily="49" charset="-122"/>
              <a:ea typeface="仿宋" panose="02010609060101010101" pitchFamily="49" charset="-122"/>
              <a:sym typeface="Arial" panose="020B0604020202020204" pitchFamily="34" charset="0"/>
            </a:endParaRPr>
          </a:p>
        </p:txBody>
      </p:sp>
      <p:sp>
        <p:nvSpPr>
          <p:cNvPr id="10" name="文本框 158"/>
          <p:cNvSpPr txBox="1">
            <a:spLocks noChangeArrowheads="1"/>
          </p:cNvSpPr>
          <p:nvPr/>
        </p:nvSpPr>
        <p:spPr bwMode="auto">
          <a:xfrm>
            <a:off x="120559" y="144875"/>
            <a:ext cx="85705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en-US" altLang="zh-CN" sz="3200" b="1" dirty="0">
                <a:solidFill>
                  <a:schemeClr val="bg1"/>
                </a:solidFill>
                <a:cs typeface="Vrinda" panose="020B0502040204020203" pitchFamily="34" charset="0"/>
                <a:sym typeface="Arial" panose="020B0604020202020204" pitchFamily="34" charset="0"/>
              </a:rPr>
              <a:t>2.1</a:t>
            </a:r>
            <a:endParaRPr lang="zh-CN" altLang="en-US" sz="3200" b="1" dirty="0">
              <a:solidFill>
                <a:schemeClr val="bg1"/>
              </a:solidFill>
              <a:cs typeface="Vrinda" panose="020B0502040204020203" pitchFamily="34" charset="0"/>
              <a:sym typeface="Arial" panose="020B0604020202020204" pitchFamily="34" charset="0"/>
            </a:endParaRPr>
          </a:p>
        </p:txBody>
      </p:sp>
    </p:spTree>
    <p:custDataLst>
      <p:tags r:id="rId1"/>
    </p:custDataLst>
    <p:extLst>
      <p:ext uri="{BB962C8B-B14F-4D97-AF65-F5344CB8AC3E}">
        <p14:creationId xmlns:p14="http://schemas.microsoft.com/office/powerpoint/2010/main" val="331809707"/>
      </p:ext>
    </p:extLst>
  </p:cSld>
  <p:clrMapOvr>
    <a:masterClrMapping/>
  </p:clrMapOvr>
  <p:transition spd="slow"/>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5313" name="组合 152"/>
          <p:cNvGrpSpPr/>
          <p:nvPr/>
        </p:nvGrpSpPr>
        <p:grpSpPr bwMode="auto">
          <a:xfrm>
            <a:off x="244475" y="111125"/>
            <a:ext cx="7067772" cy="611188"/>
            <a:chOff x="0" y="0"/>
            <a:chExt cx="7068188" cy="611426"/>
          </a:xfrm>
        </p:grpSpPr>
        <p:grpSp>
          <p:nvGrpSpPr>
            <p:cNvPr id="55314" name="组合 153"/>
            <p:cNvGrpSpPr/>
            <p:nvPr/>
          </p:nvGrpSpPr>
          <p:grpSpPr bwMode="auto">
            <a:xfrm>
              <a:off x="0" y="0"/>
              <a:ext cx="611426" cy="611426"/>
              <a:chOff x="0" y="0"/>
              <a:chExt cx="3020798" cy="3020798"/>
            </a:xfrm>
          </p:grpSpPr>
          <p:pic>
            <p:nvPicPr>
              <p:cNvPr id="55315" name="Picture 25@|13FFC:16777215|FBC:16777215|LFC:16777215|LBC:1677721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0" y="-8320"/>
                <a:ext cx="3011777" cy="3041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316" name="Oval 36@|1FFC:15773696|FBC:16777215|LFC:16777215|LBC:16777215"/>
              <p:cNvSpPr>
                <a:spLocks noChangeArrowheads="1"/>
              </p:cNvSpPr>
              <p:nvPr/>
            </p:nvSpPr>
            <p:spPr bwMode="auto">
              <a:xfrm>
                <a:off x="0" y="0"/>
                <a:ext cx="3020798" cy="3020798"/>
              </a:xfrm>
              <a:prstGeom prst="ellipse">
                <a:avLst/>
              </a:prstGeom>
              <a:solidFill>
                <a:srgbClr val="00B0F0">
                  <a:alpha val="60999"/>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sz="300">
                  <a:solidFill>
                    <a:srgbClr val="FFFFFF"/>
                  </a:solidFill>
                  <a:sym typeface="Arial" panose="020B0604020202020204" pitchFamily="34" charset="0"/>
                </a:endParaRPr>
              </a:p>
            </p:txBody>
          </p:sp>
        </p:grpSp>
        <p:sp>
          <p:nvSpPr>
            <p:cNvPr id="55318" name="文本框 159"/>
            <p:cNvSpPr txBox="1">
              <a:spLocks noChangeArrowheads="1"/>
            </p:cNvSpPr>
            <p:nvPr/>
          </p:nvSpPr>
          <p:spPr bwMode="auto">
            <a:xfrm>
              <a:off x="679914" y="26637"/>
              <a:ext cx="6388274" cy="523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2800" b="1" dirty="0">
                  <a:solidFill>
                    <a:srgbClr val="4B5E75"/>
                  </a:solidFill>
                  <a:sym typeface="Arial" panose="020B0604020202020204" pitchFamily="34" charset="0"/>
                </a:rPr>
                <a:t>基于扩展</a:t>
              </a:r>
              <a:r>
                <a:rPr lang="en-US" altLang="zh-CN" sz="2800" b="1" dirty="0">
                  <a:solidFill>
                    <a:srgbClr val="4B5E75"/>
                  </a:solidFill>
                  <a:sym typeface="Arial" panose="020B0604020202020204" pitchFamily="34" charset="0"/>
                </a:rPr>
                <a:t>Petri net</a:t>
              </a:r>
              <a:r>
                <a:rPr lang="zh-CN" altLang="en-US" sz="2800" b="1" dirty="0">
                  <a:solidFill>
                    <a:srgbClr val="4B5E75"/>
                  </a:solidFill>
                  <a:sym typeface="Arial" panose="020B0604020202020204" pitchFamily="34" charset="0"/>
                </a:rPr>
                <a:t>的模型改进算法</a:t>
              </a:r>
            </a:p>
          </p:txBody>
        </p:sp>
      </p:grpSp>
      <p:sp>
        <p:nvSpPr>
          <p:cNvPr id="27" name="文本框 159">
            <a:extLst>
              <a:ext uri="{FF2B5EF4-FFF2-40B4-BE49-F238E27FC236}">
                <a16:creationId xmlns:a16="http://schemas.microsoft.com/office/drawing/2014/main" id="{618CA46F-F78B-4AF0-9EFF-24EC7C855180}"/>
              </a:ext>
            </a:extLst>
          </p:cNvPr>
          <p:cNvSpPr txBox="1">
            <a:spLocks noChangeArrowheads="1"/>
          </p:cNvSpPr>
          <p:nvPr/>
        </p:nvSpPr>
        <p:spPr bwMode="auto">
          <a:xfrm>
            <a:off x="452495" y="1600206"/>
            <a:ext cx="10441174" cy="4770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2800" b="1" dirty="0">
                <a:solidFill>
                  <a:srgbClr val="4B5E75"/>
                </a:solidFill>
                <a:latin typeface="仿宋" panose="02010609060101010101" pitchFamily="49" charset="-122"/>
                <a:ea typeface="仿宋" panose="02010609060101010101" pitchFamily="49" charset="-122"/>
                <a:sym typeface="Arial" panose="020B0604020202020204" pitchFamily="34" charset="0"/>
              </a:rPr>
              <a:t>现实情况</a:t>
            </a:r>
            <a:r>
              <a:rPr lang="zh-CN" altLang="en-US" sz="2800" dirty="0">
                <a:solidFill>
                  <a:srgbClr val="4B5E75"/>
                </a:solidFill>
                <a:latin typeface="仿宋" panose="02010609060101010101" pitchFamily="49" charset="-122"/>
                <a:ea typeface="仿宋" panose="02010609060101010101" pitchFamily="49" charset="-122"/>
                <a:sym typeface="Arial" panose="020B0604020202020204" pitchFamily="34" charset="0"/>
              </a:rPr>
              <a:t>：</a:t>
            </a:r>
            <a:endParaRPr lang="en-US" altLang="zh-CN" sz="2800" dirty="0">
              <a:solidFill>
                <a:srgbClr val="4B5E75"/>
              </a:solidFill>
              <a:latin typeface="仿宋" panose="02010609060101010101" pitchFamily="49" charset="-122"/>
              <a:ea typeface="仿宋" panose="02010609060101010101" pitchFamily="49" charset="-122"/>
              <a:sym typeface="Arial" panose="020B0604020202020204" pitchFamily="34" charset="0"/>
            </a:endParaRPr>
          </a:p>
          <a:p>
            <a:pPr eaLnBrk="1" hangingPunct="1"/>
            <a:r>
              <a:rPr lang="en-US" altLang="zh-CN" sz="2800" dirty="0">
                <a:solidFill>
                  <a:srgbClr val="4B5E75"/>
                </a:solidFill>
                <a:latin typeface="仿宋" panose="02010609060101010101" pitchFamily="49" charset="-122"/>
                <a:ea typeface="仿宋" panose="02010609060101010101" pitchFamily="49" charset="-122"/>
                <a:sym typeface="Arial" panose="020B0604020202020204" pitchFamily="34" charset="0"/>
              </a:rPr>
              <a:t>	</a:t>
            </a:r>
            <a:r>
              <a:rPr lang="zh-CN" altLang="en-US" sz="2800" b="1" dirty="0">
                <a:solidFill>
                  <a:srgbClr val="4B5E75"/>
                </a:solidFill>
                <a:latin typeface="仿宋" panose="02010609060101010101" pitchFamily="49" charset="-122"/>
                <a:ea typeface="仿宋" panose="02010609060101010101" pitchFamily="49" charset="-122"/>
              </a:rPr>
              <a:t>目前来看，面向任意复杂模型的通用过程增强技术尚未有很大的进展 ！！！</a:t>
            </a:r>
            <a:endParaRPr lang="en-US" altLang="zh-CN" sz="2800" b="1" dirty="0">
              <a:solidFill>
                <a:srgbClr val="4B5E75"/>
              </a:solidFill>
              <a:latin typeface="仿宋" panose="02010609060101010101" pitchFamily="49" charset="-122"/>
              <a:ea typeface="仿宋" panose="02010609060101010101" pitchFamily="49" charset="-122"/>
            </a:endParaRPr>
          </a:p>
          <a:p>
            <a:pPr eaLnBrk="1" hangingPunct="1"/>
            <a:endParaRPr lang="en-US" altLang="zh-CN" sz="2800" dirty="0">
              <a:solidFill>
                <a:srgbClr val="4B5E75"/>
              </a:solidFill>
              <a:latin typeface="仿宋" panose="02010609060101010101" pitchFamily="49" charset="-122"/>
              <a:ea typeface="仿宋" panose="02010609060101010101" pitchFamily="49" charset="-122"/>
            </a:endParaRPr>
          </a:p>
          <a:p>
            <a:pPr eaLnBrk="1" hangingPunct="1"/>
            <a:endParaRPr lang="en-US" altLang="zh-CN" sz="2800" dirty="0">
              <a:solidFill>
                <a:srgbClr val="4B5E75"/>
              </a:solidFill>
              <a:latin typeface="仿宋" panose="02010609060101010101" pitchFamily="49" charset="-122"/>
              <a:ea typeface="仿宋" panose="02010609060101010101" pitchFamily="49" charset="-122"/>
            </a:endParaRPr>
          </a:p>
          <a:p>
            <a:pPr eaLnBrk="1" hangingPunct="1"/>
            <a:r>
              <a:rPr lang="zh-CN" altLang="en-US" sz="2800" b="1" dirty="0">
                <a:solidFill>
                  <a:srgbClr val="4B5E75"/>
                </a:solidFill>
                <a:latin typeface="仿宋" panose="02010609060101010101" pitchFamily="49" charset="-122"/>
                <a:ea typeface="仿宋" panose="02010609060101010101" pitchFamily="49" charset="-122"/>
              </a:rPr>
              <a:t>论文的切入点</a:t>
            </a:r>
            <a:r>
              <a:rPr lang="zh-CN" altLang="en-US" sz="2800" dirty="0">
                <a:solidFill>
                  <a:srgbClr val="4B5E75"/>
                </a:solidFill>
                <a:latin typeface="仿宋" panose="02010609060101010101" pitchFamily="49" charset="-122"/>
                <a:ea typeface="仿宋" panose="02010609060101010101" pitchFamily="49" charset="-122"/>
              </a:rPr>
              <a:t>：</a:t>
            </a:r>
            <a:endParaRPr lang="en-US" altLang="zh-CN" sz="2800" dirty="0">
              <a:solidFill>
                <a:srgbClr val="4B5E75"/>
              </a:solidFill>
              <a:latin typeface="仿宋" panose="02010609060101010101" pitchFamily="49" charset="-122"/>
              <a:ea typeface="仿宋" panose="02010609060101010101" pitchFamily="49" charset="-122"/>
            </a:endParaRPr>
          </a:p>
          <a:p>
            <a:pPr eaLnBrk="1" hangingPunct="1"/>
            <a:r>
              <a:rPr lang="en-US" altLang="zh-CN" sz="2800" dirty="0">
                <a:solidFill>
                  <a:srgbClr val="4B5E75"/>
                </a:solidFill>
                <a:latin typeface="仿宋" panose="02010609060101010101" pitchFamily="49" charset="-122"/>
                <a:ea typeface="仿宋" panose="02010609060101010101" pitchFamily="49" charset="-122"/>
              </a:rPr>
              <a:t>	</a:t>
            </a:r>
            <a:r>
              <a:rPr lang="zh-CN" altLang="en-US" sz="2400" dirty="0">
                <a:solidFill>
                  <a:srgbClr val="4B5E75"/>
                </a:solidFill>
                <a:latin typeface="仿宋" panose="02010609060101010101" pitchFamily="49" charset="-122"/>
                <a:ea typeface="仿宋" panose="02010609060101010101" pitchFamily="49" charset="-122"/>
              </a:rPr>
              <a:t>论文针对于一类特定的复杂过程模型</a:t>
            </a:r>
            <a:r>
              <a:rPr lang="en-US" altLang="zh-CN" sz="2400" dirty="0">
                <a:solidFill>
                  <a:srgbClr val="4B5E75"/>
                </a:solidFill>
                <a:latin typeface="仿宋" panose="02010609060101010101" pitchFamily="49" charset="-122"/>
                <a:ea typeface="仿宋" panose="02010609060101010101" pitchFamily="49" charset="-122"/>
              </a:rPr>
              <a:t>——</a:t>
            </a:r>
            <a:r>
              <a:rPr lang="zh-CN" altLang="en-US" sz="2400" dirty="0">
                <a:solidFill>
                  <a:srgbClr val="4B5E75"/>
                </a:solidFill>
                <a:latin typeface="仿宋" panose="02010609060101010101" pitchFamily="49" charset="-122"/>
                <a:ea typeface="仿宋" panose="02010609060101010101" pitchFamily="49" charset="-122"/>
              </a:rPr>
              <a:t>选择结构中包含并行结构的过程模型，提出一个基于扩展 </a:t>
            </a:r>
            <a:r>
              <a:rPr lang="en-US" altLang="zh-CN" sz="2400" dirty="0">
                <a:solidFill>
                  <a:srgbClr val="4B5E75"/>
                </a:solidFill>
                <a:latin typeface="仿宋" panose="02010609060101010101" pitchFamily="49" charset="-122"/>
                <a:ea typeface="仿宋" panose="02010609060101010101" pitchFamily="49" charset="-122"/>
              </a:rPr>
              <a:t>petri </a:t>
            </a:r>
            <a:r>
              <a:rPr lang="zh-CN" altLang="en-US" sz="2400" dirty="0">
                <a:solidFill>
                  <a:srgbClr val="4B5E75"/>
                </a:solidFill>
                <a:latin typeface="仿宋" panose="02010609060101010101" pitchFamily="49" charset="-122"/>
                <a:ea typeface="仿宋" panose="02010609060101010101" pitchFamily="49" charset="-122"/>
              </a:rPr>
              <a:t>网的过程增强技术方案。 </a:t>
            </a:r>
            <a:r>
              <a:rPr lang="zh-CN" altLang="en-US" sz="2800" dirty="0">
                <a:solidFill>
                  <a:srgbClr val="4B5E75"/>
                </a:solidFill>
                <a:latin typeface="仿宋" panose="02010609060101010101" pitchFamily="49" charset="-122"/>
                <a:ea typeface="仿宋" panose="02010609060101010101" pitchFamily="49" charset="-122"/>
              </a:rPr>
              <a:t/>
            </a:r>
            <a:br>
              <a:rPr lang="zh-CN" altLang="en-US" sz="2800" dirty="0">
                <a:solidFill>
                  <a:srgbClr val="4B5E75"/>
                </a:solidFill>
                <a:latin typeface="仿宋" panose="02010609060101010101" pitchFamily="49" charset="-122"/>
                <a:ea typeface="仿宋" panose="02010609060101010101" pitchFamily="49" charset="-122"/>
              </a:rPr>
            </a:br>
            <a:r>
              <a:rPr lang="zh-CN" altLang="en-US" sz="2800" dirty="0"/>
              <a:t/>
            </a:r>
            <a:br>
              <a:rPr lang="zh-CN" altLang="en-US" sz="2800" dirty="0"/>
            </a:br>
            <a:r>
              <a:rPr lang="zh-CN" altLang="en-US" sz="2800" dirty="0"/>
              <a:t/>
            </a:r>
            <a:br>
              <a:rPr lang="zh-CN" altLang="en-US" sz="2800" dirty="0"/>
            </a:br>
            <a:endParaRPr lang="zh-CN" altLang="en-US" sz="2800" dirty="0">
              <a:solidFill>
                <a:srgbClr val="4B5E75"/>
              </a:solidFill>
              <a:latin typeface="仿宋" panose="02010609060101010101" pitchFamily="49" charset="-122"/>
              <a:ea typeface="仿宋" panose="02010609060101010101" pitchFamily="49" charset="-122"/>
              <a:sym typeface="Arial" panose="020B0604020202020204" pitchFamily="34" charset="0"/>
            </a:endParaRPr>
          </a:p>
        </p:txBody>
      </p:sp>
      <p:sp>
        <p:nvSpPr>
          <p:cNvPr id="9" name="文本框 158"/>
          <p:cNvSpPr txBox="1">
            <a:spLocks noChangeArrowheads="1"/>
          </p:cNvSpPr>
          <p:nvPr/>
        </p:nvSpPr>
        <p:spPr bwMode="auto">
          <a:xfrm>
            <a:off x="120559" y="185886"/>
            <a:ext cx="85705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en-US" altLang="zh-CN" sz="2400" b="1" dirty="0">
                <a:solidFill>
                  <a:schemeClr val="bg1"/>
                </a:solidFill>
                <a:cs typeface="Vrinda" panose="020B0502040204020203" pitchFamily="34" charset="0"/>
                <a:sym typeface="Arial" panose="020B0604020202020204" pitchFamily="34" charset="0"/>
              </a:rPr>
              <a:t>2.1</a:t>
            </a:r>
            <a:endParaRPr lang="zh-CN" altLang="en-US" sz="2400" b="1" dirty="0">
              <a:solidFill>
                <a:schemeClr val="bg1"/>
              </a:solidFill>
              <a:cs typeface="Vrinda" panose="020B0502040204020203" pitchFamily="34" charset="0"/>
              <a:sym typeface="Arial" panose="020B0604020202020204" pitchFamily="34" charset="0"/>
            </a:endParaRPr>
          </a:p>
        </p:txBody>
      </p:sp>
    </p:spTree>
    <p:custDataLst>
      <p:tags r:id="rId1"/>
    </p:custDataLst>
    <p:extLst>
      <p:ext uri="{BB962C8B-B14F-4D97-AF65-F5344CB8AC3E}">
        <p14:creationId xmlns:p14="http://schemas.microsoft.com/office/powerpoint/2010/main" val="1480746693"/>
      </p:ext>
    </p:extLst>
  </p:cSld>
  <p:clrMapOvr>
    <a:masterClrMapping/>
  </p:clrMapOvr>
  <p:transition spd="slow"/>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5313" name="组合 152"/>
          <p:cNvGrpSpPr/>
          <p:nvPr/>
        </p:nvGrpSpPr>
        <p:grpSpPr bwMode="auto">
          <a:xfrm>
            <a:off x="244475" y="111125"/>
            <a:ext cx="7067772" cy="611188"/>
            <a:chOff x="0" y="0"/>
            <a:chExt cx="7068188" cy="611426"/>
          </a:xfrm>
        </p:grpSpPr>
        <p:grpSp>
          <p:nvGrpSpPr>
            <p:cNvPr id="55314" name="组合 153"/>
            <p:cNvGrpSpPr/>
            <p:nvPr/>
          </p:nvGrpSpPr>
          <p:grpSpPr bwMode="auto">
            <a:xfrm>
              <a:off x="0" y="0"/>
              <a:ext cx="611426" cy="611426"/>
              <a:chOff x="0" y="0"/>
              <a:chExt cx="3020798" cy="3020798"/>
            </a:xfrm>
          </p:grpSpPr>
          <p:pic>
            <p:nvPicPr>
              <p:cNvPr id="55315" name="Picture 25@|13FFC:16777215|FBC:16777215|LFC:16777215|LBC:1677721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0" y="-8320"/>
                <a:ext cx="3011777" cy="3041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316" name="Oval 36@|1FFC:15773696|FBC:16777215|LFC:16777215|LBC:16777215"/>
              <p:cNvSpPr>
                <a:spLocks noChangeArrowheads="1"/>
              </p:cNvSpPr>
              <p:nvPr/>
            </p:nvSpPr>
            <p:spPr bwMode="auto">
              <a:xfrm>
                <a:off x="0" y="0"/>
                <a:ext cx="3020798" cy="3020798"/>
              </a:xfrm>
              <a:prstGeom prst="ellipse">
                <a:avLst/>
              </a:prstGeom>
              <a:solidFill>
                <a:srgbClr val="00B0F0">
                  <a:alpha val="60999"/>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sz="300">
                  <a:solidFill>
                    <a:srgbClr val="FFFFFF"/>
                  </a:solidFill>
                  <a:sym typeface="Arial" panose="020B0604020202020204" pitchFamily="34" charset="0"/>
                </a:endParaRPr>
              </a:p>
            </p:txBody>
          </p:sp>
        </p:grpSp>
        <p:sp>
          <p:nvSpPr>
            <p:cNvPr id="55318" name="文本框 159"/>
            <p:cNvSpPr txBox="1">
              <a:spLocks noChangeArrowheads="1"/>
            </p:cNvSpPr>
            <p:nvPr/>
          </p:nvSpPr>
          <p:spPr bwMode="auto">
            <a:xfrm>
              <a:off x="679914" y="26637"/>
              <a:ext cx="6388274" cy="523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2800" b="1" dirty="0">
                  <a:solidFill>
                    <a:srgbClr val="4B5E75"/>
                  </a:solidFill>
                  <a:sym typeface="Arial" panose="020B0604020202020204" pitchFamily="34" charset="0"/>
                </a:rPr>
                <a:t>基于扩展</a:t>
              </a:r>
              <a:r>
                <a:rPr lang="en-US" altLang="zh-CN" sz="2800" b="1" dirty="0">
                  <a:solidFill>
                    <a:srgbClr val="4B5E75"/>
                  </a:solidFill>
                  <a:sym typeface="Arial" panose="020B0604020202020204" pitchFamily="34" charset="0"/>
                </a:rPr>
                <a:t>Petri net</a:t>
              </a:r>
              <a:r>
                <a:rPr lang="zh-CN" altLang="en-US" sz="2800" b="1" dirty="0">
                  <a:solidFill>
                    <a:srgbClr val="4B5E75"/>
                  </a:solidFill>
                  <a:sym typeface="Arial" panose="020B0604020202020204" pitchFamily="34" charset="0"/>
                </a:rPr>
                <a:t>的模型改进算法</a:t>
              </a:r>
            </a:p>
          </p:txBody>
        </p:sp>
      </p:grpSp>
      <p:sp>
        <p:nvSpPr>
          <p:cNvPr id="27" name="文本框 159">
            <a:extLst>
              <a:ext uri="{FF2B5EF4-FFF2-40B4-BE49-F238E27FC236}">
                <a16:creationId xmlns:a16="http://schemas.microsoft.com/office/drawing/2014/main" id="{618CA46F-F78B-4AF0-9EFF-24EC7C855180}"/>
              </a:ext>
            </a:extLst>
          </p:cNvPr>
          <p:cNvSpPr txBox="1">
            <a:spLocks noChangeArrowheads="1"/>
          </p:cNvSpPr>
          <p:nvPr/>
        </p:nvSpPr>
        <p:spPr bwMode="auto">
          <a:xfrm>
            <a:off x="478872" y="1608998"/>
            <a:ext cx="10441174" cy="3539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2800" dirty="0">
                <a:latin typeface="仿宋" panose="02010609060101010101" pitchFamily="49" charset="-122"/>
                <a:ea typeface="仿宋" panose="02010609060101010101" pitchFamily="49" charset="-122"/>
              </a:rPr>
              <a:t>论文思路：首先通过编写一个对齐</a:t>
            </a:r>
            <a:r>
              <a:rPr lang="en-US" altLang="zh-CN" sz="2800" dirty="0">
                <a:latin typeface="仿宋" panose="02010609060101010101" pitchFamily="49" charset="-122"/>
                <a:ea typeface="仿宋" panose="02010609060101010101" pitchFamily="49" charset="-122"/>
              </a:rPr>
              <a:t>(alignment)</a:t>
            </a:r>
            <a:r>
              <a:rPr lang="zh-CN" altLang="en-US" sz="2800" dirty="0">
                <a:latin typeface="仿宋" panose="02010609060101010101" pitchFamily="49" charset="-122"/>
                <a:ea typeface="仿宋" panose="02010609060101010101" pitchFamily="49" charset="-122"/>
              </a:rPr>
              <a:t>算法找到初始过程模型与事件日志产生分歧的地方，然后通过扩展</a:t>
            </a:r>
            <a:r>
              <a:rPr lang="en-US" altLang="zh-CN" sz="2800" dirty="0">
                <a:latin typeface="仿宋" panose="02010609060101010101" pitchFamily="49" charset="-122"/>
                <a:ea typeface="仿宋" panose="02010609060101010101" pitchFamily="49" charset="-122"/>
              </a:rPr>
              <a:t>petri</a:t>
            </a:r>
            <a:r>
              <a:rPr lang="zh-CN" altLang="en-US" sz="2800" dirty="0">
                <a:latin typeface="仿宋" panose="02010609060101010101" pitchFamily="49" charset="-122"/>
                <a:ea typeface="仿宋" panose="02010609060101010101" pitchFamily="49" charset="-122"/>
              </a:rPr>
              <a:t>网（</a:t>
            </a:r>
            <a:r>
              <a:rPr lang="en-US" altLang="zh-CN" sz="2800" dirty="0">
                <a:latin typeface="仿宋" panose="02010609060101010101" pitchFamily="49" charset="-122"/>
                <a:ea typeface="仿宋" panose="02010609060101010101" pitchFamily="49" charset="-122"/>
              </a:rPr>
              <a:t>logic petri net</a:t>
            </a:r>
            <a:r>
              <a:rPr lang="zh-CN" altLang="en-US" sz="2800" dirty="0">
                <a:latin typeface="仿宋" panose="02010609060101010101" pitchFamily="49" charset="-122"/>
                <a:ea typeface="仿宋" panose="02010609060101010101" pitchFamily="49" charset="-122"/>
              </a:rPr>
              <a:t>）来增强对过程模型中并发与选择结构的表达能力， 再通过为相关的节点添加有向边和为特定的</a:t>
            </a:r>
            <a:r>
              <a:rPr lang="en-US" altLang="zh-CN" sz="2800" dirty="0">
                <a:latin typeface="仿宋" panose="02010609060101010101" pitchFamily="49" charset="-122"/>
                <a:ea typeface="仿宋" panose="02010609060101010101" pitchFamily="49" charset="-122"/>
              </a:rPr>
              <a:t>transition</a:t>
            </a:r>
            <a:r>
              <a:rPr lang="zh-CN" altLang="en-US" sz="2800" dirty="0">
                <a:latin typeface="仿宋" panose="02010609060101010101" pitchFamily="49" charset="-122"/>
                <a:ea typeface="仿宋" panose="02010609060101010101" pitchFamily="49" charset="-122"/>
              </a:rPr>
              <a:t>添加</a:t>
            </a:r>
            <a:r>
              <a:rPr lang="en-US" altLang="zh-CN" sz="2800" dirty="0">
                <a:latin typeface="仿宋" panose="02010609060101010101" pitchFamily="49" charset="-122"/>
                <a:ea typeface="仿宋" panose="02010609060101010101" pitchFamily="49" charset="-122"/>
              </a:rPr>
              <a:t>logic function</a:t>
            </a:r>
            <a:r>
              <a:rPr lang="zh-CN" altLang="en-US" sz="2800" dirty="0">
                <a:latin typeface="仿宋" panose="02010609060101010101" pitchFamily="49" charset="-122"/>
                <a:ea typeface="仿宋" panose="02010609060101010101" pitchFamily="49" charset="-122"/>
              </a:rPr>
              <a:t>，来清晰地表达有关节点的逻辑关系，以此增强初始模型的业务流程表达能力，使其与事件日志行为更好地契合。 </a:t>
            </a:r>
            <a:br>
              <a:rPr lang="zh-CN" altLang="en-US" sz="2800" dirty="0">
                <a:latin typeface="仿宋" panose="02010609060101010101" pitchFamily="49" charset="-122"/>
                <a:ea typeface="仿宋" panose="02010609060101010101" pitchFamily="49" charset="-122"/>
              </a:rPr>
            </a:br>
            <a:r>
              <a:rPr lang="zh-CN" altLang="en-US" sz="2800" dirty="0"/>
              <a:t/>
            </a:r>
            <a:br>
              <a:rPr lang="zh-CN" altLang="en-US" sz="2800" dirty="0"/>
            </a:br>
            <a:endParaRPr lang="zh-CN" altLang="en-US" sz="2800" dirty="0">
              <a:solidFill>
                <a:srgbClr val="4B5E75"/>
              </a:solidFill>
              <a:latin typeface="仿宋" panose="02010609060101010101" pitchFamily="49" charset="-122"/>
              <a:ea typeface="仿宋" panose="02010609060101010101" pitchFamily="49" charset="-122"/>
              <a:sym typeface="Arial" panose="020B0604020202020204" pitchFamily="34" charset="0"/>
            </a:endParaRPr>
          </a:p>
        </p:txBody>
      </p:sp>
      <p:sp>
        <p:nvSpPr>
          <p:cNvPr id="9" name="文本框 158"/>
          <p:cNvSpPr txBox="1">
            <a:spLocks noChangeArrowheads="1"/>
          </p:cNvSpPr>
          <p:nvPr/>
        </p:nvSpPr>
        <p:spPr bwMode="auto">
          <a:xfrm>
            <a:off x="120559" y="185886"/>
            <a:ext cx="85705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en-US" altLang="zh-CN" sz="2400" b="1" dirty="0">
                <a:solidFill>
                  <a:schemeClr val="bg1"/>
                </a:solidFill>
                <a:cs typeface="Vrinda" panose="020B0502040204020203" pitchFamily="34" charset="0"/>
                <a:sym typeface="Arial" panose="020B0604020202020204" pitchFamily="34" charset="0"/>
              </a:rPr>
              <a:t>2.1</a:t>
            </a:r>
            <a:endParaRPr lang="zh-CN" altLang="en-US" sz="2400" b="1" dirty="0">
              <a:solidFill>
                <a:schemeClr val="bg1"/>
              </a:solidFill>
              <a:cs typeface="Vrinda" panose="020B0502040204020203" pitchFamily="34" charset="0"/>
              <a:sym typeface="Arial" panose="020B0604020202020204" pitchFamily="34" charset="0"/>
            </a:endParaRPr>
          </a:p>
        </p:txBody>
      </p:sp>
    </p:spTree>
    <p:custDataLst>
      <p:tags r:id="rId1"/>
    </p:custDataLst>
    <p:extLst>
      <p:ext uri="{BB962C8B-B14F-4D97-AF65-F5344CB8AC3E}">
        <p14:creationId xmlns:p14="http://schemas.microsoft.com/office/powerpoint/2010/main" val="2762731534"/>
      </p:ext>
    </p:extLst>
  </p:cSld>
  <p:clrMapOvr>
    <a:masterClrMapping/>
  </p:clrMapOvr>
  <p:transition spd="slow"/>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5313" name="组合 152"/>
          <p:cNvGrpSpPr/>
          <p:nvPr/>
        </p:nvGrpSpPr>
        <p:grpSpPr bwMode="auto">
          <a:xfrm>
            <a:off x="244475" y="111125"/>
            <a:ext cx="7067772" cy="611188"/>
            <a:chOff x="0" y="0"/>
            <a:chExt cx="7068188" cy="611426"/>
          </a:xfrm>
        </p:grpSpPr>
        <p:grpSp>
          <p:nvGrpSpPr>
            <p:cNvPr id="55314" name="组合 153"/>
            <p:cNvGrpSpPr/>
            <p:nvPr/>
          </p:nvGrpSpPr>
          <p:grpSpPr bwMode="auto">
            <a:xfrm>
              <a:off x="0" y="0"/>
              <a:ext cx="611426" cy="611426"/>
              <a:chOff x="0" y="0"/>
              <a:chExt cx="3020798" cy="3020798"/>
            </a:xfrm>
          </p:grpSpPr>
          <p:pic>
            <p:nvPicPr>
              <p:cNvPr id="55315" name="Picture 25@|13FFC:16777215|FBC:16777215|LFC:16777215|LBC:1677721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0" y="-8320"/>
                <a:ext cx="3011777" cy="3041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316" name="Oval 36@|1FFC:15773696|FBC:16777215|LFC:16777215|LBC:16777215"/>
              <p:cNvSpPr>
                <a:spLocks noChangeArrowheads="1"/>
              </p:cNvSpPr>
              <p:nvPr/>
            </p:nvSpPr>
            <p:spPr bwMode="auto">
              <a:xfrm>
                <a:off x="0" y="0"/>
                <a:ext cx="3020798" cy="3020798"/>
              </a:xfrm>
              <a:prstGeom prst="ellipse">
                <a:avLst/>
              </a:prstGeom>
              <a:solidFill>
                <a:srgbClr val="00B0F0">
                  <a:alpha val="60999"/>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sz="300">
                  <a:solidFill>
                    <a:srgbClr val="FFFFFF"/>
                  </a:solidFill>
                  <a:sym typeface="Arial" panose="020B0604020202020204" pitchFamily="34" charset="0"/>
                </a:endParaRPr>
              </a:p>
            </p:txBody>
          </p:sp>
        </p:grpSp>
        <p:sp>
          <p:nvSpPr>
            <p:cNvPr id="55318" name="文本框 159"/>
            <p:cNvSpPr txBox="1">
              <a:spLocks noChangeArrowheads="1"/>
            </p:cNvSpPr>
            <p:nvPr/>
          </p:nvSpPr>
          <p:spPr bwMode="auto">
            <a:xfrm>
              <a:off x="679914" y="26637"/>
              <a:ext cx="6388274" cy="523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2800" b="1" dirty="0">
                  <a:solidFill>
                    <a:srgbClr val="4B5E75"/>
                  </a:solidFill>
                  <a:sym typeface="Arial" panose="020B0604020202020204" pitchFamily="34" charset="0"/>
                </a:rPr>
                <a:t>基于扩展</a:t>
              </a:r>
              <a:r>
                <a:rPr lang="en-US" altLang="zh-CN" sz="2800" b="1" dirty="0">
                  <a:solidFill>
                    <a:srgbClr val="4B5E75"/>
                  </a:solidFill>
                  <a:sym typeface="Arial" panose="020B0604020202020204" pitchFamily="34" charset="0"/>
                </a:rPr>
                <a:t>Petri net</a:t>
              </a:r>
              <a:r>
                <a:rPr lang="zh-CN" altLang="en-US" sz="2800" b="1" dirty="0">
                  <a:solidFill>
                    <a:srgbClr val="4B5E75"/>
                  </a:solidFill>
                  <a:sym typeface="Arial" panose="020B0604020202020204" pitchFamily="34" charset="0"/>
                </a:rPr>
                <a:t>的模型改进算法</a:t>
              </a:r>
            </a:p>
          </p:txBody>
        </p:sp>
      </p:grpSp>
      <p:sp>
        <p:nvSpPr>
          <p:cNvPr id="27" name="文本框 159">
            <a:extLst>
              <a:ext uri="{FF2B5EF4-FFF2-40B4-BE49-F238E27FC236}">
                <a16:creationId xmlns:a16="http://schemas.microsoft.com/office/drawing/2014/main" id="{618CA46F-F78B-4AF0-9EFF-24EC7C855180}"/>
              </a:ext>
            </a:extLst>
          </p:cNvPr>
          <p:cNvSpPr txBox="1">
            <a:spLocks noChangeArrowheads="1"/>
          </p:cNvSpPr>
          <p:nvPr/>
        </p:nvSpPr>
        <p:spPr bwMode="auto">
          <a:xfrm>
            <a:off x="426118" y="931730"/>
            <a:ext cx="10441174"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2800" b="1" dirty="0">
                <a:latin typeface="仿宋" panose="02010609060101010101" pitchFamily="49" charset="-122"/>
                <a:ea typeface="仿宋" panose="02010609060101010101" pitchFamily="49" charset="-122"/>
              </a:rPr>
              <a:t>解决方案</a:t>
            </a:r>
            <a:endParaRPr lang="en-US" altLang="zh-CN" sz="2800" b="1" dirty="0">
              <a:latin typeface="仿宋" panose="02010609060101010101" pitchFamily="49" charset="-122"/>
              <a:ea typeface="仿宋" panose="02010609060101010101" pitchFamily="49" charset="-122"/>
            </a:endParaRPr>
          </a:p>
          <a:p>
            <a:pPr eaLnBrk="1" hangingPunct="1"/>
            <a:endParaRPr lang="zh-CN" altLang="en-US" sz="2800" dirty="0">
              <a:solidFill>
                <a:srgbClr val="4B5E75"/>
              </a:solidFill>
              <a:latin typeface="仿宋" panose="02010609060101010101" pitchFamily="49" charset="-122"/>
              <a:ea typeface="仿宋" panose="02010609060101010101" pitchFamily="49" charset="-122"/>
              <a:sym typeface="Arial" panose="020B0604020202020204" pitchFamily="34" charset="0"/>
            </a:endParaRPr>
          </a:p>
        </p:txBody>
      </p:sp>
      <p:pic>
        <p:nvPicPr>
          <p:cNvPr id="2" name="图片 1">
            <a:extLst>
              <a:ext uri="{FF2B5EF4-FFF2-40B4-BE49-F238E27FC236}">
                <a16:creationId xmlns:a16="http://schemas.microsoft.com/office/drawing/2014/main" id="{419BFB04-2333-4E74-88E1-C2590D846C48}"/>
              </a:ext>
            </a:extLst>
          </p:cNvPr>
          <p:cNvPicPr>
            <a:picLocks noChangeAspect="1"/>
          </p:cNvPicPr>
          <p:nvPr/>
        </p:nvPicPr>
        <p:blipFill>
          <a:blip r:embed="rId5"/>
          <a:stretch>
            <a:fillRect/>
          </a:stretch>
        </p:blipFill>
        <p:spPr>
          <a:xfrm>
            <a:off x="2179169" y="1585095"/>
            <a:ext cx="6935072" cy="3828737"/>
          </a:xfrm>
          <a:prstGeom prst="rect">
            <a:avLst/>
          </a:prstGeom>
        </p:spPr>
      </p:pic>
      <p:sp>
        <p:nvSpPr>
          <p:cNvPr id="10" name="文本框 158"/>
          <p:cNvSpPr txBox="1">
            <a:spLocks noChangeArrowheads="1"/>
          </p:cNvSpPr>
          <p:nvPr/>
        </p:nvSpPr>
        <p:spPr bwMode="auto">
          <a:xfrm>
            <a:off x="120559" y="185886"/>
            <a:ext cx="85705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en-US" altLang="zh-CN" sz="2400" b="1" dirty="0">
                <a:solidFill>
                  <a:schemeClr val="bg1"/>
                </a:solidFill>
                <a:cs typeface="Vrinda" panose="020B0502040204020203" pitchFamily="34" charset="0"/>
                <a:sym typeface="Arial" panose="020B0604020202020204" pitchFamily="34" charset="0"/>
              </a:rPr>
              <a:t>2.1</a:t>
            </a:r>
            <a:endParaRPr lang="zh-CN" altLang="en-US" sz="2400" b="1" dirty="0">
              <a:solidFill>
                <a:schemeClr val="bg1"/>
              </a:solidFill>
              <a:cs typeface="Vrinda" panose="020B0502040204020203" pitchFamily="34" charset="0"/>
              <a:sym typeface="Arial" panose="020B0604020202020204" pitchFamily="34" charset="0"/>
            </a:endParaRPr>
          </a:p>
        </p:txBody>
      </p:sp>
    </p:spTree>
    <p:custDataLst>
      <p:tags r:id="rId1"/>
    </p:custDataLst>
    <p:extLst>
      <p:ext uri="{BB962C8B-B14F-4D97-AF65-F5344CB8AC3E}">
        <p14:creationId xmlns:p14="http://schemas.microsoft.com/office/powerpoint/2010/main" val="940113271"/>
      </p:ext>
    </p:extLst>
  </p:cSld>
  <p:clrMapOvr>
    <a:masterClrMapping/>
  </p:clrMapOvr>
  <p:transition spd="slow"/>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5313" name="组合 152"/>
          <p:cNvGrpSpPr/>
          <p:nvPr/>
        </p:nvGrpSpPr>
        <p:grpSpPr bwMode="auto">
          <a:xfrm>
            <a:off x="244475" y="111125"/>
            <a:ext cx="7067772" cy="611188"/>
            <a:chOff x="0" y="0"/>
            <a:chExt cx="7068188" cy="611426"/>
          </a:xfrm>
        </p:grpSpPr>
        <p:grpSp>
          <p:nvGrpSpPr>
            <p:cNvPr id="55314" name="组合 153"/>
            <p:cNvGrpSpPr/>
            <p:nvPr/>
          </p:nvGrpSpPr>
          <p:grpSpPr bwMode="auto">
            <a:xfrm>
              <a:off x="0" y="0"/>
              <a:ext cx="611426" cy="611426"/>
              <a:chOff x="0" y="0"/>
              <a:chExt cx="3020798" cy="3020798"/>
            </a:xfrm>
          </p:grpSpPr>
          <p:pic>
            <p:nvPicPr>
              <p:cNvPr id="55315" name="Picture 25@|13FFC:16777215|FBC:16777215|LFC:16777215|LBC:1677721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0" y="-8320"/>
                <a:ext cx="3011777" cy="3041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316" name="Oval 36@|1FFC:15773696|FBC:16777215|LFC:16777215|LBC:16777215"/>
              <p:cNvSpPr>
                <a:spLocks noChangeArrowheads="1"/>
              </p:cNvSpPr>
              <p:nvPr/>
            </p:nvSpPr>
            <p:spPr bwMode="auto">
              <a:xfrm>
                <a:off x="0" y="0"/>
                <a:ext cx="3020798" cy="3020798"/>
              </a:xfrm>
              <a:prstGeom prst="ellipse">
                <a:avLst/>
              </a:prstGeom>
              <a:solidFill>
                <a:srgbClr val="00B0F0">
                  <a:alpha val="60999"/>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sz="300">
                  <a:solidFill>
                    <a:srgbClr val="FFFFFF"/>
                  </a:solidFill>
                  <a:sym typeface="Arial" panose="020B0604020202020204" pitchFamily="34" charset="0"/>
                </a:endParaRPr>
              </a:p>
            </p:txBody>
          </p:sp>
        </p:grpSp>
        <p:sp>
          <p:nvSpPr>
            <p:cNvPr id="55318" name="文本框 159"/>
            <p:cNvSpPr txBox="1">
              <a:spLocks noChangeArrowheads="1"/>
            </p:cNvSpPr>
            <p:nvPr/>
          </p:nvSpPr>
          <p:spPr bwMode="auto">
            <a:xfrm>
              <a:off x="679914" y="26637"/>
              <a:ext cx="6388274" cy="523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2800" b="1" dirty="0">
                  <a:solidFill>
                    <a:srgbClr val="4B5E75"/>
                  </a:solidFill>
                  <a:sym typeface="Arial" panose="020B0604020202020204" pitchFamily="34" charset="0"/>
                </a:rPr>
                <a:t>基于扩展</a:t>
              </a:r>
              <a:r>
                <a:rPr lang="en-US" altLang="zh-CN" sz="2800" b="1" dirty="0">
                  <a:solidFill>
                    <a:srgbClr val="4B5E75"/>
                  </a:solidFill>
                  <a:sym typeface="Arial" panose="020B0604020202020204" pitchFamily="34" charset="0"/>
                </a:rPr>
                <a:t>Petri net</a:t>
              </a:r>
              <a:r>
                <a:rPr lang="zh-CN" altLang="en-US" sz="2800" b="1" dirty="0">
                  <a:solidFill>
                    <a:srgbClr val="4B5E75"/>
                  </a:solidFill>
                  <a:sym typeface="Arial" panose="020B0604020202020204" pitchFamily="34" charset="0"/>
                </a:rPr>
                <a:t>的模型改进算法</a:t>
              </a:r>
            </a:p>
          </p:txBody>
        </p:sp>
      </p:grpSp>
      <p:sp>
        <p:nvSpPr>
          <p:cNvPr id="27" name="文本框 159">
            <a:extLst>
              <a:ext uri="{FF2B5EF4-FFF2-40B4-BE49-F238E27FC236}">
                <a16:creationId xmlns:a16="http://schemas.microsoft.com/office/drawing/2014/main" id="{618CA46F-F78B-4AF0-9EFF-24EC7C855180}"/>
              </a:ext>
            </a:extLst>
          </p:cNvPr>
          <p:cNvSpPr txBox="1">
            <a:spLocks noChangeArrowheads="1"/>
          </p:cNvSpPr>
          <p:nvPr/>
        </p:nvSpPr>
        <p:spPr bwMode="auto">
          <a:xfrm>
            <a:off x="461287" y="991724"/>
            <a:ext cx="10441174"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2800" b="1" dirty="0">
                <a:latin typeface="仿宋" panose="02010609060101010101" pitchFamily="49" charset="-122"/>
                <a:ea typeface="仿宋" panose="02010609060101010101" pitchFamily="49" charset="-122"/>
              </a:rPr>
              <a:t>解决方案</a:t>
            </a:r>
            <a:endParaRPr lang="en-US" altLang="zh-CN" sz="2800" b="1" dirty="0">
              <a:latin typeface="仿宋" panose="02010609060101010101" pitchFamily="49" charset="-122"/>
              <a:ea typeface="仿宋" panose="02010609060101010101" pitchFamily="49" charset="-122"/>
            </a:endParaRPr>
          </a:p>
          <a:p>
            <a:pPr eaLnBrk="1" hangingPunct="1"/>
            <a:endParaRPr lang="en-US" altLang="zh-CN" sz="2800" b="1" dirty="0">
              <a:latin typeface="仿宋" panose="02010609060101010101" pitchFamily="49" charset="-122"/>
              <a:ea typeface="仿宋" panose="02010609060101010101" pitchFamily="49" charset="-122"/>
            </a:endParaRPr>
          </a:p>
          <a:p>
            <a:pPr eaLnBrk="1" hangingPunct="1"/>
            <a:endParaRPr lang="zh-CN" altLang="en-US" sz="2800" dirty="0">
              <a:solidFill>
                <a:srgbClr val="4B5E75"/>
              </a:solidFill>
              <a:latin typeface="仿宋" panose="02010609060101010101" pitchFamily="49" charset="-122"/>
              <a:ea typeface="仿宋" panose="02010609060101010101" pitchFamily="49" charset="-122"/>
              <a:sym typeface="Arial" panose="020B0604020202020204" pitchFamily="34" charset="0"/>
            </a:endParaRPr>
          </a:p>
        </p:txBody>
      </p:sp>
      <p:pic>
        <p:nvPicPr>
          <p:cNvPr id="3" name="图片 2">
            <a:extLst>
              <a:ext uri="{FF2B5EF4-FFF2-40B4-BE49-F238E27FC236}">
                <a16:creationId xmlns:a16="http://schemas.microsoft.com/office/drawing/2014/main" id="{366E4CD0-E7BA-410A-B4E2-48D013832712}"/>
              </a:ext>
            </a:extLst>
          </p:cNvPr>
          <p:cNvPicPr>
            <a:picLocks noChangeAspect="1"/>
          </p:cNvPicPr>
          <p:nvPr/>
        </p:nvPicPr>
        <p:blipFill>
          <a:blip r:embed="rId5"/>
          <a:stretch>
            <a:fillRect/>
          </a:stretch>
        </p:blipFill>
        <p:spPr>
          <a:xfrm>
            <a:off x="2155882" y="1684221"/>
            <a:ext cx="6439458" cy="617273"/>
          </a:xfrm>
          <a:prstGeom prst="rect">
            <a:avLst/>
          </a:prstGeom>
        </p:spPr>
      </p:pic>
      <p:pic>
        <p:nvPicPr>
          <p:cNvPr id="4" name="图片 3">
            <a:extLst>
              <a:ext uri="{FF2B5EF4-FFF2-40B4-BE49-F238E27FC236}">
                <a16:creationId xmlns:a16="http://schemas.microsoft.com/office/drawing/2014/main" id="{6EA662C6-3B9A-4F11-B65A-429F56C851C8}"/>
              </a:ext>
            </a:extLst>
          </p:cNvPr>
          <p:cNvPicPr>
            <a:picLocks noChangeAspect="1"/>
          </p:cNvPicPr>
          <p:nvPr/>
        </p:nvPicPr>
        <p:blipFill>
          <a:blip r:embed="rId6"/>
          <a:stretch>
            <a:fillRect/>
          </a:stretch>
        </p:blipFill>
        <p:spPr>
          <a:xfrm>
            <a:off x="2155882" y="2205685"/>
            <a:ext cx="6561389" cy="3764606"/>
          </a:xfrm>
          <a:prstGeom prst="rect">
            <a:avLst/>
          </a:prstGeom>
        </p:spPr>
      </p:pic>
      <p:sp>
        <p:nvSpPr>
          <p:cNvPr id="11" name="文本框 158"/>
          <p:cNvSpPr txBox="1">
            <a:spLocks noChangeArrowheads="1"/>
          </p:cNvSpPr>
          <p:nvPr/>
        </p:nvSpPr>
        <p:spPr bwMode="auto">
          <a:xfrm>
            <a:off x="120559" y="185886"/>
            <a:ext cx="85705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en-US" altLang="zh-CN" sz="2400" b="1" dirty="0">
                <a:solidFill>
                  <a:schemeClr val="bg1"/>
                </a:solidFill>
                <a:cs typeface="Vrinda" panose="020B0502040204020203" pitchFamily="34" charset="0"/>
                <a:sym typeface="Arial" panose="020B0604020202020204" pitchFamily="34" charset="0"/>
              </a:rPr>
              <a:t>2.1</a:t>
            </a:r>
            <a:endParaRPr lang="zh-CN" altLang="en-US" sz="2400" b="1" dirty="0">
              <a:solidFill>
                <a:schemeClr val="bg1"/>
              </a:solidFill>
              <a:cs typeface="Vrinda" panose="020B0502040204020203" pitchFamily="34" charset="0"/>
              <a:sym typeface="Arial" panose="020B0604020202020204" pitchFamily="34" charset="0"/>
            </a:endParaRPr>
          </a:p>
        </p:txBody>
      </p:sp>
    </p:spTree>
    <p:custDataLst>
      <p:tags r:id="rId1"/>
    </p:custDataLst>
    <p:extLst>
      <p:ext uri="{BB962C8B-B14F-4D97-AF65-F5344CB8AC3E}">
        <p14:creationId xmlns:p14="http://schemas.microsoft.com/office/powerpoint/2010/main" val="663683955"/>
      </p:ext>
    </p:extLst>
  </p:cSld>
  <p:clrMapOvr>
    <a:masterClrMapping/>
  </p:clrMapOvr>
  <p:transition spd="slow"/>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5313" name="组合 152"/>
          <p:cNvGrpSpPr/>
          <p:nvPr/>
        </p:nvGrpSpPr>
        <p:grpSpPr bwMode="auto">
          <a:xfrm>
            <a:off x="244475" y="111125"/>
            <a:ext cx="7067772" cy="611188"/>
            <a:chOff x="0" y="0"/>
            <a:chExt cx="7068188" cy="611426"/>
          </a:xfrm>
        </p:grpSpPr>
        <p:grpSp>
          <p:nvGrpSpPr>
            <p:cNvPr id="55314" name="组合 153"/>
            <p:cNvGrpSpPr/>
            <p:nvPr/>
          </p:nvGrpSpPr>
          <p:grpSpPr bwMode="auto">
            <a:xfrm>
              <a:off x="0" y="0"/>
              <a:ext cx="611426" cy="611426"/>
              <a:chOff x="0" y="0"/>
              <a:chExt cx="3020798" cy="3020798"/>
            </a:xfrm>
          </p:grpSpPr>
          <p:pic>
            <p:nvPicPr>
              <p:cNvPr id="55315" name="Picture 25@|13FFC:16777215|FBC:16777215|LFC:16777215|LBC:1677721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0" y="-8320"/>
                <a:ext cx="3011777" cy="3041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316" name="Oval 36@|1FFC:15773696|FBC:16777215|LFC:16777215|LBC:16777215"/>
              <p:cNvSpPr>
                <a:spLocks noChangeArrowheads="1"/>
              </p:cNvSpPr>
              <p:nvPr/>
            </p:nvSpPr>
            <p:spPr bwMode="auto">
              <a:xfrm>
                <a:off x="0" y="0"/>
                <a:ext cx="3020798" cy="3020798"/>
              </a:xfrm>
              <a:prstGeom prst="ellipse">
                <a:avLst/>
              </a:prstGeom>
              <a:solidFill>
                <a:srgbClr val="00B0F0">
                  <a:alpha val="60999"/>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sz="300">
                  <a:solidFill>
                    <a:srgbClr val="FFFFFF"/>
                  </a:solidFill>
                  <a:sym typeface="Arial" panose="020B0604020202020204" pitchFamily="34" charset="0"/>
                </a:endParaRPr>
              </a:p>
            </p:txBody>
          </p:sp>
        </p:grpSp>
        <p:sp>
          <p:nvSpPr>
            <p:cNvPr id="55318" name="文本框 159"/>
            <p:cNvSpPr txBox="1">
              <a:spLocks noChangeArrowheads="1"/>
            </p:cNvSpPr>
            <p:nvPr/>
          </p:nvSpPr>
          <p:spPr bwMode="auto">
            <a:xfrm>
              <a:off x="679914" y="26637"/>
              <a:ext cx="6388274" cy="523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2800" b="1" dirty="0">
                  <a:solidFill>
                    <a:srgbClr val="4B5E75"/>
                  </a:solidFill>
                  <a:sym typeface="Arial" panose="020B0604020202020204" pitchFamily="34" charset="0"/>
                </a:rPr>
                <a:t>基于扩展</a:t>
              </a:r>
              <a:r>
                <a:rPr lang="en-US" altLang="zh-CN" sz="2800" b="1" dirty="0">
                  <a:solidFill>
                    <a:srgbClr val="4B5E75"/>
                  </a:solidFill>
                  <a:sym typeface="Arial" panose="020B0604020202020204" pitchFamily="34" charset="0"/>
                </a:rPr>
                <a:t>Petri net</a:t>
              </a:r>
              <a:r>
                <a:rPr lang="zh-CN" altLang="en-US" sz="2800" b="1" dirty="0">
                  <a:solidFill>
                    <a:srgbClr val="4B5E75"/>
                  </a:solidFill>
                  <a:sym typeface="Arial" panose="020B0604020202020204" pitchFamily="34" charset="0"/>
                </a:rPr>
                <a:t>的模型改进算法</a:t>
              </a:r>
            </a:p>
          </p:txBody>
        </p:sp>
      </p:grpSp>
      <p:sp>
        <p:nvSpPr>
          <p:cNvPr id="27" name="文本框 159">
            <a:extLst>
              <a:ext uri="{FF2B5EF4-FFF2-40B4-BE49-F238E27FC236}">
                <a16:creationId xmlns:a16="http://schemas.microsoft.com/office/drawing/2014/main" id="{618CA46F-F78B-4AF0-9EFF-24EC7C855180}"/>
              </a:ext>
            </a:extLst>
          </p:cNvPr>
          <p:cNvSpPr txBox="1">
            <a:spLocks noChangeArrowheads="1"/>
          </p:cNvSpPr>
          <p:nvPr/>
        </p:nvSpPr>
        <p:spPr bwMode="auto">
          <a:xfrm>
            <a:off x="461287" y="991724"/>
            <a:ext cx="10441174"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2800" b="1" dirty="0">
                <a:latin typeface="仿宋" panose="02010609060101010101" pitchFamily="49" charset="-122"/>
                <a:ea typeface="仿宋" panose="02010609060101010101" pitchFamily="49" charset="-122"/>
              </a:rPr>
              <a:t>解决方案</a:t>
            </a:r>
            <a:endParaRPr lang="en-US" altLang="zh-CN" sz="2800" b="1" dirty="0">
              <a:latin typeface="仿宋" panose="02010609060101010101" pitchFamily="49" charset="-122"/>
              <a:ea typeface="仿宋" panose="02010609060101010101" pitchFamily="49" charset="-122"/>
            </a:endParaRPr>
          </a:p>
          <a:p>
            <a:pPr eaLnBrk="1" hangingPunct="1"/>
            <a:endParaRPr lang="en-US" altLang="zh-CN" sz="2800" b="1" dirty="0">
              <a:latin typeface="仿宋" panose="02010609060101010101" pitchFamily="49" charset="-122"/>
              <a:ea typeface="仿宋" panose="02010609060101010101" pitchFamily="49" charset="-122"/>
            </a:endParaRPr>
          </a:p>
          <a:p>
            <a:pPr eaLnBrk="1" hangingPunct="1"/>
            <a:endParaRPr lang="zh-CN" altLang="en-US" sz="2800" dirty="0">
              <a:solidFill>
                <a:srgbClr val="4B5E75"/>
              </a:solidFill>
              <a:latin typeface="仿宋" panose="02010609060101010101" pitchFamily="49" charset="-122"/>
              <a:ea typeface="仿宋" panose="02010609060101010101" pitchFamily="49" charset="-122"/>
              <a:sym typeface="Arial" panose="020B0604020202020204" pitchFamily="34" charset="0"/>
            </a:endParaRPr>
          </a:p>
        </p:txBody>
      </p:sp>
      <p:pic>
        <p:nvPicPr>
          <p:cNvPr id="2" name="图片 1">
            <a:extLst>
              <a:ext uri="{FF2B5EF4-FFF2-40B4-BE49-F238E27FC236}">
                <a16:creationId xmlns:a16="http://schemas.microsoft.com/office/drawing/2014/main" id="{DF4BB98D-E4F5-4F85-A092-05583272F18D}"/>
              </a:ext>
            </a:extLst>
          </p:cNvPr>
          <p:cNvPicPr>
            <a:picLocks noChangeAspect="1"/>
          </p:cNvPicPr>
          <p:nvPr/>
        </p:nvPicPr>
        <p:blipFill>
          <a:blip r:embed="rId5"/>
          <a:stretch>
            <a:fillRect/>
          </a:stretch>
        </p:blipFill>
        <p:spPr>
          <a:xfrm>
            <a:off x="1911164" y="2023017"/>
            <a:ext cx="6822434" cy="2223667"/>
          </a:xfrm>
          <a:prstGeom prst="rect">
            <a:avLst/>
          </a:prstGeom>
        </p:spPr>
      </p:pic>
      <p:sp>
        <p:nvSpPr>
          <p:cNvPr id="10" name="文本框 158"/>
          <p:cNvSpPr txBox="1">
            <a:spLocks noChangeArrowheads="1"/>
          </p:cNvSpPr>
          <p:nvPr/>
        </p:nvSpPr>
        <p:spPr bwMode="auto">
          <a:xfrm>
            <a:off x="120559" y="185886"/>
            <a:ext cx="85705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en-US" altLang="zh-CN" sz="2400" b="1" dirty="0">
                <a:solidFill>
                  <a:schemeClr val="bg1"/>
                </a:solidFill>
                <a:cs typeface="Vrinda" panose="020B0502040204020203" pitchFamily="34" charset="0"/>
                <a:sym typeface="Arial" panose="020B0604020202020204" pitchFamily="34" charset="0"/>
              </a:rPr>
              <a:t>2.1</a:t>
            </a:r>
            <a:endParaRPr lang="zh-CN" altLang="en-US" sz="2400" b="1" dirty="0">
              <a:solidFill>
                <a:schemeClr val="bg1"/>
              </a:solidFill>
              <a:cs typeface="Vrinda" panose="020B0502040204020203" pitchFamily="34" charset="0"/>
              <a:sym typeface="Arial" panose="020B0604020202020204" pitchFamily="34" charset="0"/>
            </a:endParaRPr>
          </a:p>
        </p:txBody>
      </p:sp>
    </p:spTree>
    <p:custDataLst>
      <p:tags r:id="rId1"/>
    </p:custDataLst>
    <p:extLst>
      <p:ext uri="{BB962C8B-B14F-4D97-AF65-F5344CB8AC3E}">
        <p14:creationId xmlns:p14="http://schemas.microsoft.com/office/powerpoint/2010/main" val="3409633249"/>
      </p:ext>
    </p:extLst>
  </p:cSld>
  <p:clrMapOvr>
    <a:masterClrMapping/>
  </p:clrMapOvr>
  <p:transition spd="slow"/>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5313" name="组合 152"/>
          <p:cNvGrpSpPr/>
          <p:nvPr/>
        </p:nvGrpSpPr>
        <p:grpSpPr bwMode="auto">
          <a:xfrm>
            <a:off x="244475" y="111125"/>
            <a:ext cx="7067772" cy="611188"/>
            <a:chOff x="0" y="0"/>
            <a:chExt cx="7068188" cy="611426"/>
          </a:xfrm>
        </p:grpSpPr>
        <p:grpSp>
          <p:nvGrpSpPr>
            <p:cNvPr id="55314" name="组合 153"/>
            <p:cNvGrpSpPr/>
            <p:nvPr/>
          </p:nvGrpSpPr>
          <p:grpSpPr bwMode="auto">
            <a:xfrm>
              <a:off x="0" y="0"/>
              <a:ext cx="611426" cy="611426"/>
              <a:chOff x="0" y="0"/>
              <a:chExt cx="3020798" cy="3020798"/>
            </a:xfrm>
          </p:grpSpPr>
          <p:pic>
            <p:nvPicPr>
              <p:cNvPr id="55315" name="Picture 25@|13FFC:16777215|FBC:16777215|LFC:16777215|LBC:1677721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0" y="-8320"/>
                <a:ext cx="3011777" cy="3041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316" name="Oval 36@|1FFC:15773696|FBC:16777215|LFC:16777215|LBC:16777215"/>
              <p:cNvSpPr>
                <a:spLocks noChangeArrowheads="1"/>
              </p:cNvSpPr>
              <p:nvPr/>
            </p:nvSpPr>
            <p:spPr bwMode="auto">
              <a:xfrm>
                <a:off x="0" y="0"/>
                <a:ext cx="3020798" cy="3020798"/>
              </a:xfrm>
              <a:prstGeom prst="ellipse">
                <a:avLst/>
              </a:prstGeom>
              <a:solidFill>
                <a:srgbClr val="00B0F0">
                  <a:alpha val="60999"/>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sz="300">
                  <a:solidFill>
                    <a:srgbClr val="FFFFFF"/>
                  </a:solidFill>
                  <a:sym typeface="Arial" panose="020B0604020202020204" pitchFamily="34" charset="0"/>
                </a:endParaRPr>
              </a:p>
            </p:txBody>
          </p:sp>
        </p:grpSp>
        <p:sp>
          <p:nvSpPr>
            <p:cNvPr id="55318" name="文本框 159"/>
            <p:cNvSpPr txBox="1">
              <a:spLocks noChangeArrowheads="1"/>
            </p:cNvSpPr>
            <p:nvPr/>
          </p:nvSpPr>
          <p:spPr bwMode="auto">
            <a:xfrm>
              <a:off x="679914" y="26637"/>
              <a:ext cx="6388274" cy="523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2800" b="1" dirty="0">
                  <a:solidFill>
                    <a:srgbClr val="4B5E75"/>
                  </a:solidFill>
                  <a:sym typeface="Arial" panose="020B0604020202020204" pitchFamily="34" charset="0"/>
                </a:rPr>
                <a:t>基于扩展</a:t>
              </a:r>
              <a:r>
                <a:rPr lang="en-US" altLang="zh-CN" sz="2800" b="1" dirty="0">
                  <a:solidFill>
                    <a:srgbClr val="4B5E75"/>
                  </a:solidFill>
                  <a:sym typeface="Arial" panose="020B0604020202020204" pitchFamily="34" charset="0"/>
                </a:rPr>
                <a:t>Petri net</a:t>
              </a:r>
              <a:r>
                <a:rPr lang="zh-CN" altLang="en-US" sz="2800" b="1" dirty="0">
                  <a:solidFill>
                    <a:srgbClr val="4B5E75"/>
                  </a:solidFill>
                  <a:sym typeface="Arial" panose="020B0604020202020204" pitchFamily="34" charset="0"/>
                </a:rPr>
                <a:t>的模型改进算法</a:t>
              </a:r>
            </a:p>
          </p:txBody>
        </p:sp>
      </p:grpSp>
      <p:sp>
        <p:nvSpPr>
          <p:cNvPr id="27" name="文本框 159">
            <a:extLst>
              <a:ext uri="{FF2B5EF4-FFF2-40B4-BE49-F238E27FC236}">
                <a16:creationId xmlns:a16="http://schemas.microsoft.com/office/drawing/2014/main" id="{618CA46F-F78B-4AF0-9EFF-24EC7C855180}"/>
              </a:ext>
            </a:extLst>
          </p:cNvPr>
          <p:cNvSpPr txBox="1">
            <a:spLocks noChangeArrowheads="1"/>
          </p:cNvSpPr>
          <p:nvPr/>
        </p:nvSpPr>
        <p:spPr bwMode="auto">
          <a:xfrm>
            <a:off x="461287" y="991724"/>
            <a:ext cx="10441174"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2800" b="1" dirty="0">
                <a:latin typeface="仿宋" panose="02010609060101010101" pitchFamily="49" charset="-122"/>
                <a:ea typeface="仿宋" panose="02010609060101010101" pitchFamily="49" charset="-122"/>
              </a:rPr>
              <a:t>解决方案</a:t>
            </a:r>
            <a:endParaRPr lang="en-US" altLang="zh-CN" sz="2800" b="1" dirty="0">
              <a:latin typeface="仿宋" panose="02010609060101010101" pitchFamily="49" charset="-122"/>
              <a:ea typeface="仿宋" panose="02010609060101010101" pitchFamily="49" charset="-122"/>
            </a:endParaRPr>
          </a:p>
          <a:p>
            <a:pPr eaLnBrk="1" hangingPunct="1"/>
            <a:endParaRPr lang="en-US" altLang="zh-CN" sz="2800" b="1" dirty="0">
              <a:latin typeface="仿宋" panose="02010609060101010101" pitchFamily="49" charset="-122"/>
              <a:ea typeface="仿宋" panose="02010609060101010101" pitchFamily="49" charset="-122"/>
            </a:endParaRPr>
          </a:p>
          <a:p>
            <a:pPr eaLnBrk="1" hangingPunct="1"/>
            <a:endParaRPr lang="zh-CN" altLang="en-US" sz="2800" dirty="0">
              <a:solidFill>
                <a:srgbClr val="4B5E75"/>
              </a:solidFill>
              <a:latin typeface="仿宋" panose="02010609060101010101" pitchFamily="49" charset="-122"/>
              <a:ea typeface="仿宋" panose="02010609060101010101" pitchFamily="49" charset="-122"/>
              <a:sym typeface="Arial" panose="020B0604020202020204" pitchFamily="34" charset="0"/>
            </a:endParaRPr>
          </a:p>
        </p:txBody>
      </p:sp>
      <p:pic>
        <p:nvPicPr>
          <p:cNvPr id="2" name="图片 1">
            <a:extLst>
              <a:ext uri="{FF2B5EF4-FFF2-40B4-BE49-F238E27FC236}">
                <a16:creationId xmlns:a16="http://schemas.microsoft.com/office/drawing/2014/main" id="{7D0B9F23-5BCB-47C1-9A12-15CB08D3DD9E}"/>
              </a:ext>
            </a:extLst>
          </p:cNvPr>
          <p:cNvPicPr>
            <a:picLocks noChangeAspect="1"/>
          </p:cNvPicPr>
          <p:nvPr/>
        </p:nvPicPr>
        <p:blipFill>
          <a:blip r:embed="rId5"/>
          <a:stretch>
            <a:fillRect/>
          </a:stretch>
        </p:blipFill>
        <p:spPr>
          <a:xfrm>
            <a:off x="2031023" y="1644459"/>
            <a:ext cx="6727163" cy="3525418"/>
          </a:xfrm>
          <a:prstGeom prst="rect">
            <a:avLst/>
          </a:prstGeom>
        </p:spPr>
      </p:pic>
      <p:sp>
        <p:nvSpPr>
          <p:cNvPr id="10" name="文本框 158"/>
          <p:cNvSpPr txBox="1">
            <a:spLocks noChangeArrowheads="1"/>
          </p:cNvSpPr>
          <p:nvPr/>
        </p:nvSpPr>
        <p:spPr bwMode="auto">
          <a:xfrm>
            <a:off x="120559" y="185886"/>
            <a:ext cx="85705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en-US" altLang="zh-CN" sz="2400" b="1" dirty="0">
                <a:solidFill>
                  <a:schemeClr val="bg1"/>
                </a:solidFill>
                <a:cs typeface="Vrinda" panose="020B0502040204020203" pitchFamily="34" charset="0"/>
                <a:sym typeface="Arial" panose="020B0604020202020204" pitchFamily="34" charset="0"/>
              </a:rPr>
              <a:t>2.1</a:t>
            </a:r>
            <a:endParaRPr lang="zh-CN" altLang="en-US" sz="2400" b="1" dirty="0">
              <a:solidFill>
                <a:schemeClr val="bg1"/>
              </a:solidFill>
              <a:cs typeface="Vrinda" panose="020B0502040204020203" pitchFamily="34" charset="0"/>
              <a:sym typeface="Arial" panose="020B0604020202020204" pitchFamily="34" charset="0"/>
            </a:endParaRPr>
          </a:p>
        </p:txBody>
      </p:sp>
    </p:spTree>
    <p:custDataLst>
      <p:tags r:id="rId1"/>
    </p:custDataLst>
    <p:extLst>
      <p:ext uri="{BB962C8B-B14F-4D97-AF65-F5344CB8AC3E}">
        <p14:creationId xmlns:p14="http://schemas.microsoft.com/office/powerpoint/2010/main" val="3573420025"/>
      </p:ext>
    </p:extLst>
  </p:cSld>
  <p:clrMapOvr>
    <a:masterClrMapping/>
  </p:clrMapOvr>
  <p:transition spd="slow"/>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5313" name="组合 152"/>
          <p:cNvGrpSpPr/>
          <p:nvPr/>
        </p:nvGrpSpPr>
        <p:grpSpPr bwMode="auto">
          <a:xfrm>
            <a:off x="244475" y="111125"/>
            <a:ext cx="7067772" cy="611188"/>
            <a:chOff x="0" y="0"/>
            <a:chExt cx="7068188" cy="611426"/>
          </a:xfrm>
        </p:grpSpPr>
        <p:grpSp>
          <p:nvGrpSpPr>
            <p:cNvPr id="55314" name="组合 153"/>
            <p:cNvGrpSpPr/>
            <p:nvPr/>
          </p:nvGrpSpPr>
          <p:grpSpPr bwMode="auto">
            <a:xfrm>
              <a:off x="0" y="0"/>
              <a:ext cx="611426" cy="611426"/>
              <a:chOff x="0" y="0"/>
              <a:chExt cx="3020798" cy="3020798"/>
            </a:xfrm>
          </p:grpSpPr>
          <p:pic>
            <p:nvPicPr>
              <p:cNvPr id="55315" name="Picture 25@|13FFC:16777215|FBC:16777215|LFC:16777215|LBC:1677721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0" y="-8320"/>
                <a:ext cx="3011777" cy="3041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316" name="Oval 36@|1FFC:15773696|FBC:16777215|LFC:16777215|LBC:16777215"/>
              <p:cNvSpPr>
                <a:spLocks noChangeArrowheads="1"/>
              </p:cNvSpPr>
              <p:nvPr/>
            </p:nvSpPr>
            <p:spPr bwMode="auto">
              <a:xfrm>
                <a:off x="0" y="0"/>
                <a:ext cx="3020798" cy="3020798"/>
              </a:xfrm>
              <a:prstGeom prst="ellipse">
                <a:avLst/>
              </a:prstGeom>
              <a:solidFill>
                <a:srgbClr val="00B0F0">
                  <a:alpha val="60999"/>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sz="300">
                  <a:solidFill>
                    <a:srgbClr val="FFFFFF"/>
                  </a:solidFill>
                  <a:sym typeface="Arial" panose="020B0604020202020204" pitchFamily="34" charset="0"/>
                </a:endParaRPr>
              </a:p>
            </p:txBody>
          </p:sp>
        </p:grpSp>
        <p:sp>
          <p:nvSpPr>
            <p:cNvPr id="55318" name="文本框 159"/>
            <p:cNvSpPr txBox="1">
              <a:spLocks noChangeArrowheads="1"/>
            </p:cNvSpPr>
            <p:nvPr/>
          </p:nvSpPr>
          <p:spPr bwMode="auto">
            <a:xfrm>
              <a:off x="679914" y="26637"/>
              <a:ext cx="6388274" cy="523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2800" b="1" dirty="0">
                  <a:solidFill>
                    <a:srgbClr val="4B5E75"/>
                  </a:solidFill>
                  <a:sym typeface="Arial" panose="020B0604020202020204" pitchFamily="34" charset="0"/>
                </a:rPr>
                <a:t>基于扩展</a:t>
              </a:r>
              <a:r>
                <a:rPr lang="en-US" altLang="zh-CN" sz="2800" b="1" dirty="0">
                  <a:solidFill>
                    <a:srgbClr val="4B5E75"/>
                  </a:solidFill>
                  <a:sym typeface="Arial" panose="020B0604020202020204" pitchFamily="34" charset="0"/>
                </a:rPr>
                <a:t>Petri net</a:t>
              </a:r>
              <a:r>
                <a:rPr lang="zh-CN" altLang="en-US" sz="2800" b="1" dirty="0">
                  <a:solidFill>
                    <a:srgbClr val="4B5E75"/>
                  </a:solidFill>
                  <a:sym typeface="Arial" panose="020B0604020202020204" pitchFamily="34" charset="0"/>
                </a:rPr>
                <a:t>的模型改进算法</a:t>
              </a:r>
            </a:p>
          </p:txBody>
        </p:sp>
      </p:grpSp>
      <p:sp>
        <p:nvSpPr>
          <p:cNvPr id="27" name="文本框 159">
            <a:extLst>
              <a:ext uri="{FF2B5EF4-FFF2-40B4-BE49-F238E27FC236}">
                <a16:creationId xmlns:a16="http://schemas.microsoft.com/office/drawing/2014/main" id="{618CA46F-F78B-4AF0-9EFF-24EC7C855180}"/>
              </a:ext>
            </a:extLst>
          </p:cNvPr>
          <p:cNvSpPr txBox="1">
            <a:spLocks noChangeArrowheads="1"/>
          </p:cNvSpPr>
          <p:nvPr/>
        </p:nvSpPr>
        <p:spPr bwMode="auto">
          <a:xfrm>
            <a:off x="461287" y="991724"/>
            <a:ext cx="10441174"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2800" b="1" dirty="0">
                <a:latin typeface="仿宋" panose="02010609060101010101" pitchFamily="49" charset="-122"/>
                <a:ea typeface="仿宋" panose="02010609060101010101" pitchFamily="49" charset="-122"/>
              </a:rPr>
              <a:t>解决方案</a:t>
            </a:r>
            <a:endParaRPr lang="en-US" altLang="zh-CN" sz="2800" b="1" dirty="0">
              <a:latin typeface="仿宋" panose="02010609060101010101" pitchFamily="49" charset="-122"/>
              <a:ea typeface="仿宋" panose="02010609060101010101" pitchFamily="49" charset="-122"/>
            </a:endParaRPr>
          </a:p>
          <a:p>
            <a:pPr eaLnBrk="1" hangingPunct="1"/>
            <a:endParaRPr lang="en-US" altLang="zh-CN" sz="2800" b="1" dirty="0">
              <a:latin typeface="仿宋" panose="02010609060101010101" pitchFamily="49" charset="-122"/>
              <a:ea typeface="仿宋" panose="02010609060101010101" pitchFamily="49" charset="-122"/>
            </a:endParaRPr>
          </a:p>
          <a:p>
            <a:pPr eaLnBrk="1" hangingPunct="1"/>
            <a:endParaRPr lang="zh-CN" altLang="en-US" sz="2800" dirty="0">
              <a:solidFill>
                <a:srgbClr val="4B5E75"/>
              </a:solidFill>
              <a:latin typeface="仿宋" panose="02010609060101010101" pitchFamily="49" charset="-122"/>
              <a:ea typeface="仿宋" panose="02010609060101010101" pitchFamily="49" charset="-122"/>
              <a:sym typeface="Arial" panose="020B0604020202020204" pitchFamily="34" charset="0"/>
            </a:endParaRPr>
          </a:p>
        </p:txBody>
      </p:sp>
      <p:pic>
        <p:nvPicPr>
          <p:cNvPr id="3" name="图片 2">
            <a:extLst>
              <a:ext uri="{FF2B5EF4-FFF2-40B4-BE49-F238E27FC236}">
                <a16:creationId xmlns:a16="http://schemas.microsoft.com/office/drawing/2014/main" id="{7EC8D00F-381E-4DEC-9C8B-818F352386FC}"/>
              </a:ext>
            </a:extLst>
          </p:cNvPr>
          <p:cNvPicPr>
            <a:picLocks noChangeAspect="1"/>
          </p:cNvPicPr>
          <p:nvPr/>
        </p:nvPicPr>
        <p:blipFill>
          <a:blip r:embed="rId5"/>
          <a:stretch>
            <a:fillRect/>
          </a:stretch>
        </p:blipFill>
        <p:spPr>
          <a:xfrm>
            <a:off x="1872019" y="1509692"/>
            <a:ext cx="3612193" cy="312447"/>
          </a:xfrm>
          <a:prstGeom prst="rect">
            <a:avLst/>
          </a:prstGeom>
        </p:spPr>
      </p:pic>
      <p:pic>
        <p:nvPicPr>
          <p:cNvPr id="4" name="图片 3">
            <a:extLst>
              <a:ext uri="{FF2B5EF4-FFF2-40B4-BE49-F238E27FC236}">
                <a16:creationId xmlns:a16="http://schemas.microsoft.com/office/drawing/2014/main" id="{FC0EDAA1-6CD6-4F10-8EA1-DC4919B4EBE8}"/>
              </a:ext>
            </a:extLst>
          </p:cNvPr>
          <p:cNvPicPr>
            <a:picLocks noChangeAspect="1"/>
          </p:cNvPicPr>
          <p:nvPr/>
        </p:nvPicPr>
        <p:blipFill>
          <a:blip r:embed="rId6"/>
          <a:stretch>
            <a:fillRect/>
          </a:stretch>
        </p:blipFill>
        <p:spPr>
          <a:xfrm>
            <a:off x="2763842" y="1822139"/>
            <a:ext cx="4410681" cy="4103775"/>
          </a:xfrm>
          <a:prstGeom prst="rect">
            <a:avLst/>
          </a:prstGeom>
        </p:spPr>
      </p:pic>
      <p:sp>
        <p:nvSpPr>
          <p:cNvPr id="11" name="文本框 158"/>
          <p:cNvSpPr txBox="1">
            <a:spLocks noChangeArrowheads="1"/>
          </p:cNvSpPr>
          <p:nvPr/>
        </p:nvSpPr>
        <p:spPr bwMode="auto">
          <a:xfrm>
            <a:off x="120559" y="202315"/>
            <a:ext cx="85705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en-US" altLang="zh-CN" sz="2400" b="1" dirty="0">
                <a:solidFill>
                  <a:schemeClr val="bg1"/>
                </a:solidFill>
                <a:cs typeface="Vrinda" panose="020B0502040204020203" pitchFamily="34" charset="0"/>
                <a:sym typeface="Arial" panose="020B0604020202020204" pitchFamily="34" charset="0"/>
              </a:rPr>
              <a:t>2.1</a:t>
            </a:r>
            <a:endParaRPr lang="zh-CN" altLang="en-US" sz="2400" b="1" dirty="0">
              <a:solidFill>
                <a:schemeClr val="bg1"/>
              </a:solidFill>
              <a:cs typeface="Vrinda" panose="020B0502040204020203" pitchFamily="34" charset="0"/>
              <a:sym typeface="Arial" panose="020B0604020202020204" pitchFamily="34" charset="0"/>
            </a:endParaRPr>
          </a:p>
        </p:txBody>
      </p:sp>
    </p:spTree>
    <p:custDataLst>
      <p:tags r:id="rId1"/>
    </p:custDataLst>
    <p:extLst>
      <p:ext uri="{BB962C8B-B14F-4D97-AF65-F5344CB8AC3E}">
        <p14:creationId xmlns:p14="http://schemas.microsoft.com/office/powerpoint/2010/main" val="3696211046"/>
      </p:ext>
    </p:extLst>
  </p:cSld>
  <p:clrMapOvr>
    <a:masterClrMapping/>
  </p:clrMapOvr>
  <p:transition spd="slow"/>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5313" name="组合 152"/>
          <p:cNvGrpSpPr/>
          <p:nvPr/>
        </p:nvGrpSpPr>
        <p:grpSpPr bwMode="auto">
          <a:xfrm>
            <a:off x="242305" y="111125"/>
            <a:ext cx="7069942" cy="611188"/>
            <a:chOff x="-2170" y="0"/>
            <a:chExt cx="7070358" cy="611426"/>
          </a:xfrm>
        </p:grpSpPr>
        <p:grpSp>
          <p:nvGrpSpPr>
            <p:cNvPr id="55314" name="组合 153"/>
            <p:cNvGrpSpPr/>
            <p:nvPr/>
          </p:nvGrpSpPr>
          <p:grpSpPr bwMode="auto">
            <a:xfrm>
              <a:off x="0" y="0"/>
              <a:ext cx="611426" cy="611426"/>
              <a:chOff x="0" y="0"/>
              <a:chExt cx="3020798" cy="3020798"/>
            </a:xfrm>
          </p:grpSpPr>
          <p:pic>
            <p:nvPicPr>
              <p:cNvPr id="55315" name="Picture 25@|13FFC:16777215|FBC:16777215|LFC:16777215|LBC:1677721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0" y="-8320"/>
                <a:ext cx="3011777" cy="3041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316" name="Oval 36@|1FFC:15773696|FBC:16777215|LFC:16777215|LBC:16777215"/>
              <p:cNvSpPr>
                <a:spLocks noChangeArrowheads="1"/>
              </p:cNvSpPr>
              <p:nvPr/>
            </p:nvSpPr>
            <p:spPr bwMode="auto">
              <a:xfrm>
                <a:off x="0" y="0"/>
                <a:ext cx="3020798" cy="3020798"/>
              </a:xfrm>
              <a:prstGeom prst="ellipse">
                <a:avLst/>
              </a:prstGeom>
              <a:solidFill>
                <a:srgbClr val="00B0F0">
                  <a:alpha val="60999"/>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sz="300">
                  <a:solidFill>
                    <a:srgbClr val="FFFFFF"/>
                  </a:solidFill>
                  <a:sym typeface="Arial" panose="020B0604020202020204" pitchFamily="34" charset="0"/>
                </a:endParaRPr>
              </a:p>
            </p:txBody>
          </p:sp>
        </p:grpSp>
        <p:sp>
          <p:nvSpPr>
            <p:cNvPr id="55317" name="文本框 158"/>
            <p:cNvSpPr txBox="1">
              <a:spLocks noChangeArrowheads="1"/>
            </p:cNvSpPr>
            <p:nvPr/>
          </p:nvSpPr>
          <p:spPr bwMode="auto">
            <a:xfrm>
              <a:off x="-2170" y="88216"/>
              <a:ext cx="609428" cy="400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en-US" altLang="zh-CN" sz="2000" b="1" dirty="0">
                  <a:solidFill>
                    <a:schemeClr val="bg1"/>
                  </a:solidFill>
                  <a:cs typeface="Vrinda" panose="020B0502040204020203" pitchFamily="34" charset="0"/>
                  <a:sym typeface="Arial" panose="020B0604020202020204" pitchFamily="34" charset="0"/>
                </a:rPr>
                <a:t>2.1</a:t>
              </a:r>
              <a:endParaRPr lang="zh-CN" altLang="en-US" sz="2000" b="1" dirty="0">
                <a:solidFill>
                  <a:schemeClr val="bg1"/>
                </a:solidFill>
                <a:cs typeface="Vrinda" panose="020B0502040204020203" pitchFamily="34" charset="0"/>
                <a:sym typeface="Arial" panose="020B0604020202020204" pitchFamily="34" charset="0"/>
              </a:endParaRPr>
            </a:p>
          </p:txBody>
        </p:sp>
        <p:sp>
          <p:nvSpPr>
            <p:cNvPr id="55318" name="文本框 159"/>
            <p:cNvSpPr txBox="1">
              <a:spLocks noChangeArrowheads="1"/>
            </p:cNvSpPr>
            <p:nvPr/>
          </p:nvSpPr>
          <p:spPr bwMode="auto">
            <a:xfrm>
              <a:off x="679914" y="26637"/>
              <a:ext cx="6388274" cy="523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2800" b="1" dirty="0">
                  <a:solidFill>
                    <a:srgbClr val="4B5E75"/>
                  </a:solidFill>
                  <a:sym typeface="Arial" panose="020B0604020202020204" pitchFamily="34" charset="0"/>
                </a:rPr>
                <a:t>基于扩展</a:t>
              </a:r>
              <a:r>
                <a:rPr lang="en-US" altLang="zh-CN" sz="2800" b="1" dirty="0">
                  <a:solidFill>
                    <a:srgbClr val="4B5E75"/>
                  </a:solidFill>
                  <a:sym typeface="Arial" panose="020B0604020202020204" pitchFamily="34" charset="0"/>
                </a:rPr>
                <a:t>Petri net</a:t>
              </a:r>
              <a:r>
                <a:rPr lang="zh-CN" altLang="en-US" sz="2800" b="1" dirty="0">
                  <a:solidFill>
                    <a:srgbClr val="4B5E75"/>
                  </a:solidFill>
                  <a:sym typeface="Arial" panose="020B0604020202020204" pitchFamily="34" charset="0"/>
                </a:rPr>
                <a:t>的模型改进算法</a:t>
              </a:r>
            </a:p>
          </p:txBody>
        </p:sp>
      </p:grpSp>
      <p:sp>
        <p:nvSpPr>
          <p:cNvPr id="27" name="文本框 159">
            <a:extLst>
              <a:ext uri="{FF2B5EF4-FFF2-40B4-BE49-F238E27FC236}">
                <a16:creationId xmlns:a16="http://schemas.microsoft.com/office/drawing/2014/main" id="{618CA46F-F78B-4AF0-9EFF-24EC7C855180}"/>
              </a:ext>
            </a:extLst>
          </p:cNvPr>
          <p:cNvSpPr txBox="1">
            <a:spLocks noChangeArrowheads="1"/>
          </p:cNvSpPr>
          <p:nvPr/>
        </p:nvSpPr>
        <p:spPr bwMode="auto">
          <a:xfrm>
            <a:off x="461287" y="991724"/>
            <a:ext cx="10441174"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2800" b="1" dirty="0">
                <a:latin typeface="仿宋" panose="02010609060101010101" pitchFamily="49" charset="-122"/>
                <a:ea typeface="仿宋" panose="02010609060101010101" pitchFamily="49" charset="-122"/>
              </a:rPr>
              <a:t>举例</a:t>
            </a:r>
            <a:endParaRPr lang="en-US" altLang="zh-CN" sz="2800" b="1" dirty="0">
              <a:latin typeface="仿宋" panose="02010609060101010101" pitchFamily="49" charset="-122"/>
              <a:ea typeface="仿宋" panose="02010609060101010101" pitchFamily="49" charset="-122"/>
            </a:endParaRPr>
          </a:p>
          <a:p>
            <a:pPr eaLnBrk="1" hangingPunct="1"/>
            <a:endParaRPr lang="en-US" altLang="zh-CN" sz="2800" b="1" dirty="0">
              <a:latin typeface="仿宋" panose="02010609060101010101" pitchFamily="49" charset="-122"/>
              <a:ea typeface="仿宋" panose="02010609060101010101" pitchFamily="49" charset="-122"/>
            </a:endParaRPr>
          </a:p>
          <a:p>
            <a:pPr eaLnBrk="1" hangingPunct="1"/>
            <a:endParaRPr lang="zh-CN" altLang="en-US" sz="2800" dirty="0">
              <a:solidFill>
                <a:srgbClr val="4B5E75"/>
              </a:solidFill>
              <a:latin typeface="仿宋" panose="02010609060101010101" pitchFamily="49" charset="-122"/>
              <a:ea typeface="仿宋" panose="02010609060101010101" pitchFamily="49" charset="-122"/>
              <a:sym typeface="Arial" panose="020B0604020202020204" pitchFamily="34" charset="0"/>
            </a:endParaRPr>
          </a:p>
        </p:txBody>
      </p:sp>
      <p:pic>
        <p:nvPicPr>
          <p:cNvPr id="2" name="图片 1">
            <a:extLst>
              <a:ext uri="{FF2B5EF4-FFF2-40B4-BE49-F238E27FC236}">
                <a16:creationId xmlns:a16="http://schemas.microsoft.com/office/drawing/2014/main" id="{0955CB29-6850-4BBF-B27B-9AA6594CB27F}"/>
              </a:ext>
            </a:extLst>
          </p:cNvPr>
          <p:cNvPicPr>
            <a:picLocks noChangeAspect="1"/>
          </p:cNvPicPr>
          <p:nvPr/>
        </p:nvPicPr>
        <p:blipFill>
          <a:blip r:embed="rId5"/>
          <a:stretch>
            <a:fillRect/>
          </a:stretch>
        </p:blipFill>
        <p:spPr>
          <a:xfrm>
            <a:off x="1639735" y="2044004"/>
            <a:ext cx="8283590" cy="2651088"/>
          </a:xfrm>
          <a:prstGeom prst="rect">
            <a:avLst/>
          </a:prstGeom>
        </p:spPr>
      </p:pic>
    </p:spTree>
    <p:custDataLst>
      <p:tags r:id="rId1"/>
    </p:custDataLst>
    <p:extLst>
      <p:ext uri="{BB962C8B-B14F-4D97-AF65-F5344CB8AC3E}">
        <p14:creationId xmlns:p14="http://schemas.microsoft.com/office/powerpoint/2010/main" val="2276207429"/>
      </p:ext>
    </p:extLst>
  </p:cSld>
  <p:clrMapOvr>
    <a:masterClrMapping/>
  </p:clrMapOvr>
  <p:transition spd="slow"/>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椭圆 31"/>
          <p:cNvSpPr>
            <a:spLocks noChangeArrowheads="1"/>
          </p:cNvSpPr>
          <p:nvPr/>
        </p:nvSpPr>
        <p:spPr bwMode="auto">
          <a:xfrm>
            <a:off x="1487488" y="1860550"/>
            <a:ext cx="3173412" cy="3173413"/>
          </a:xfrm>
          <a:prstGeom prst="ellipse">
            <a:avLst/>
          </a:prstGeom>
          <a:solidFill>
            <a:srgbClr val="00B0F0">
              <a:alpha val="60999"/>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a:solidFill>
                <a:srgbClr val="FFFFFF"/>
              </a:solidFill>
              <a:sym typeface="Arial" panose="020B0604020202020204" pitchFamily="34" charset="0"/>
            </a:endParaRPr>
          </a:p>
        </p:txBody>
      </p:sp>
      <p:pic>
        <p:nvPicPr>
          <p:cNvPr id="7171" name="图片 10"/>
          <p:cNvPicPr>
            <a:picLocks noChangeAspect="1" noChangeArrowheads="1"/>
          </p:cNvPicPr>
          <p:nvPr/>
        </p:nvPicPr>
        <p:blipFill>
          <a:blip r:embed="rId2">
            <a:extLst>
              <a:ext uri="{28A0092B-C50C-407E-A947-70E740481C1C}">
                <a14:useLocalDpi xmlns:a14="http://schemas.microsoft.com/office/drawing/2010/main" val="0"/>
              </a:ext>
            </a:extLst>
          </a:blip>
          <a:srcRect l="50558" t="14043"/>
          <a:stretch>
            <a:fillRect/>
          </a:stretch>
        </p:blipFill>
        <p:spPr bwMode="auto">
          <a:xfrm>
            <a:off x="0" y="0"/>
            <a:ext cx="5245100" cy="4811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2" name="图片 23"/>
          <p:cNvPicPr>
            <a:picLocks noChangeAspect="1" noChangeArrowheads="1"/>
          </p:cNvPicPr>
          <p:nvPr/>
        </p:nvPicPr>
        <p:blipFill>
          <a:blip r:embed="rId3">
            <a:extLst>
              <a:ext uri="{28A0092B-C50C-407E-A947-70E740481C1C}">
                <a14:useLocalDpi xmlns:a14="http://schemas.microsoft.com/office/drawing/2010/main" val="0"/>
              </a:ext>
            </a:extLst>
          </a:blip>
          <a:srcRect r="50558" b="14043"/>
          <a:stretch>
            <a:fillRect/>
          </a:stretch>
        </p:blipFill>
        <p:spPr bwMode="auto">
          <a:xfrm>
            <a:off x="8474075" y="3446463"/>
            <a:ext cx="3717925" cy="3411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73" name="椭圆 4"/>
          <p:cNvSpPr>
            <a:spLocks noChangeArrowheads="1"/>
          </p:cNvSpPr>
          <p:nvPr/>
        </p:nvSpPr>
        <p:spPr bwMode="auto">
          <a:xfrm>
            <a:off x="6097588" y="2412345"/>
            <a:ext cx="563563" cy="584200"/>
          </a:xfrm>
          <a:prstGeom prst="ellipse">
            <a:avLst/>
          </a:prstGeom>
          <a:solidFill>
            <a:srgbClr val="00B0F0">
              <a:alpha val="60999"/>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sz="1400">
              <a:solidFill>
                <a:srgbClr val="FFFFFF"/>
              </a:solidFill>
              <a:sym typeface="Arial" panose="020B0604020202020204" pitchFamily="34" charset="0"/>
            </a:endParaRPr>
          </a:p>
        </p:txBody>
      </p:sp>
      <p:sp>
        <p:nvSpPr>
          <p:cNvPr id="7174" name="文本框 5"/>
          <p:cNvSpPr txBox="1">
            <a:spLocks noChangeArrowheads="1"/>
          </p:cNvSpPr>
          <p:nvPr/>
        </p:nvSpPr>
        <p:spPr bwMode="auto">
          <a:xfrm>
            <a:off x="6097588" y="2412345"/>
            <a:ext cx="563563"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en-US" altLang="zh-CN" sz="3200" b="1" dirty="0">
                <a:solidFill>
                  <a:schemeClr val="bg1"/>
                </a:solidFill>
                <a:cs typeface="Vrinda" panose="020B0502040204020203" pitchFamily="34" charset="0"/>
                <a:sym typeface="Arial" panose="020B0604020202020204" pitchFamily="34" charset="0"/>
              </a:rPr>
              <a:t>1</a:t>
            </a:r>
            <a:endParaRPr lang="zh-CN" altLang="en-US" sz="3200" b="1" dirty="0">
              <a:solidFill>
                <a:schemeClr val="bg1"/>
              </a:solidFill>
              <a:cs typeface="Vrinda" panose="020B0502040204020203" pitchFamily="34" charset="0"/>
              <a:sym typeface="Arial" panose="020B0604020202020204" pitchFamily="34" charset="0"/>
            </a:endParaRPr>
          </a:p>
        </p:txBody>
      </p:sp>
      <p:sp>
        <p:nvSpPr>
          <p:cNvPr id="7175" name="文本框 21"/>
          <p:cNvSpPr txBox="1">
            <a:spLocks noChangeArrowheads="1"/>
          </p:cNvSpPr>
          <p:nvPr/>
        </p:nvSpPr>
        <p:spPr bwMode="auto">
          <a:xfrm>
            <a:off x="6750050" y="2442835"/>
            <a:ext cx="344805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r>
              <a:rPr lang="zh-CN" altLang="en-US" sz="2800" dirty="0">
                <a:solidFill>
                  <a:srgbClr val="404040"/>
                </a:solidFill>
              </a:rPr>
              <a:t>算法总介绍</a:t>
            </a:r>
            <a:endParaRPr lang="en-US" altLang="zh-CN" sz="2800" dirty="0">
              <a:solidFill>
                <a:srgbClr val="404040"/>
              </a:solidFill>
            </a:endParaRPr>
          </a:p>
        </p:txBody>
      </p:sp>
      <p:sp>
        <p:nvSpPr>
          <p:cNvPr id="7176" name="椭圆 9"/>
          <p:cNvSpPr>
            <a:spLocks noChangeArrowheads="1"/>
          </p:cNvSpPr>
          <p:nvPr/>
        </p:nvSpPr>
        <p:spPr bwMode="auto">
          <a:xfrm>
            <a:off x="6097588" y="3206095"/>
            <a:ext cx="563563" cy="563563"/>
          </a:xfrm>
          <a:prstGeom prst="ellipse">
            <a:avLst/>
          </a:prstGeom>
          <a:solidFill>
            <a:srgbClr val="00B0F0">
              <a:alpha val="60999"/>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sz="1400">
              <a:solidFill>
                <a:srgbClr val="FFFFFF"/>
              </a:solidFill>
              <a:sym typeface="Arial" panose="020B0604020202020204" pitchFamily="34" charset="0"/>
            </a:endParaRPr>
          </a:p>
        </p:txBody>
      </p:sp>
      <p:sp>
        <p:nvSpPr>
          <p:cNvPr id="7177" name="文本框 11"/>
          <p:cNvSpPr txBox="1">
            <a:spLocks noChangeArrowheads="1"/>
          </p:cNvSpPr>
          <p:nvPr/>
        </p:nvSpPr>
        <p:spPr bwMode="auto">
          <a:xfrm>
            <a:off x="6097588" y="3206095"/>
            <a:ext cx="563563"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en-US" altLang="zh-CN" sz="3200" b="1">
                <a:solidFill>
                  <a:schemeClr val="bg1"/>
                </a:solidFill>
                <a:cs typeface="Vrinda" panose="020B0502040204020203" pitchFamily="34" charset="0"/>
                <a:sym typeface="Arial" panose="020B0604020202020204" pitchFamily="34" charset="0"/>
              </a:rPr>
              <a:t>2</a:t>
            </a:r>
            <a:endParaRPr lang="zh-CN" altLang="en-US" sz="3200" b="1">
              <a:solidFill>
                <a:schemeClr val="bg1"/>
              </a:solidFill>
              <a:cs typeface="Vrinda" panose="020B0502040204020203" pitchFamily="34" charset="0"/>
              <a:sym typeface="Arial" panose="020B0604020202020204" pitchFamily="34" charset="0"/>
            </a:endParaRPr>
          </a:p>
        </p:txBody>
      </p:sp>
      <p:sp>
        <p:nvSpPr>
          <p:cNvPr id="7178" name="文本框 22"/>
          <p:cNvSpPr txBox="1">
            <a:spLocks noChangeArrowheads="1"/>
          </p:cNvSpPr>
          <p:nvPr/>
        </p:nvSpPr>
        <p:spPr bwMode="auto">
          <a:xfrm>
            <a:off x="6750050" y="3223181"/>
            <a:ext cx="344805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2800" dirty="0">
                <a:sym typeface="Arial" panose="020B0604020202020204" pitchFamily="34" charset="0"/>
              </a:rPr>
              <a:t>个人算法分介绍</a:t>
            </a:r>
            <a:endParaRPr lang="zh-CN" altLang="en-US" sz="2800" dirty="0">
              <a:solidFill>
                <a:srgbClr val="404040"/>
              </a:solidFill>
              <a:sym typeface="Arial" panose="020B0604020202020204" pitchFamily="34" charset="0"/>
            </a:endParaRPr>
          </a:p>
        </p:txBody>
      </p:sp>
      <p:sp>
        <p:nvSpPr>
          <p:cNvPr id="7179" name="椭圆 13"/>
          <p:cNvSpPr>
            <a:spLocks noChangeArrowheads="1"/>
          </p:cNvSpPr>
          <p:nvPr/>
        </p:nvSpPr>
        <p:spPr bwMode="auto">
          <a:xfrm>
            <a:off x="6097588" y="3998258"/>
            <a:ext cx="563563" cy="565150"/>
          </a:xfrm>
          <a:prstGeom prst="ellipse">
            <a:avLst/>
          </a:prstGeom>
          <a:solidFill>
            <a:srgbClr val="00B0F0">
              <a:alpha val="60999"/>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sz="1400">
              <a:solidFill>
                <a:srgbClr val="FFFFFF"/>
              </a:solidFill>
              <a:sym typeface="Arial" panose="020B0604020202020204" pitchFamily="34" charset="0"/>
            </a:endParaRPr>
          </a:p>
        </p:txBody>
      </p:sp>
      <p:sp>
        <p:nvSpPr>
          <p:cNvPr id="7180" name="文本框 14"/>
          <p:cNvSpPr txBox="1">
            <a:spLocks noChangeArrowheads="1"/>
          </p:cNvSpPr>
          <p:nvPr/>
        </p:nvSpPr>
        <p:spPr bwMode="auto">
          <a:xfrm>
            <a:off x="6097588" y="3998258"/>
            <a:ext cx="563563"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en-US" altLang="zh-CN" sz="3200" b="1">
                <a:solidFill>
                  <a:schemeClr val="bg1"/>
                </a:solidFill>
                <a:cs typeface="Vrinda" panose="020B0502040204020203" pitchFamily="34" charset="0"/>
                <a:sym typeface="Arial" panose="020B0604020202020204" pitchFamily="34" charset="0"/>
              </a:rPr>
              <a:t>3</a:t>
            </a:r>
            <a:endParaRPr lang="zh-CN" altLang="en-US" sz="3200" b="1">
              <a:solidFill>
                <a:schemeClr val="bg1"/>
              </a:solidFill>
              <a:cs typeface="Vrinda" panose="020B0502040204020203" pitchFamily="34" charset="0"/>
              <a:sym typeface="Arial" panose="020B0604020202020204" pitchFamily="34" charset="0"/>
            </a:endParaRPr>
          </a:p>
        </p:txBody>
      </p:sp>
      <p:sp>
        <p:nvSpPr>
          <p:cNvPr id="7181" name="文本框 24"/>
          <p:cNvSpPr txBox="1">
            <a:spLocks noChangeArrowheads="1"/>
          </p:cNvSpPr>
          <p:nvPr/>
        </p:nvSpPr>
        <p:spPr bwMode="auto">
          <a:xfrm>
            <a:off x="6750050" y="4019223"/>
            <a:ext cx="344805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2800" dirty="0" smtClean="0">
                <a:solidFill>
                  <a:srgbClr val="404040"/>
                </a:solidFill>
                <a:sym typeface="Arial" panose="020B0604020202020204" pitchFamily="34" charset="0"/>
              </a:rPr>
              <a:t>分析</a:t>
            </a:r>
            <a:r>
              <a:rPr lang="zh-CN" altLang="en-US" sz="2800" dirty="0">
                <a:solidFill>
                  <a:srgbClr val="404040"/>
                </a:solidFill>
                <a:sym typeface="Arial" panose="020B0604020202020204" pitchFamily="34" charset="0"/>
              </a:rPr>
              <a:t>总结</a:t>
            </a:r>
          </a:p>
        </p:txBody>
      </p:sp>
      <p:grpSp>
        <p:nvGrpSpPr>
          <p:cNvPr id="7188" name="组合 30"/>
          <p:cNvGrpSpPr/>
          <p:nvPr/>
        </p:nvGrpSpPr>
        <p:grpSpPr bwMode="auto">
          <a:xfrm>
            <a:off x="1417638" y="2724150"/>
            <a:ext cx="3192462" cy="1570038"/>
            <a:chOff x="0" y="0"/>
            <a:chExt cx="3192424" cy="1569660"/>
          </a:xfrm>
        </p:grpSpPr>
        <p:sp>
          <p:nvSpPr>
            <p:cNvPr id="7189" name="文本框 29"/>
            <p:cNvSpPr txBox="1">
              <a:spLocks noChangeArrowheads="1"/>
            </p:cNvSpPr>
            <p:nvPr/>
          </p:nvSpPr>
          <p:spPr bwMode="auto">
            <a:xfrm>
              <a:off x="0" y="0"/>
              <a:ext cx="3192424"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en-US" altLang="zh-CN" sz="9600" dirty="0">
                  <a:solidFill>
                    <a:schemeClr val="bg1"/>
                  </a:solidFill>
                  <a:cs typeface="Vrinda" panose="020B0502040204020203" pitchFamily="34" charset="0"/>
                  <a:sym typeface="Arial" panose="020B0604020202020204" pitchFamily="34" charset="0"/>
                </a:rPr>
                <a:t>C</a:t>
              </a:r>
              <a:r>
                <a:rPr lang="en-US" altLang="zh-CN" sz="2400" dirty="0">
                  <a:solidFill>
                    <a:schemeClr val="bg1"/>
                  </a:solidFill>
                  <a:cs typeface="Vrinda" panose="020B0502040204020203" pitchFamily="34" charset="0"/>
                  <a:sym typeface="Arial" panose="020B0604020202020204" pitchFamily="34" charset="0"/>
                </a:rPr>
                <a:t>ONTENTS</a:t>
              </a:r>
              <a:endParaRPr lang="zh-CN" altLang="en-US" sz="2400" dirty="0">
                <a:solidFill>
                  <a:schemeClr val="bg1"/>
                </a:solidFill>
                <a:cs typeface="Vrinda" panose="020B0502040204020203" pitchFamily="34" charset="0"/>
                <a:sym typeface="Arial" panose="020B0604020202020204" pitchFamily="34" charset="0"/>
              </a:endParaRPr>
            </a:p>
          </p:txBody>
        </p:sp>
        <p:sp>
          <p:nvSpPr>
            <p:cNvPr id="7190" name="文本框 27"/>
            <p:cNvSpPr txBox="1">
              <a:spLocks noChangeArrowheads="1"/>
            </p:cNvSpPr>
            <p:nvPr/>
          </p:nvSpPr>
          <p:spPr bwMode="auto">
            <a:xfrm>
              <a:off x="1252258" y="126874"/>
              <a:ext cx="1648281"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zh-CN" altLang="en-US" sz="4800" b="1">
                  <a:solidFill>
                    <a:schemeClr val="bg1"/>
                  </a:solidFill>
                  <a:cs typeface="Vrinda" panose="020B0502040204020203" pitchFamily="34" charset="0"/>
                  <a:sym typeface="Arial" panose="020B0604020202020204" pitchFamily="34" charset="0"/>
                </a:rPr>
                <a:t>目录</a:t>
              </a:r>
            </a:p>
          </p:txBody>
        </p:sp>
      </p:grpSp>
    </p:spTree>
  </p:cSld>
  <p:clrMapOvr>
    <a:masterClrMapping/>
  </p:clrMapOvr>
  <p:transition spd="slow"/>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文本框 159">
            <a:extLst>
              <a:ext uri="{FF2B5EF4-FFF2-40B4-BE49-F238E27FC236}">
                <a16:creationId xmlns:a16="http://schemas.microsoft.com/office/drawing/2014/main" id="{618CA46F-F78B-4AF0-9EFF-24EC7C855180}"/>
              </a:ext>
            </a:extLst>
          </p:cNvPr>
          <p:cNvSpPr txBox="1">
            <a:spLocks noChangeArrowheads="1"/>
          </p:cNvSpPr>
          <p:nvPr/>
        </p:nvSpPr>
        <p:spPr bwMode="auto">
          <a:xfrm>
            <a:off x="461287" y="991724"/>
            <a:ext cx="10441174"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2800" b="1" dirty="0">
                <a:latin typeface="仿宋" panose="02010609060101010101" pitchFamily="49" charset="-122"/>
                <a:ea typeface="仿宋" panose="02010609060101010101" pitchFamily="49" charset="-122"/>
              </a:rPr>
              <a:t>举例</a:t>
            </a:r>
            <a:endParaRPr lang="en-US" altLang="zh-CN" sz="2800" b="1" dirty="0">
              <a:latin typeface="仿宋" panose="02010609060101010101" pitchFamily="49" charset="-122"/>
              <a:ea typeface="仿宋" panose="02010609060101010101" pitchFamily="49" charset="-122"/>
            </a:endParaRPr>
          </a:p>
          <a:p>
            <a:pPr eaLnBrk="1" hangingPunct="1"/>
            <a:r>
              <a:rPr lang="en-US" altLang="zh-CN" sz="2800" b="1" dirty="0">
                <a:latin typeface="仿宋" panose="02010609060101010101" pitchFamily="49" charset="-122"/>
                <a:ea typeface="仿宋" panose="02010609060101010101" pitchFamily="49" charset="-122"/>
              </a:rPr>
              <a:t>	</a:t>
            </a:r>
            <a:r>
              <a:rPr lang="zh-CN" altLang="en-US" sz="2800" b="1" dirty="0">
                <a:latin typeface="仿宋" panose="02010609060101010101" pitchFamily="49" charset="-122"/>
                <a:ea typeface="仿宋" panose="02010609060101010101" pitchFamily="49" charset="-122"/>
              </a:rPr>
              <a:t>生成一棵</a:t>
            </a:r>
            <a:r>
              <a:rPr lang="en-US" altLang="zh-CN" sz="2800" b="1" dirty="0" err="1">
                <a:latin typeface="仿宋" panose="02010609060101010101" pitchFamily="49" charset="-122"/>
                <a:ea typeface="仿宋" panose="02010609060101010101" pitchFamily="49" charset="-122"/>
              </a:rPr>
              <a:t>Proces</a:t>
            </a:r>
            <a:r>
              <a:rPr lang="en-US" altLang="zh-CN" sz="2800" b="1" dirty="0">
                <a:latin typeface="仿宋" panose="02010609060101010101" pitchFamily="49" charset="-122"/>
                <a:ea typeface="仿宋" panose="02010609060101010101" pitchFamily="49" charset="-122"/>
              </a:rPr>
              <a:t> tree,</a:t>
            </a:r>
            <a:r>
              <a:rPr lang="zh-CN" altLang="en-US" sz="2800" b="1" dirty="0">
                <a:latin typeface="仿宋" panose="02010609060101010101" pitchFamily="49" charset="-122"/>
                <a:ea typeface="仿宋" panose="02010609060101010101" pitchFamily="49" charset="-122"/>
              </a:rPr>
              <a:t>找到</a:t>
            </a:r>
            <a:r>
              <a:rPr lang="en-US" altLang="zh-CN" sz="2800" b="1" dirty="0" err="1">
                <a:latin typeface="仿宋" panose="02010609060101010101" pitchFamily="49" charset="-122"/>
                <a:ea typeface="仿宋" panose="02010609060101010101" pitchFamily="49" charset="-122"/>
              </a:rPr>
              <a:t>crp</a:t>
            </a:r>
            <a:r>
              <a:rPr lang="en-US" altLang="zh-CN" sz="2800" b="1" dirty="0">
                <a:latin typeface="仿宋" panose="02010609060101010101" pitchFamily="49" charset="-122"/>
                <a:ea typeface="仿宋" panose="02010609060101010101" pitchFamily="49" charset="-122"/>
              </a:rPr>
              <a:t>(p2,p9)</a:t>
            </a:r>
          </a:p>
          <a:p>
            <a:pPr eaLnBrk="1" hangingPunct="1"/>
            <a:endParaRPr lang="en-US" altLang="zh-CN" sz="2800" b="1" dirty="0">
              <a:latin typeface="仿宋" panose="02010609060101010101" pitchFamily="49" charset="-122"/>
              <a:ea typeface="仿宋" panose="02010609060101010101" pitchFamily="49" charset="-122"/>
            </a:endParaRPr>
          </a:p>
          <a:p>
            <a:pPr eaLnBrk="1" hangingPunct="1"/>
            <a:endParaRPr lang="zh-CN" altLang="en-US" sz="2800" dirty="0">
              <a:solidFill>
                <a:srgbClr val="4B5E75"/>
              </a:solidFill>
              <a:latin typeface="仿宋" panose="02010609060101010101" pitchFamily="49" charset="-122"/>
              <a:ea typeface="仿宋" panose="02010609060101010101" pitchFamily="49" charset="-122"/>
              <a:sym typeface="Arial" panose="020B0604020202020204" pitchFamily="34" charset="0"/>
            </a:endParaRPr>
          </a:p>
        </p:txBody>
      </p:sp>
      <p:pic>
        <p:nvPicPr>
          <p:cNvPr id="3" name="图片 2">
            <a:extLst>
              <a:ext uri="{FF2B5EF4-FFF2-40B4-BE49-F238E27FC236}">
                <a16:creationId xmlns:a16="http://schemas.microsoft.com/office/drawing/2014/main" id="{D58E439C-6F05-4BDF-A8F2-41B4ACFBFC67}"/>
              </a:ext>
            </a:extLst>
          </p:cNvPr>
          <p:cNvPicPr>
            <a:picLocks noChangeAspect="1"/>
          </p:cNvPicPr>
          <p:nvPr/>
        </p:nvPicPr>
        <p:blipFill>
          <a:blip r:embed="rId4"/>
          <a:stretch>
            <a:fillRect/>
          </a:stretch>
        </p:blipFill>
        <p:spPr>
          <a:xfrm>
            <a:off x="244303" y="2014344"/>
            <a:ext cx="4254414" cy="3401718"/>
          </a:xfrm>
          <a:prstGeom prst="rect">
            <a:avLst/>
          </a:prstGeom>
        </p:spPr>
      </p:pic>
      <p:pic>
        <p:nvPicPr>
          <p:cNvPr id="4" name="图片 3">
            <a:extLst>
              <a:ext uri="{FF2B5EF4-FFF2-40B4-BE49-F238E27FC236}">
                <a16:creationId xmlns:a16="http://schemas.microsoft.com/office/drawing/2014/main" id="{D0B6008C-2429-48FC-8EB3-F74DC99EC661}"/>
              </a:ext>
            </a:extLst>
          </p:cNvPr>
          <p:cNvPicPr>
            <a:picLocks noChangeAspect="1"/>
          </p:cNvPicPr>
          <p:nvPr/>
        </p:nvPicPr>
        <p:blipFill>
          <a:blip r:embed="rId5"/>
          <a:stretch>
            <a:fillRect/>
          </a:stretch>
        </p:blipFill>
        <p:spPr>
          <a:xfrm>
            <a:off x="4645598" y="2332677"/>
            <a:ext cx="7475868" cy="2347163"/>
          </a:xfrm>
          <a:prstGeom prst="rect">
            <a:avLst/>
          </a:prstGeom>
        </p:spPr>
      </p:pic>
      <p:grpSp>
        <p:nvGrpSpPr>
          <p:cNvPr id="11" name="组合 152">
            <a:extLst>
              <a:ext uri="{FF2B5EF4-FFF2-40B4-BE49-F238E27FC236}">
                <a16:creationId xmlns:a16="http://schemas.microsoft.com/office/drawing/2014/main" id="{39CC45E0-67D1-4A76-A83F-218365F7AB30}"/>
              </a:ext>
            </a:extLst>
          </p:cNvPr>
          <p:cNvGrpSpPr/>
          <p:nvPr/>
        </p:nvGrpSpPr>
        <p:grpSpPr bwMode="auto">
          <a:xfrm>
            <a:off x="242305" y="111125"/>
            <a:ext cx="7069942" cy="611188"/>
            <a:chOff x="-2170" y="0"/>
            <a:chExt cx="7070358" cy="611426"/>
          </a:xfrm>
        </p:grpSpPr>
        <p:grpSp>
          <p:nvGrpSpPr>
            <p:cNvPr id="12" name="组合 153">
              <a:extLst>
                <a:ext uri="{FF2B5EF4-FFF2-40B4-BE49-F238E27FC236}">
                  <a16:creationId xmlns:a16="http://schemas.microsoft.com/office/drawing/2014/main" id="{81B5C86B-D754-4849-9042-5A6F60AA61A2}"/>
                </a:ext>
              </a:extLst>
            </p:cNvPr>
            <p:cNvGrpSpPr/>
            <p:nvPr/>
          </p:nvGrpSpPr>
          <p:grpSpPr bwMode="auto">
            <a:xfrm>
              <a:off x="0" y="0"/>
              <a:ext cx="611426" cy="611426"/>
              <a:chOff x="0" y="0"/>
              <a:chExt cx="3020798" cy="3020798"/>
            </a:xfrm>
          </p:grpSpPr>
          <p:pic>
            <p:nvPicPr>
              <p:cNvPr id="15" name="Picture 25@|13FFC:16777215|FBC:16777215|LFC:16777215|LBC:16777215">
                <a:extLst>
                  <a:ext uri="{FF2B5EF4-FFF2-40B4-BE49-F238E27FC236}">
                    <a16:creationId xmlns:a16="http://schemas.microsoft.com/office/drawing/2014/main" id="{B54C87FD-891B-4101-9011-2BFE92A7676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0" y="-8320"/>
                <a:ext cx="3011777" cy="3041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Oval 36@|1FFC:15773696|FBC:16777215|LFC:16777215|LBC:16777215">
                <a:extLst>
                  <a:ext uri="{FF2B5EF4-FFF2-40B4-BE49-F238E27FC236}">
                    <a16:creationId xmlns:a16="http://schemas.microsoft.com/office/drawing/2014/main" id="{E5B18980-A849-4BA1-B82E-9C0305536222}"/>
                  </a:ext>
                </a:extLst>
              </p:cNvPr>
              <p:cNvSpPr>
                <a:spLocks noChangeArrowheads="1"/>
              </p:cNvSpPr>
              <p:nvPr/>
            </p:nvSpPr>
            <p:spPr bwMode="auto">
              <a:xfrm>
                <a:off x="0" y="0"/>
                <a:ext cx="3020798" cy="3020798"/>
              </a:xfrm>
              <a:prstGeom prst="ellipse">
                <a:avLst/>
              </a:prstGeom>
              <a:solidFill>
                <a:srgbClr val="00B0F0">
                  <a:alpha val="60999"/>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sz="300">
                  <a:solidFill>
                    <a:srgbClr val="FFFFFF"/>
                  </a:solidFill>
                  <a:sym typeface="Arial" panose="020B0604020202020204" pitchFamily="34" charset="0"/>
                </a:endParaRPr>
              </a:p>
            </p:txBody>
          </p:sp>
        </p:grpSp>
        <p:sp>
          <p:nvSpPr>
            <p:cNvPr id="13" name="文本框 158">
              <a:extLst>
                <a:ext uri="{FF2B5EF4-FFF2-40B4-BE49-F238E27FC236}">
                  <a16:creationId xmlns:a16="http://schemas.microsoft.com/office/drawing/2014/main" id="{D5339AFF-4005-4479-A4A2-841B161EAAD5}"/>
                </a:ext>
              </a:extLst>
            </p:cNvPr>
            <p:cNvSpPr txBox="1">
              <a:spLocks noChangeArrowheads="1"/>
            </p:cNvSpPr>
            <p:nvPr/>
          </p:nvSpPr>
          <p:spPr bwMode="auto">
            <a:xfrm>
              <a:off x="-2170" y="88216"/>
              <a:ext cx="609428" cy="400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en-US" altLang="zh-CN" sz="2000" b="1" dirty="0">
                  <a:solidFill>
                    <a:schemeClr val="bg1"/>
                  </a:solidFill>
                  <a:cs typeface="Vrinda" panose="020B0502040204020203" pitchFamily="34" charset="0"/>
                  <a:sym typeface="Arial" panose="020B0604020202020204" pitchFamily="34" charset="0"/>
                </a:rPr>
                <a:t>2.1</a:t>
              </a:r>
              <a:endParaRPr lang="zh-CN" altLang="en-US" sz="2000" b="1" dirty="0">
                <a:solidFill>
                  <a:schemeClr val="bg1"/>
                </a:solidFill>
                <a:cs typeface="Vrinda" panose="020B0502040204020203" pitchFamily="34" charset="0"/>
                <a:sym typeface="Arial" panose="020B0604020202020204" pitchFamily="34" charset="0"/>
              </a:endParaRPr>
            </a:p>
          </p:txBody>
        </p:sp>
        <p:sp>
          <p:nvSpPr>
            <p:cNvPr id="14" name="文本框 159">
              <a:extLst>
                <a:ext uri="{FF2B5EF4-FFF2-40B4-BE49-F238E27FC236}">
                  <a16:creationId xmlns:a16="http://schemas.microsoft.com/office/drawing/2014/main" id="{F50D85C6-52B9-41DA-BA41-A3D6E40C26E1}"/>
                </a:ext>
              </a:extLst>
            </p:cNvPr>
            <p:cNvSpPr txBox="1">
              <a:spLocks noChangeArrowheads="1"/>
            </p:cNvSpPr>
            <p:nvPr/>
          </p:nvSpPr>
          <p:spPr bwMode="auto">
            <a:xfrm>
              <a:off x="679914" y="26637"/>
              <a:ext cx="6388274" cy="523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2800" b="1" dirty="0">
                  <a:solidFill>
                    <a:srgbClr val="4B5E75"/>
                  </a:solidFill>
                  <a:sym typeface="Arial" panose="020B0604020202020204" pitchFamily="34" charset="0"/>
                </a:rPr>
                <a:t>基于扩展</a:t>
              </a:r>
              <a:r>
                <a:rPr lang="en-US" altLang="zh-CN" sz="2800" b="1" dirty="0">
                  <a:solidFill>
                    <a:srgbClr val="4B5E75"/>
                  </a:solidFill>
                  <a:sym typeface="Arial" panose="020B0604020202020204" pitchFamily="34" charset="0"/>
                </a:rPr>
                <a:t>Petri net</a:t>
              </a:r>
              <a:r>
                <a:rPr lang="zh-CN" altLang="en-US" sz="2800" b="1" dirty="0">
                  <a:solidFill>
                    <a:srgbClr val="4B5E75"/>
                  </a:solidFill>
                  <a:sym typeface="Arial" panose="020B0604020202020204" pitchFamily="34" charset="0"/>
                </a:rPr>
                <a:t>的模型改进算法</a:t>
              </a:r>
            </a:p>
          </p:txBody>
        </p:sp>
      </p:grpSp>
    </p:spTree>
    <p:custDataLst>
      <p:tags r:id="rId1"/>
    </p:custDataLst>
    <p:extLst>
      <p:ext uri="{BB962C8B-B14F-4D97-AF65-F5344CB8AC3E}">
        <p14:creationId xmlns:p14="http://schemas.microsoft.com/office/powerpoint/2010/main" val="3668673264"/>
      </p:ext>
    </p:extLst>
  </p:cSld>
  <p:clrMapOvr>
    <a:masterClrMapping/>
  </p:clrMapOvr>
  <p:transition spd="slow"/>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文本框 159">
            <a:extLst>
              <a:ext uri="{FF2B5EF4-FFF2-40B4-BE49-F238E27FC236}">
                <a16:creationId xmlns:a16="http://schemas.microsoft.com/office/drawing/2014/main" id="{618CA46F-F78B-4AF0-9EFF-24EC7C855180}"/>
              </a:ext>
            </a:extLst>
          </p:cNvPr>
          <p:cNvSpPr txBox="1">
            <a:spLocks noChangeArrowheads="1"/>
          </p:cNvSpPr>
          <p:nvPr/>
        </p:nvSpPr>
        <p:spPr bwMode="auto">
          <a:xfrm>
            <a:off x="461287" y="991724"/>
            <a:ext cx="10441174" cy="3416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2800" b="1" dirty="0">
                <a:latin typeface="仿宋" panose="02010609060101010101" pitchFamily="49" charset="-122"/>
                <a:ea typeface="仿宋" panose="02010609060101010101" pitchFamily="49" charset="-122"/>
              </a:rPr>
              <a:t>举例</a:t>
            </a:r>
            <a:endParaRPr lang="en-US" altLang="zh-CN" sz="2800" b="1" dirty="0">
              <a:latin typeface="仿宋" panose="02010609060101010101" pitchFamily="49" charset="-122"/>
              <a:ea typeface="仿宋" panose="02010609060101010101" pitchFamily="49" charset="-122"/>
            </a:endParaRPr>
          </a:p>
          <a:p>
            <a:pPr eaLnBrk="1" hangingPunct="1"/>
            <a:r>
              <a:rPr lang="en-US" altLang="zh-CN" sz="2800" b="1" dirty="0">
                <a:latin typeface="仿宋" panose="02010609060101010101" pitchFamily="49" charset="-122"/>
                <a:ea typeface="仿宋" panose="02010609060101010101" pitchFamily="49" charset="-122"/>
              </a:rPr>
              <a:t>	</a:t>
            </a:r>
            <a:r>
              <a:rPr lang="zh-CN" altLang="en-US" sz="2800" b="1" dirty="0">
                <a:latin typeface="仿宋" panose="02010609060101010101" pitchFamily="49" charset="-122"/>
                <a:ea typeface="仿宋" panose="02010609060101010101" pitchFamily="49" charset="-122"/>
              </a:rPr>
              <a:t>找到</a:t>
            </a:r>
            <a:r>
              <a:rPr lang="en-US" altLang="zh-CN" sz="2800" b="1" dirty="0">
                <a:latin typeface="仿宋" panose="02010609060101010101" pitchFamily="49" charset="-122"/>
                <a:ea typeface="仿宋" panose="02010609060101010101" pitchFamily="49" charset="-122"/>
              </a:rPr>
              <a:t>Deviation </a:t>
            </a:r>
            <a:r>
              <a:rPr lang="zh-CN" altLang="en-US" sz="2800" b="1" dirty="0">
                <a:latin typeface="仿宋" panose="02010609060101010101" pitchFamily="49" charset="-122"/>
                <a:ea typeface="仿宋" panose="02010609060101010101" pitchFamily="49" charset="-122"/>
              </a:rPr>
              <a:t>：</a:t>
            </a:r>
            <a:r>
              <a:rPr lang="en-US" altLang="zh-CN" sz="2800" b="1" dirty="0">
                <a:latin typeface="仿宋" panose="02010609060101010101" pitchFamily="49" charset="-122"/>
                <a:ea typeface="仿宋" panose="02010609060101010101" pitchFamily="49" charset="-122"/>
              </a:rPr>
              <a:t>Dev(t1,t3)</a:t>
            </a:r>
            <a:r>
              <a:rPr lang="zh-CN" altLang="en-US" sz="2800" b="1" dirty="0">
                <a:latin typeface="仿宋" panose="02010609060101010101" pitchFamily="49" charset="-122"/>
                <a:ea typeface="仿宋" panose="02010609060101010101" pitchFamily="49" charset="-122"/>
              </a:rPr>
              <a:t>、</a:t>
            </a:r>
            <a:r>
              <a:rPr lang="en-US" altLang="zh-CN" sz="2800" b="1" dirty="0">
                <a:latin typeface="仿宋" panose="02010609060101010101" pitchFamily="49" charset="-122"/>
                <a:ea typeface="仿宋" panose="02010609060101010101" pitchFamily="49" charset="-122"/>
              </a:rPr>
              <a:t>Dev(t7,t9)</a:t>
            </a:r>
          </a:p>
          <a:p>
            <a:pPr eaLnBrk="1" hangingPunct="1"/>
            <a:r>
              <a:rPr lang="en-US" altLang="zh-CN" sz="2000" b="1" dirty="0">
                <a:latin typeface="仿宋" panose="02010609060101010101" pitchFamily="49" charset="-122"/>
                <a:ea typeface="仿宋" panose="02010609060101010101" pitchFamily="49" charset="-122"/>
              </a:rPr>
              <a:t>	L1 {&lt;t1, t2, t3, t5, t6, t7, t9&gt;, &lt;t1, t2, t3, t5, t6,t7, t8, t9&gt;} </a:t>
            </a:r>
            <a:r>
              <a:rPr lang="en-US" altLang="zh-CN" sz="2800" dirty="0"/>
              <a:t/>
            </a:r>
            <a:br>
              <a:rPr lang="en-US" altLang="zh-CN" sz="2800" dirty="0"/>
            </a:br>
            <a:endParaRPr lang="en-US" altLang="zh-CN" sz="2800" b="1" dirty="0">
              <a:latin typeface="仿宋" panose="02010609060101010101" pitchFamily="49" charset="-122"/>
              <a:ea typeface="仿宋" panose="02010609060101010101" pitchFamily="49" charset="-122"/>
            </a:endParaRPr>
          </a:p>
          <a:p>
            <a:pPr eaLnBrk="1" hangingPunct="1"/>
            <a:r>
              <a:rPr lang="en-US" altLang="zh-CN" sz="2800" b="1" dirty="0">
                <a:latin typeface="仿宋" panose="02010609060101010101" pitchFamily="49" charset="-122"/>
                <a:ea typeface="仿宋" panose="02010609060101010101" pitchFamily="49" charset="-122"/>
              </a:rPr>
              <a:t> </a:t>
            </a:r>
            <a:r>
              <a:rPr lang="en-US" altLang="zh-CN" sz="2800" dirty="0"/>
              <a:t/>
            </a:r>
            <a:br>
              <a:rPr lang="en-US" altLang="zh-CN" sz="2800" dirty="0"/>
            </a:br>
            <a:endParaRPr lang="en-US" altLang="zh-CN" sz="2800" b="1" dirty="0">
              <a:latin typeface="仿宋" panose="02010609060101010101" pitchFamily="49" charset="-122"/>
              <a:ea typeface="仿宋" panose="02010609060101010101" pitchFamily="49" charset="-122"/>
            </a:endParaRPr>
          </a:p>
          <a:p>
            <a:pPr eaLnBrk="1" hangingPunct="1"/>
            <a:endParaRPr lang="en-US" altLang="zh-CN" sz="2800" b="1" dirty="0">
              <a:latin typeface="仿宋" panose="02010609060101010101" pitchFamily="49" charset="-122"/>
              <a:ea typeface="仿宋" panose="02010609060101010101" pitchFamily="49" charset="-122"/>
            </a:endParaRPr>
          </a:p>
          <a:p>
            <a:pPr eaLnBrk="1" hangingPunct="1"/>
            <a:endParaRPr lang="zh-CN" altLang="en-US" sz="2800" dirty="0">
              <a:solidFill>
                <a:srgbClr val="4B5E75"/>
              </a:solidFill>
              <a:latin typeface="仿宋" panose="02010609060101010101" pitchFamily="49" charset="-122"/>
              <a:ea typeface="仿宋" panose="02010609060101010101" pitchFamily="49" charset="-122"/>
              <a:sym typeface="Arial" panose="020B0604020202020204" pitchFamily="34" charset="0"/>
            </a:endParaRPr>
          </a:p>
        </p:txBody>
      </p:sp>
      <p:pic>
        <p:nvPicPr>
          <p:cNvPr id="4" name="图片 3">
            <a:extLst>
              <a:ext uri="{FF2B5EF4-FFF2-40B4-BE49-F238E27FC236}">
                <a16:creationId xmlns:a16="http://schemas.microsoft.com/office/drawing/2014/main" id="{AA920F09-053C-47C9-8179-31E52187CFD0}"/>
              </a:ext>
            </a:extLst>
          </p:cNvPr>
          <p:cNvPicPr>
            <a:picLocks noChangeAspect="1"/>
          </p:cNvPicPr>
          <p:nvPr/>
        </p:nvPicPr>
        <p:blipFill>
          <a:blip r:embed="rId4"/>
          <a:stretch>
            <a:fillRect/>
          </a:stretch>
        </p:blipFill>
        <p:spPr>
          <a:xfrm>
            <a:off x="668234" y="2221125"/>
            <a:ext cx="7384420" cy="2415749"/>
          </a:xfrm>
          <a:prstGeom prst="rect">
            <a:avLst/>
          </a:prstGeom>
        </p:spPr>
      </p:pic>
      <p:pic>
        <p:nvPicPr>
          <p:cNvPr id="5" name="图片 4">
            <a:extLst>
              <a:ext uri="{FF2B5EF4-FFF2-40B4-BE49-F238E27FC236}">
                <a16:creationId xmlns:a16="http://schemas.microsoft.com/office/drawing/2014/main" id="{5E582999-D288-428C-9E32-81313809A5D5}"/>
              </a:ext>
            </a:extLst>
          </p:cNvPr>
          <p:cNvPicPr>
            <a:picLocks noChangeAspect="1"/>
          </p:cNvPicPr>
          <p:nvPr/>
        </p:nvPicPr>
        <p:blipFill>
          <a:blip r:embed="rId5"/>
          <a:stretch>
            <a:fillRect/>
          </a:stretch>
        </p:blipFill>
        <p:spPr>
          <a:xfrm>
            <a:off x="549085" y="4738796"/>
            <a:ext cx="7658764" cy="1135478"/>
          </a:xfrm>
          <a:prstGeom prst="rect">
            <a:avLst/>
          </a:prstGeom>
        </p:spPr>
      </p:pic>
      <p:pic>
        <p:nvPicPr>
          <p:cNvPr id="6" name="图片 5">
            <a:extLst>
              <a:ext uri="{FF2B5EF4-FFF2-40B4-BE49-F238E27FC236}">
                <a16:creationId xmlns:a16="http://schemas.microsoft.com/office/drawing/2014/main" id="{D5CDF406-4C5E-4CC6-99A2-678A1B35409B}"/>
              </a:ext>
            </a:extLst>
          </p:cNvPr>
          <p:cNvPicPr>
            <a:picLocks noChangeAspect="1"/>
          </p:cNvPicPr>
          <p:nvPr/>
        </p:nvPicPr>
        <p:blipFill>
          <a:blip r:embed="rId6"/>
          <a:stretch>
            <a:fillRect/>
          </a:stretch>
        </p:blipFill>
        <p:spPr>
          <a:xfrm>
            <a:off x="8171802" y="2699884"/>
            <a:ext cx="3947502" cy="2255715"/>
          </a:xfrm>
          <a:prstGeom prst="rect">
            <a:avLst/>
          </a:prstGeom>
        </p:spPr>
      </p:pic>
      <p:grpSp>
        <p:nvGrpSpPr>
          <p:cNvPr id="12" name="组合 152">
            <a:extLst>
              <a:ext uri="{FF2B5EF4-FFF2-40B4-BE49-F238E27FC236}">
                <a16:creationId xmlns:a16="http://schemas.microsoft.com/office/drawing/2014/main" id="{667FAFAD-18AC-410E-9282-28B5C4C6E1A4}"/>
              </a:ext>
            </a:extLst>
          </p:cNvPr>
          <p:cNvGrpSpPr/>
          <p:nvPr/>
        </p:nvGrpSpPr>
        <p:grpSpPr bwMode="auto">
          <a:xfrm>
            <a:off x="242305" y="111125"/>
            <a:ext cx="7069942" cy="611188"/>
            <a:chOff x="-2170" y="0"/>
            <a:chExt cx="7070358" cy="611426"/>
          </a:xfrm>
        </p:grpSpPr>
        <p:grpSp>
          <p:nvGrpSpPr>
            <p:cNvPr id="13" name="组合 153">
              <a:extLst>
                <a:ext uri="{FF2B5EF4-FFF2-40B4-BE49-F238E27FC236}">
                  <a16:creationId xmlns:a16="http://schemas.microsoft.com/office/drawing/2014/main" id="{CD35DA9C-452C-402C-A96A-AE8B2F11196F}"/>
                </a:ext>
              </a:extLst>
            </p:cNvPr>
            <p:cNvGrpSpPr/>
            <p:nvPr/>
          </p:nvGrpSpPr>
          <p:grpSpPr bwMode="auto">
            <a:xfrm>
              <a:off x="0" y="0"/>
              <a:ext cx="611426" cy="611426"/>
              <a:chOff x="0" y="0"/>
              <a:chExt cx="3020798" cy="3020798"/>
            </a:xfrm>
          </p:grpSpPr>
          <p:pic>
            <p:nvPicPr>
              <p:cNvPr id="16" name="Picture 25@|13FFC:16777215|FBC:16777215|LFC:16777215|LBC:16777215">
                <a:extLst>
                  <a:ext uri="{FF2B5EF4-FFF2-40B4-BE49-F238E27FC236}">
                    <a16:creationId xmlns:a16="http://schemas.microsoft.com/office/drawing/2014/main" id="{DB437614-43FD-4938-9E01-ABEB26944F9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50" y="-8320"/>
                <a:ext cx="3011777" cy="3041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Oval 36@|1FFC:15773696|FBC:16777215|LFC:16777215|LBC:16777215">
                <a:extLst>
                  <a:ext uri="{FF2B5EF4-FFF2-40B4-BE49-F238E27FC236}">
                    <a16:creationId xmlns:a16="http://schemas.microsoft.com/office/drawing/2014/main" id="{D54E7F9A-8B96-4149-9ECB-5BC4964154F9}"/>
                  </a:ext>
                </a:extLst>
              </p:cNvPr>
              <p:cNvSpPr>
                <a:spLocks noChangeArrowheads="1"/>
              </p:cNvSpPr>
              <p:nvPr/>
            </p:nvSpPr>
            <p:spPr bwMode="auto">
              <a:xfrm>
                <a:off x="0" y="0"/>
                <a:ext cx="3020798" cy="3020798"/>
              </a:xfrm>
              <a:prstGeom prst="ellipse">
                <a:avLst/>
              </a:prstGeom>
              <a:solidFill>
                <a:srgbClr val="00B0F0">
                  <a:alpha val="60999"/>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sz="300">
                  <a:solidFill>
                    <a:srgbClr val="FFFFFF"/>
                  </a:solidFill>
                  <a:sym typeface="Arial" panose="020B0604020202020204" pitchFamily="34" charset="0"/>
                </a:endParaRPr>
              </a:p>
            </p:txBody>
          </p:sp>
        </p:grpSp>
        <p:sp>
          <p:nvSpPr>
            <p:cNvPr id="14" name="文本框 158">
              <a:extLst>
                <a:ext uri="{FF2B5EF4-FFF2-40B4-BE49-F238E27FC236}">
                  <a16:creationId xmlns:a16="http://schemas.microsoft.com/office/drawing/2014/main" id="{7DACE276-1AF1-4DD8-899A-1ABE9C348DDA}"/>
                </a:ext>
              </a:extLst>
            </p:cNvPr>
            <p:cNvSpPr txBox="1">
              <a:spLocks noChangeArrowheads="1"/>
            </p:cNvSpPr>
            <p:nvPr/>
          </p:nvSpPr>
          <p:spPr bwMode="auto">
            <a:xfrm>
              <a:off x="-2170" y="88216"/>
              <a:ext cx="609428" cy="400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en-US" altLang="zh-CN" sz="2000" b="1" dirty="0">
                  <a:solidFill>
                    <a:schemeClr val="bg1"/>
                  </a:solidFill>
                  <a:cs typeface="Vrinda" panose="020B0502040204020203" pitchFamily="34" charset="0"/>
                  <a:sym typeface="Arial" panose="020B0604020202020204" pitchFamily="34" charset="0"/>
                </a:rPr>
                <a:t>2.1</a:t>
              </a:r>
              <a:endParaRPr lang="zh-CN" altLang="en-US" sz="2000" b="1" dirty="0">
                <a:solidFill>
                  <a:schemeClr val="bg1"/>
                </a:solidFill>
                <a:cs typeface="Vrinda" panose="020B0502040204020203" pitchFamily="34" charset="0"/>
                <a:sym typeface="Arial" panose="020B0604020202020204" pitchFamily="34" charset="0"/>
              </a:endParaRPr>
            </a:p>
          </p:txBody>
        </p:sp>
        <p:sp>
          <p:nvSpPr>
            <p:cNvPr id="15" name="文本框 159">
              <a:extLst>
                <a:ext uri="{FF2B5EF4-FFF2-40B4-BE49-F238E27FC236}">
                  <a16:creationId xmlns:a16="http://schemas.microsoft.com/office/drawing/2014/main" id="{E48EDB6E-345C-4486-AD7E-C29EC2887D03}"/>
                </a:ext>
              </a:extLst>
            </p:cNvPr>
            <p:cNvSpPr txBox="1">
              <a:spLocks noChangeArrowheads="1"/>
            </p:cNvSpPr>
            <p:nvPr/>
          </p:nvSpPr>
          <p:spPr bwMode="auto">
            <a:xfrm>
              <a:off x="679914" y="26637"/>
              <a:ext cx="6388274" cy="523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2800" b="1" dirty="0">
                  <a:solidFill>
                    <a:srgbClr val="4B5E75"/>
                  </a:solidFill>
                  <a:sym typeface="Arial" panose="020B0604020202020204" pitchFamily="34" charset="0"/>
                </a:rPr>
                <a:t>基于扩展</a:t>
              </a:r>
              <a:r>
                <a:rPr lang="en-US" altLang="zh-CN" sz="2800" b="1" dirty="0">
                  <a:solidFill>
                    <a:srgbClr val="4B5E75"/>
                  </a:solidFill>
                  <a:sym typeface="Arial" panose="020B0604020202020204" pitchFamily="34" charset="0"/>
                </a:rPr>
                <a:t>Petri net</a:t>
              </a:r>
              <a:r>
                <a:rPr lang="zh-CN" altLang="en-US" sz="2800" b="1" dirty="0">
                  <a:solidFill>
                    <a:srgbClr val="4B5E75"/>
                  </a:solidFill>
                  <a:sym typeface="Arial" panose="020B0604020202020204" pitchFamily="34" charset="0"/>
                </a:rPr>
                <a:t>的模型改进算法</a:t>
              </a:r>
            </a:p>
          </p:txBody>
        </p:sp>
      </p:grpSp>
    </p:spTree>
    <p:custDataLst>
      <p:tags r:id="rId1"/>
    </p:custDataLst>
    <p:extLst>
      <p:ext uri="{BB962C8B-B14F-4D97-AF65-F5344CB8AC3E}">
        <p14:creationId xmlns:p14="http://schemas.microsoft.com/office/powerpoint/2010/main" val="3952685154"/>
      </p:ext>
    </p:extLst>
  </p:cSld>
  <p:clrMapOvr>
    <a:masterClrMapping/>
  </p:clrMapOvr>
  <p:transition spd="slow"/>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文本框 159">
            <a:extLst>
              <a:ext uri="{FF2B5EF4-FFF2-40B4-BE49-F238E27FC236}">
                <a16:creationId xmlns:a16="http://schemas.microsoft.com/office/drawing/2014/main" id="{618CA46F-F78B-4AF0-9EFF-24EC7C855180}"/>
              </a:ext>
            </a:extLst>
          </p:cNvPr>
          <p:cNvSpPr txBox="1">
            <a:spLocks noChangeArrowheads="1"/>
          </p:cNvSpPr>
          <p:nvPr/>
        </p:nvSpPr>
        <p:spPr bwMode="auto">
          <a:xfrm>
            <a:off x="461287" y="991724"/>
            <a:ext cx="10441174" cy="2677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2800" b="1" dirty="0">
                <a:latin typeface="仿宋" panose="02010609060101010101" pitchFamily="49" charset="-122"/>
                <a:ea typeface="仿宋" panose="02010609060101010101" pitchFamily="49" charset="-122"/>
              </a:rPr>
              <a:t>举例</a:t>
            </a:r>
            <a:endParaRPr lang="en-US" altLang="zh-CN" sz="2800" b="1" dirty="0">
              <a:latin typeface="仿宋" panose="02010609060101010101" pitchFamily="49" charset="-122"/>
              <a:ea typeface="仿宋" panose="02010609060101010101" pitchFamily="49" charset="-122"/>
            </a:endParaRPr>
          </a:p>
          <a:p>
            <a:pPr eaLnBrk="1" hangingPunct="1"/>
            <a:r>
              <a:rPr lang="en-US" altLang="zh-CN" sz="2800" b="1" dirty="0">
                <a:latin typeface="仿宋" panose="02010609060101010101" pitchFamily="49" charset="-122"/>
                <a:ea typeface="仿宋" panose="02010609060101010101" pitchFamily="49" charset="-122"/>
              </a:rPr>
              <a:t>	Dev(t1,t3)</a:t>
            </a:r>
            <a:r>
              <a:rPr lang="zh-CN" altLang="en-US" sz="2800" b="1" dirty="0">
                <a:latin typeface="仿宋" panose="02010609060101010101" pitchFamily="49" charset="-122"/>
                <a:ea typeface="仿宋" panose="02010609060101010101" pitchFamily="49" charset="-122"/>
              </a:rPr>
              <a:t>、</a:t>
            </a:r>
            <a:r>
              <a:rPr lang="en-US" altLang="zh-CN" sz="2800" b="1" dirty="0">
                <a:latin typeface="仿宋" panose="02010609060101010101" pitchFamily="49" charset="-122"/>
                <a:ea typeface="仿宋" panose="02010609060101010101" pitchFamily="49" charset="-122"/>
              </a:rPr>
              <a:t>Dev(t7,t9)</a:t>
            </a:r>
            <a:r>
              <a:rPr lang="zh-CN" altLang="en-US" sz="2800" b="1" dirty="0">
                <a:latin typeface="仿宋" panose="02010609060101010101" pitchFamily="49" charset="-122"/>
                <a:ea typeface="仿宋" panose="02010609060101010101" pitchFamily="49" charset="-122"/>
              </a:rPr>
              <a:t>，</a:t>
            </a:r>
            <a:r>
              <a:rPr lang="en-US" altLang="zh-CN" sz="2800" b="1" dirty="0" err="1">
                <a:latin typeface="仿宋" panose="02010609060101010101" pitchFamily="49" charset="-122"/>
                <a:ea typeface="仿宋" panose="02010609060101010101" pitchFamily="49" charset="-122"/>
              </a:rPr>
              <a:t>crp</a:t>
            </a:r>
            <a:r>
              <a:rPr lang="en-US" altLang="zh-CN" sz="2800" b="1" dirty="0">
                <a:latin typeface="仿宋" panose="02010609060101010101" pitchFamily="49" charset="-122"/>
                <a:ea typeface="仿宋" panose="02010609060101010101" pitchFamily="49" charset="-122"/>
              </a:rPr>
              <a:t>(p2,p9)</a:t>
            </a:r>
          </a:p>
          <a:p>
            <a:pPr eaLnBrk="1" hangingPunct="1"/>
            <a:r>
              <a:rPr lang="en-US" altLang="zh-CN" sz="2800" b="1" dirty="0">
                <a:latin typeface="仿宋" panose="02010609060101010101" pitchFamily="49" charset="-122"/>
                <a:ea typeface="仿宋" panose="02010609060101010101" pitchFamily="49" charset="-122"/>
              </a:rPr>
              <a:t>	</a:t>
            </a:r>
            <a:r>
              <a:rPr lang="zh-CN" altLang="en-US" sz="2800" b="1" dirty="0">
                <a:latin typeface="仿宋" panose="02010609060101010101" pitchFamily="49" charset="-122"/>
                <a:ea typeface="仿宋" panose="02010609060101010101" pitchFamily="49" charset="-122"/>
              </a:rPr>
              <a:t>找到添加有向边的节点</a:t>
            </a:r>
            <a:r>
              <a:rPr lang="en-US" altLang="zh-CN" sz="2800" dirty="0"/>
              <a:t/>
            </a:r>
            <a:br>
              <a:rPr lang="en-US" altLang="zh-CN" sz="2800" dirty="0"/>
            </a:br>
            <a:endParaRPr lang="en-US" altLang="zh-CN" sz="2800" b="1" dirty="0">
              <a:latin typeface="仿宋" panose="02010609060101010101" pitchFamily="49" charset="-122"/>
              <a:ea typeface="仿宋" panose="02010609060101010101" pitchFamily="49" charset="-122"/>
            </a:endParaRPr>
          </a:p>
          <a:p>
            <a:pPr eaLnBrk="1" hangingPunct="1"/>
            <a:endParaRPr lang="en-US" altLang="zh-CN" sz="2800" b="1" dirty="0">
              <a:latin typeface="仿宋" panose="02010609060101010101" pitchFamily="49" charset="-122"/>
              <a:ea typeface="仿宋" panose="02010609060101010101" pitchFamily="49" charset="-122"/>
            </a:endParaRPr>
          </a:p>
          <a:p>
            <a:pPr eaLnBrk="1" hangingPunct="1"/>
            <a:endParaRPr lang="zh-CN" altLang="en-US" sz="2800" dirty="0">
              <a:solidFill>
                <a:srgbClr val="4B5E75"/>
              </a:solidFill>
              <a:latin typeface="仿宋" panose="02010609060101010101" pitchFamily="49" charset="-122"/>
              <a:ea typeface="仿宋" panose="02010609060101010101" pitchFamily="49" charset="-122"/>
              <a:sym typeface="Arial" panose="020B0604020202020204" pitchFamily="34" charset="0"/>
            </a:endParaRPr>
          </a:p>
        </p:txBody>
      </p:sp>
      <p:pic>
        <p:nvPicPr>
          <p:cNvPr id="2" name="图片 1">
            <a:extLst>
              <a:ext uri="{FF2B5EF4-FFF2-40B4-BE49-F238E27FC236}">
                <a16:creationId xmlns:a16="http://schemas.microsoft.com/office/drawing/2014/main" id="{19FCAD91-6BE8-4F17-8F46-7E7E775D2D08}"/>
              </a:ext>
            </a:extLst>
          </p:cNvPr>
          <p:cNvPicPr>
            <a:picLocks noChangeAspect="1"/>
          </p:cNvPicPr>
          <p:nvPr/>
        </p:nvPicPr>
        <p:blipFill>
          <a:blip r:embed="rId4"/>
          <a:stretch>
            <a:fillRect/>
          </a:stretch>
        </p:blipFill>
        <p:spPr>
          <a:xfrm>
            <a:off x="1289539" y="2570726"/>
            <a:ext cx="3307641" cy="919821"/>
          </a:xfrm>
          <a:prstGeom prst="rect">
            <a:avLst/>
          </a:prstGeom>
        </p:spPr>
      </p:pic>
      <p:pic>
        <p:nvPicPr>
          <p:cNvPr id="3" name="图片 2">
            <a:extLst>
              <a:ext uri="{FF2B5EF4-FFF2-40B4-BE49-F238E27FC236}">
                <a16:creationId xmlns:a16="http://schemas.microsoft.com/office/drawing/2014/main" id="{7C5EF2CB-C262-4BF4-B0A1-590886A93CA3}"/>
              </a:ext>
            </a:extLst>
          </p:cNvPr>
          <p:cNvPicPr>
            <a:picLocks noChangeAspect="1"/>
          </p:cNvPicPr>
          <p:nvPr/>
        </p:nvPicPr>
        <p:blipFill>
          <a:blip r:embed="rId5"/>
          <a:stretch>
            <a:fillRect/>
          </a:stretch>
        </p:blipFill>
        <p:spPr>
          <a:xfrm>
            <a:off x="461288" y="4044317"/>
            <a:ext cx="6907650" cy="2180637"/>
          </a:xfrm>
          <a:prstGeom prst="rect">
            <a:avLst/>
          </a:prstGeom>
        </p:spPr>
      </p:pic>
      <p:pic>
        <p:nvPicPr>
          <p:cNvPr id="7" name="图片 6">
            <a:extLst>
              <a:ext uri="{FF2B5EF4-FFF2-40B4-BE49-F238E27FC236}">
                <a16:creationId xmlns:a16="http://schemas.microsoft.com/office/drawing/2014/main" id="{2998C785-C6B2-4BBD-B052-6D31227334DC}"/>
              </a:ext>
            </a:extLst>
          </p:cNvPr>
          <p:cNvPicPr>
            <a:picLocks noChangeAspect="1"/>
          </p:cNvPicPr>
          <p:nvPr/>
        </p:nvPicPr>
        <p:blipFill>
          <a:blip r:embed="rId6"/>
          <a:stretch>
            <a:fillRect/>
          </a:stretch>
        </p:blipFill>
        <p:spPr>
          <a:xfrm>
            <a:off x="5350763" y="1923177"/>
            <a:ext cx="6379950" cy="2013029"/>
          </a:xfrm>
          <a:prstGeom prst="rect">
            <a:avLst/>
          </a:prstGeom>
        </p:spPr>
      </p:pic>
      <p:grpSp>
        <p:nvGrpSpPr>
          <p:cNvPr id="12" name="组合 152">
            <a:extLst>
              <a:ext uri="{FF2B5EF4-FFF2-40B4-BE49-F238E27FC236}">
                <a16:creationId xmlns:a16="http://schemas.microsoft.com/office/drawing/2014/main" id="{42ABBAE1-AF88-40DE-B41B-CA86D4707AF4}"/>
              </a:ext>
            </a:extLst>
          </p:cNvPr>
          <p:cNvGrpSpPr/>
          <p:nvPr/>
        </p:nvGrpSpPr>
        <p:grpSpPr bwMode="auto">
          <a:xfrm>
            <a:off x="242305" y="111125"/>
            <a:ext cx="7069942" cy="611188"/>
            <a:chOff x="-2170" y="0"/>
            <a:chExt cx="7070358" cy="611426"/>
          </a:xfrm>
        </p:grpSpPr>
        <p:grpSp>
          <p:nvGrpSpPr>
            <p:cNvPr id="13" name="组合 153">
              <a:extLst>
                <a:ext uri="{FF2B5EF4-FFF2-40B4-BE49-F238E27FC236}">
                  <a16:creationId xmlns:a16="http://schemas.microsoft.com/office/drawing/2014/main" id="{40AFADFE-6FF7-48B9-9244-CA5633C1F3F2}"/>
                </a:ext>
              </a:extLst>
            </p:cNvPr>
            <p:cNvGrpSpPr/>
            <p:nvPr/>
          </p:nvGrpSpPr>
          <p:grpSpPr bwMode="auto">
            <a:xfrm>
              <a:off x="0" y="0"/>
              <a:ext cx="611426" cy="611426"/>
              <a:chOff x="0" y="0"/>
              <a:chExt cx="3020798" cy="3020798"/>
            </a:xfrm>
          </p:grpSpPr>
          <p:pic>
            <p:nvPicPr>
              <p:cNvPr id="16" name="Picture 25@|13FFC:16777215|FBC:16777215|LFC:16777215|LBC:16777215">
                <a:extLst>
                  <a:ext uri="{FF2B5EF4-FFF2-40B4-BE49-F238E27FC236}">
                    <a16:creationId xmlns:a16="http://schemas.microsoft.com/office/drawing/2014/main" id="{16548601-A731-4E29-9458-84F30C18C06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50" y="-8320"/>
                <a:ext cx="3011777" cy="3041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Oval 36@|1FFC:15773696|FBC:16777215|LFC:16777215|LBC:16777215">
                <a:extLst>
                  <a:ext uri="{FF2B5EF4-FFF2-40B4-BE49-F238E27FC236}">
                    <a16:creationId xmlns:a16="http://schemas.microsoft.com/office/drawing/2014/main" id="{29C41BCC-613C-428E-AE12-808ED78A2134}"/>
                  </a:ext>
                </a:extLst>
              </p:cNvPr>
              <p:cNvSpPr>
                <a:spLocks noChangeArrowheads="1"/>
              </p:cNvSpPr>
              <p:nvPr/>
            </p:nvSpPr>
            <p:spPr bwMode="auto">
              <a:xfrm>
                <a:off x="0" y="0"/>
                <a:ext cx="3020798" cy="3020798"/>
              </a:xfrm>
              <a:prstGeom prst="ellipse">
                <a:avLst/>
              </a:prstGeom>
              <a:solidFill>
                <a:srgbClr val="00B0F0">
                  <a:alpha val="60999"/>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sz="300">
                  <a:solidFill>
                    <a:srgbClr val="FFFFFF"/>
                  </a:solidFill>
                  <a:sym typeface="Arial" panose="020B0604020202020204" pitchFamily="34" charset="0"/>
                </a:endParaRPr>
              </a:p>
            </p:txBody>
          </p:sp>
        </p:grpSp>
        <p:sp>
          <p:nvSpPr>
            <p:cNvPr id="14" name="文本框 158">
              <a:extLst>
                <a:ext uri="{FF2B5EF4-FFF2-40B4-BE49-F238E27FC236}">
                  <a16:creationId xmlns:a16="http://schemas.microsoft.com/office/drawing/2014/main" id="{C06E166D-5676-4C00-B3CE-0D167ECBC966}"/>
                </a:ext>
              </a:extLst>
            </p:cNvPr>
            <p:cNvSpPr txBox="1">
              <a:spLocks noChangeArrowheads="1"/>
            </p:cNvSpPr>
            <p:nvPr/>
          </p:nvSpPr>
          <p:spPr bwMode="auto">
            <a:xfrm>
              <a:off x="-2170" y="88216"/>
              <a:ext cx="609428" cy="400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en-US" altLang="zh-CN" sz="2000" b="1" dirty="0">
                  <a:solidFill>
                    <a:schemeClr val="bg1"/>
                  </a:solidFill>
                  <a:cs typeface="Vrinda" panose="020B0502040204020203" pitchFamily="34" charset="0"/>
                  <a:sym typeface="Arial" panose="020B0604020202020204" pitchFamily="34" charset="0"/>
                </a:rPr>
                <a:t>2.1</a:t>
              </a:r>
              <a:endParaRPr lang="zh-CN" altLang="en-US" sz="2000" b="1" dirty="0">
                <a:solidFill>
                  <a:schemeClr val="bg1"/>
                </a:solidFill>
                <a:cs typeface="Vrinda" panose="020B0502040204020203" pitchFamily="34" charset="0"/>
                <a:sym typeface="Arial" panose="020B0604020202020204" pitchFamily="34" charset="0"/>
              </a:endParaRPr>
            </a:p>
          </p:txBody>
        </p:sp>
        <p:sp>
          <p:nvSpPr>
            <p:cNvPr id="15" name="文本框 159">
              <a:extLst>
                <a:ext uri="{FF2B5EF4-FFF2-40B4-BE49-F238E27FC236}">
                  <a16:creationId xmlns:a16="http://schemas.microsoft.com/office/drawing/2014/main" id="{EBCE45D4-BCBC-430D-89E7-E2BB21A4411D}"/>
                </a:ext>
              </a:extLst>
            </p:cNvPr>
            <p:cNvSpPr txBox="1">
              <a:spLocks noChangeArrowheads="1"/>
            </p:cNvSpPr>
            <p:nvPr/>
          </p:nvSpPr>
          <p:spPr bwMode="auto">
            <a:xfrm>
              <a:off x="679914" y="26637"/>
              <a:ext cx="6388274" cy="523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2800" b="1" dirty="0">
                  <a:solidFill>
                    <a:srgbClr val="4B5E75"/>
                  </a:solidFill>
                  <a:sym typeface="Arial" panose="020B0604020202020204" pitchFamily="34" charset="0"/>
                </a:rPr>
                <a:t>基于扩展</a:t>
              </a:r>
              <a:r>
                <a:rPr lang="en-US" altLang="zh-CN" sz="2800" b="1" dirty="0">
                  <a:solidFill>
                    <a:srgbClr val="4B5E75"/>
                  </a:solidFill>
                  <a:sym typeface="Arial" panose="020B0604020202020204" pitchFamily="34" charset="0"/>
                </a:rPr>
                <a:t>Petri net</a:t>
              </a:r>
              <a:r>
                <a:rPr lang="zh-CN" altLang="en-US" sz="2800" b="1" dirty="0">
                  <a:solidFill>
                    <a:srgbClr val="4B5E75"/>
                  </a:solidFill>
                  <a:sym typeface="Arial" panose="020B0604020202020204" pitchFamily="34" charset="0"/>
                </a:rPr>
                <a:t>的模型改进算法</a:t>
              </a:r>
            </a:p>
          </p:txBody>
        </p:sp>
      </p:grpSp>
    </p:spTree>
    <p:custDataLst>
      <p:tags r:id="rId1"/>
    </p:custDataLst>
    <p:extLst>
      <p:ext uri="{BB962C8B-B14F-4D97-AF65-F5344CB8AC3E}">
        <p14:creationId xmlns:p14="http://schemas.microsoft.com/office/powerpoint/2010/main" val="2454329707"/>
      </p:ext>
    </p:extLst>
  </p:cSld>
  <p:clrMapOvr>
    <a:masterClrMapping/>
  </p:clrMapOvr>
  <p:transition spd="slow"/>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文本框 159">
            <a:extLst>
              <a:ext uri="{FF2B5EF4-FFF2-40B4-BE49-F238E27FC236}">
                <a16:creationId xmlns:a16="http://schemas.microsoft.com/office/drawing/2014/main" id="{618CA46F-F78B-4AF0-9EFF-24EC7C855180}"/>
              </a:ext>
            </a:extLst>
          </p:cNvPr>
          <p:cNvSpPr txBox="1">
            <a:spLocks noChangeArrowheads="1"/>
          </p:cNvSpPr>
          <p:nvPr/>
        </p:nvSpPr>
        <p:spPr bwMode="auto">
          <a:xfrm>
            <a:off x="461287" y="991724"/>
            <a:ext cx="10441174" cy="3539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2800" b="1" dirty="0">
                <a:latin typeface="仿宋" panose="02010609060101010101" pitchFamily="49" charset="-122"/>
                <a:ea typeface="仿宋" panose="02010609060101010101" pitchFamily="49" charset="-122"/>
              </a:rPr>
              <a:t>举例</a:t>
            </a:r>
            <a:endParaRPr lang="en-US" altLang="zh-CN" sz="2800" b="1" dirty="0">
              <a:latin typeface="仿宋" panose="02010609060101010101" pitchFamily="49" charset="-122"/>
              <a:ea typeface="仿宋" panose="02010609060101010101" pitchFamily="49" charset="-122"/>
            </a:endParaRPr>
          </a:p>
          <a:p>
            <a:pPr eaLnBrk="1" hangingPunct="1"/>
            <a:r>
              <a:rPr lang="en-US" altLang="zh-CN" sz="2800" b="1" dirty="0">
                <a:latin typeface="仿宋" panose="02010609060101010101" pitchFamily="49" charset="-122"/>
                <a:ea typeface="仿宋" panose="02010609060101010101" pitchFamily="49" charset="-122"/>
              </a:rPr>
              <a:t>	Dev(t1,t3)</a:t>
            </a:r>
            <a:r>
              <a:rPr lang="zh-CN" altLang="en-US" sz="2800" b="1" dirty="0">
                <a:latin typeface="仿宋" panose="02010609060101010101" pitchFamily="49" charset="-122"/>
                <a:ea typeface="仿宋" panose="02010609060101010101" pitchFamily="49" charset="-122"/>
              </a:rPr>
              <a:t>、</a:t>
            </a:r>
            <a:r>
              <a:rPr lang="en-US" altLang="zh-CN" sz="2800" b="1" dirty="0">
                <a:latin typeface="仿宋" panose="02010609060101010101" pitchFamily="49" charset="-122"/>
                <a:ea typeface="仿宋" panose="02010609060101010101" pitchFamily="49" charset="-122"/>
              </a:rPr>
              <a:t>Dev(t7,t9)</a:t>
            </a:r>
            <a:r>
              <a:rPr lang="zh-CN" altLang="en-US" sz="2800" b="1" dirty="0">
                <a:latin typeface="仿宋" panose="02010609060101010101" pitchFamily="49" charset="-122"/>
                <a:ea typeface="仿宋" panose="02010609060101010101" pitchFamily="49" charset="-122"/>
              </a:rPr>
              <a:t>，</a:t>
            </a:r>
            <a:r>
              <a:rPr lang="en-US" altLang="zh-CN" sz="2800" b="1" dirty="0" err="1">
                <a:latin typeface="仿宋" panose="02010609060101010101" pitchFamily="49" charset="-122"/>
                <a:ea typeface="仿宋" panose="02010609060101010101" pitchFamily="49" charset="-122"/>
              </a:rPr>
              <a:t>crp</a:t>
            </a:r>
            <a:r>
              <a:rPr lang="en-US" altLang="zh-CN" sz="2800" b="1" dirty="0">
                <a:latin typeface="仿宋" panose="02010609060101010101" pitchFamily="49" charset="-122"/>
                <a:ea typeface="仿宋" panose="02010609060101010101" pitchFamily="49" charset="-122"/>
              </a:rPr>
              <a:t>(p2,p9)</a:t>
            </a:r>
          </a:p>
          <a:p>
            <a:pPr eaLnBrk="1" hangingPunct="1"/>
            <a:r>
              <a:rPr lang="en-US" altLang="zh-CN" sz="2800" b="1" dirty="0">
                <a:latin typeface="仿宋" panose="02010609060101010101" pitchFamily="49" charset="-122"/>
                <a:ea typeface="仿宋" panose="02010609060101010101" pitchFamily="49" charset="-122"/>
              </a:rPr>
              <a:t>	</a:t>
            </a:r>
            <a:r>
              <a:rPr lang="zh-CN" altLang="en-US" sz="2800" b="1" dirty="0">
                <a:latin typeface="仿宋" panose="02010609060101010101" pitchFamily="49" charset="-122"/>
                <a:ea typeface="仿宋" panose="02010609060101010101" pitchFamily="49" charset="-122"/>
              </a:rPr>
              <a:t>为添加的节点添加</a:t>
            </a:r>
            <a:r>
              <a:rPr lang="en-US" altLang="zh-CN" sz="2800" b="1" dirty="0">
                <a:latin typeface="仿宋" panose="02010609060101010101" pitchFamily="49" charset="-122"/>
                <a:ea typeface="仿宋" panose="02010609060101010101" pitchFamily="49" charset="-122"/>
              </a:rPr>
              <a:t>fire</a:t>
            </a:r>
            <a:r>
              <a:rPr lang="zh-CN" altLang="en-US" sz="2800" b="1" dirty="0">
                <a:latin typeface="仿宋" panose="02010609060101010101" pitchFamily="49" charset="-122"/>
                <a:ea typeface="仿宋" panose="02010609060101010101" pitchFamily="49" charset="-122"/>
              </a:rPr>
              <a:t>规则</a:t>
            </a:r>
            <a:endParaRPr lang="en-US" altLang="zh-CN" sz="2800" b="1" dirty="0">
              <a:latin typeface="仿宋" panose="02010609060101010101" pitchFamily="49" charset="-122"/>
              <a:ea typeface="仿宋" panose="02010609060101010101" pitchFamily="49" charset="-122"/>
            </a:endParaRPr>
          </a:p>
          <a:p>
            <a:pPr eaLnBrk="1" hangingPunct="1"/>
            <a:r>
              <a:rPr lang="en-US" altLang="zh-CN" sz="2800" b="1" dirty="0">
                <a:latin typeface="仿宋" panose="02010609060101010101" pitchFamily="49" charset="-122"/>
                <a:ea typeface="仿宋" panose="02010609060101010101" pitchFamily="49" charset="-122"/>
              </a:rPr>
              <a:t>	</a:t>
            </a:r>
            <a:r>
              <a:rPr lang="zh-CN" altLang="en-US" sz="2800" b="1" dirty="0">
                <a:latin typeface="仿宋" panose="02010609060101010101" pitchFamily="49" charset="-122"/>
                <a:ea typeface="仿宋" panose="02010609060101010101" pitchFamily="49" charset="-122"/>
              </a:rPr>
              <a:t>规则定义如下</a:t>
            </a:r>
            <a:r>
              <a:rPr lang="en-US" altLang="zh-CN" sz="2800" b="1" dirty="0">
                <a:latin typeface="仿宋" panose="02010609060101010101" pitchFamily="49" charset="-122"/>
                <a:ea typeface="仿宋" panose="02010609060101010101" pitchFamily="49" charset="-122"/>
              </a:rPr>
              <a:t>:</a:t>
            </a:r>
          </a:p>
          <a:p>
            <a:pPr eaLnBrk="1" hangingPunct="1"/>
            <a:r>
              <a:rPr lang="en-US" altLang="zh-CN" sz="2800" dirty="0"/>
              <a:t/>
            </a:r>
            <a:br>
              <a:rPr lang="en-US" altLang="zh-CN" sz="2800" dirty="0"/>
            </a:br>
            <a:endParaRPr lang="en-US" altLang="zh-CN" sz="2800" b="1" dirty="0">
              <a:latin typeface="仿宋" panose="02010609060101010101" pitchFamily="49" charset="-122"/>
              <a:ea typeface="仿宋" panose="02010609060101010101" pitchFamily="49" charset="-122"/>
            </a:endParaRPr>
          </a:p>
          <a:p>
            <a:pPr eaLnBrk="1" hangingPunct="1"/>
            <a:endParaRPr lang="en-US" altLang="zh-CN" sz="2800" b="1" dirty="0">
              <a:latin typeface="仿宋" panose="02010609060101010101" pitchFamily="49" charset="-122"/>
              <a:ea typeface="仿宋" panose="02010609060101010101" pitchFamily="49" charset="-122"/>
            </a:endParaRPr>
          </a:p>
          <a:p>
            <a:pPr eaLnBrk="1" hangingPunct="1"/>
            <a:endParaRPr lang="zh-CN" altLang="en-US" sz="2800" dirty="0">
              <a:solidFill>
                <a:srgbClr val="4B5E75"/>
              </a:solidFill>
              <a:latin typeface="仿宋" panose="02010609060101010101" pitchFamily="49" charset="-122"/>
              <a:ea typeface="仿宋" panose="02010609060101010101" pitchFamily="49" charset="-122"/>
              <a:sym typeface="Arial" panose="020B0604020202020204" pitchFamily="34" charset="0"/>
            </a:endParaRPr>
          </a:p>
        </p:txBody>
      </p:sp>
      <p:pic>
        <p:nvPicPr>
          <p:cNvPr id="4" name="图片 3">
            <a:extLst>
              <a:ext uri="{FF2B5EF4-FFF2-40B4-BE49-F238E27FC236}">
                <a16:creationId xmlns:a16="http://schemas.microsoft.com/office/drawing/2014/main" id="{3E71D949-EA54-4AF7-9995-09FA7A9952B5}"/>
              </a:ext>
            </a:extLst>
          </p:cNvPr>
          <p:cNvPicPr>
            <a:picLocks noChangeAspect="1"/>
          </p:cNvPicPr>
          <p:nvPr/>
        </p:nvPicPr>
        <p:blipFill>
          <a:blip r:embed="rId4"/>
          <a:stretch>
            <a:fillRect/>
          </a:stretch>
        </p:blipFill>
        <p:spPr>
          <a:xfrm>
            <a:off x="2528498" y="3007125"/>
            <a:ext cx="5542840" cy="2534178"/>
          </a:xfrm>
          <a:prstGeom prst="rect">
            <a:avLst/>
          </a:prstGeom>
        </p:spPr>
      </p:pic>
      <p:grpSp>
        <p:nvGrpSpPr>
          <p:cNvPr id="10" name="组合 152">
            <a:extLst>
              <a:ext uri="{FF2B5EF4-FFF2-40B4-BE49-F238E27FC236}">
                <a16:creationId xmlns:a16="http://schemas.microsoft.com/office/drawing/2014/main" id="{37D73133-8F2A-401B-9895-AD372CAD4E48}"/>
              </a:ext>
            </a:extLst>
          </p:cNvPr>
          <p:cNvGrpSpPr/>
          <p:nvPr/>
        </p:nvGrpSpPr>
        <p:grpSpPr bwMode="auto">
          <a:xfrm>
            <a:off x="242305" y="111125"/>
            <a:ext cx="7069942" cy="611188"/>
            <a:chOff x="-2170" y="0"/>
            <a:chExt cx="7070358" cy="611426"/>
          </a:xfrm>
        </p:grpSpPr>
        <p:grpSp>
          <p:nvGrpSpPr>
            <p:cNvPr id="11" name="组合 153">
              <a:extLst>
                <a:ext uri="{FF2B5EF4-FFF2-40B4-BE49-F238E27FC236}">
                  <a16:creationId xmlns:a16="http://schemas.microsoft.com/office/drawing/2014/main" id="{15F6922C-45BC-40CE-B2E5-5EEA6092764F}"/>
                </a:ext>
              </a:extLst>
            </p:cNvPr>
            <p:cNvGrpSpPr/>
            <p:nvPr/>
          </p:nvGrpSpPr>
          <p:grpSpPr bwMode="auto">
            <a:xfrm>
              <a:off x="0" y="0"/>
              <a:ext cx="611426" cy="611426"/>
              <a:chOff x="0" y="0"/>
              <a:chExt cx="3020798" cy="3020798"/>
            </a:xfrm>
          </p:grpSpPr>
          <p:pic>
            <p:nvPicPr>
              <p:cNvPr id="14" name="Picture 25@|13FFC:16777215|FBC:16777215|LFC:16777215|LBC:16777215">
                <a:extLst>
                  <a:ext uri="{FF2B5EF4-FFF2-40B4-BE49-F238E27FC236}">
                    <a16:creationId xmlns:a16="http://schemas.microsoft.com/office/drawing/2014/main" id="{1FE061BE-113E-4906-AFFC-66EF1B2A4C7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0" y="-8320"/>
                <a:ext cx="3011777" cy="3041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Oval 36@|1FFC:15773696|FBC:16777215|LFC:16777215|LBC:16777215">
                <a:extLst>
                  <a:ext uri="{FF2B5EF4-FFF2-40B4-BE49-F238E27FC236}">
                    <a16:creationId xmlns:a16="http://schemas.microsoft.com/office/drawing/2014/main" id="{9D760C15-BA62-4B00-B324-DA1405C30AED}"/>
                  </a:ext>
                </a:extLst>
              </p:cNvPr>
              <p:cNvSpPr>
                <a:spLocks noChangeArrowheads="1"/>
              </p:cNvSpPr>
              <p:nvPr/>
            </p:nvSpPr>
            <p:spPr bwMode="auto">
              <a:xfrm>
                <a:off x="0" y="0"/>
                <a:ext cx="3020798" cy="3020798"/>
              </a:xfrm>
              <a:prstGeom prst="ellipse">
                <a:avLst/>
              </a:prstGeom>
              <a:solidFill>
                <a:srgbClr val="00B0F0">
                  <a:alpha val="60999"/>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sz="300">
                  <a:solidFill>
                    <a:srgbClr val="FFFFFF"/>
                  </a:solidFill>
                  <a:sym typeface="Arial" panose="020B0604020202020204" pitchFamily="34" charset="0"/>
                </a:endParaRPr>
              </a:p>
            </p:txBody>
          </p:sp>
        </p:grpSp>
        <p:sp>
          <p:nvSpPr>
            <p:cNvPr id="12" name="文本框 158">
              <a:extLst>
                <a:ext uri="{FF2B5EF4-FFF2-40B4-BE49-F238E27FC236}">
                  <a16:creationId xmlns:a16="http://schemas.microsoft.com/office/drawing/2014/main" id="{3EF275D1-F1B5-4DDD-9A1C-20585A8A3689}"/>
                </a:ext>
              </a:extLst>
            </p:cNvPr>
            <p:cNvSpPr txBox="1">
              <a:spLocks noChangeArrowheads="1"/>
            </p:cNvSpPr>
            <p:nvPr/>
          </p:nvSpPr>
          <p:spPr bwMode="auto">
            <a:xfrm>
              <a:off x="-2170" y="88216"/>
              <a:ext cx="609428" cy="400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en-US" altLang="zh-CN" sz="2000" b="1" dirty="0">
                  <a:solidFill>
                    <a:schemeClr val="bg1"/>
                  </a:solidFill>
                  <a:cs typeface="Vrinda" panose="020B0502040204020203" pitchFamily="34" charset="0"/>
                  <a:sym typeface="Arial" panose="020B0604020202020204" pitchFamily="34" charset="0"/>
                </a:rPr>
                <a:t>2.1</a:t>
              </a:r>
              <a:endParaRPr lang="zh-CN" altLang="en-US" sz="2000" b="1" dirty="0">
                <a:solidFill>
                  <a:schemeClr val="bg1"/>
                </a:solidFill>
                <a:cs typeface="Vrinda" panose="020B0502040204020203" pitchFamily="34" charset="0"/>
                <a:sym typeface="Arial" panose="020B0604020202020204" pitchFamily="34" charset="0"/>
              </a:endParaRPr>
            </a:p>
          </p:txBody>
        </p:sp>
        <p:sp>
          <p:nvSpPr>
            <p:cNvPr id="13" name="文本框 159">
              <a:extLst>
                <a:ext uri="{FF2B5EF4-FFF2-40B4-BE49-F238E27FC236}">
                  <a16:creationId xmlns:a16="http://schemas.microsoft.com/office/drawing/2014/main" id="{64DB4281-4457-40F0-ABBE-A35980A45223}"/>
                </a:ext>
              </a:extLst>
            </p:cNvPr>
            <p:cNvSpPr txBox="1">
              <a:spLocks noChangeArrowheads="1"/>
            </p:cNvSpPr>
            <p:nvPr/>
          </p:nvSpPr>
          <p:spPr bwMode="auto">
            <a:xfrm>
              <a:off x="679914" y="26637"/>
              <a:ext cx="6388274" cy="523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2800" b="1" dirty="0">
                  <a:solidFill>
                    <a:srgbClr val="4B5E75"/>
                  </a:solidFill>
                  <a:sym typeface="Arial" panose="020B0604020202020204" pitchFamily="34" charset="0"/>
                </a:rPr>
                <a:t>基于扩展</a:t>
              </a:r>
              <a:r>
                <a:rPr lang="en-US" altLang="zh-CN" sz="2800" b="1" dirty="0">
                  <a:solidFill>
                    <a:srgbClr val="4B5E75"/>
                  </a:solidFill>
                  <a:sym typeface="Arial" panose="020B0604020202020204" pitchFamily="34" charset="0"/>
                </a:rPr>
                <a:t>Petri net</a:t>
              </a:r>
              <a:r>
                <a:rPr lang="zh-CN" altLang="en-US" sz="2800" b="1" dirty="0">
                  <a:solidFill>
                    <a:srgbClr val="4B5E75"/>
                  </a:solidFill>
                  <a:sym typeface="Arial" panose="020B0604020202020204" pitchFamily="34" charset="0"/>
                </a:rPr>
                <a:t>的模型改进算法</a:t>
              </a:r>
            </a:p>
          </p:txBody>
        </p:sp>
      </p:grpSp>
    </p:spTree>
    <p:custDataLst>
      <p:tags r:id="rId1"/>
    </p:custDataLst>
    <p:extLst>
      <p:ext uri="{BB962C8B-B14F-4D97-AF65-F5344CB8AC3E}">
        <p14:creationId xmlns:p14="http://schemas.microsoft.com/office/powerpoint/2010/main" val="2097315438"/>
      </p:ext>
    </p:extLst>
  </p:cSld>
  <p:clrMapOvr>
    <a:masterClrMapping/>
  </p:clrMapOvr>
  <p:transition spd="slow"/>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文本框 159">
            <a:extLst>
              <a:ext uri="{FF2B5EF4-FFF2-40B4-BE49-F238E27FC236}">
                <a16:creationId xmlns:a16="http://schemas.microsoft.com/office/drawing/2014/main" id="{618CA46F-F78B-4AF0-9EFF-24EC7C855180}"/>
              </a:ext>
            </a:extLst>
          </p:cNvPr>
          <p:cNvSpPr txBox="1">
            <a:spLocks noChangeArrowheads="1"/>
          </p:cNvSpPr>
          <p:nvPr/>
        </p:nvSpPr>
        <p:spPr bwMode="auto">
          <a:xfrm>
            <a:off x="461287" y="991724"/>
            <a:ext cx="10441174"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2800" b="1" dirty="0">
                <a:latin typeface="仿宋" panose="02010609060101010101" pitchFamily="49" charset="-122"/>
                <a:ea typeface="仿宋" panose="02010609060101010101" pitchFamily="49" charset="-122"/>
              </a:rPr>
              <a:t>举例</a:t>
            </a:r>
            <a:endParaRPr lang="en-US" altLang="zh-CN" sz="2800" b="1" dirty="0">
              <a:latin typeface="仿宋" panose="02010609060101010101" pitchFamily="49" charset="-122"/>
              <a:ea typeface="仿宋" panose="02010609060101010101" pitchFamily="49" charset="-122"/>
            </a:endParaRPr>
          </a:p>
          <a:p>
            <a:pPr eaLnBrk="1" hangingPunct="1"/>
            <a:r>
              <a:rPr lang="en-US" altLang="zh-CN" sz="2800" b="1" dirty="0">
                <a:latin typeface="仿宋" panose="02010609060101010101" pitchFamily="49" charset="-122"/>
                <a:ea typeface="仿宋" panose="02010609060101010101" pitchFamily="49" charset="-122"/>
              </a:rPr>
              <a:t>	</a:t>
            </a:r>
            <a:endParaRPr lang="zh-CN" altLang="en-US" sz="2800" dirty="0">
              <a:solidFill>
                <a:srgbClr val="4B5E75"/>
              </a:solidFill>
              <a:latin typeface="仿宋" panose="02010609060101010101" pitchFamily="49" charset="-122"/>
              <a:ea typeface="仿宋" panose="02010609060101010101" pitchFamily="49" charset="-122"/>
              <a:sym typeface="Arial" panose="020B0604020202020204" pitchFamily="34" charset="0"/>
            </a:endParaRPr>
          </a:p>
        </p:txBody>
      </p:sp>
      <p:pic>
        <p:nvPicPr>
          <p:cNvPr id="3" name="图片 2">
            <a:extLst>
              <a:ext uri="{FF2B5EF4-FFF2-40B4-BE49-F238E27FC236}">
                <a16:creationId xmlns:a16="http://schemas.microsoft.com/office/drawing/2014/main" id="{2FCDB3DD-6E83-448B-AB59-872A279B625D}"/>
              </a:ext>
            </a:extLst>
          </p:cNvPr>
          <p:cNvPicPr>
            <a:picLocks noChangeAspect="1"/>
          </p:cNvPicPr>
          <p:nvPr/>
        </p:nvPicPr>
        <p:blipFill>
          <a:blip r:embed="rId4"/>
          <a:stretch>
            <a:fillRect/>
          </a:stretch>
        </p:blipFill>
        <p:spPr>
          <a:xfrm>
            <a:off x="1321145" y="2114935"/>
            <a:ext cx="8758414" cy="2797235"/>
          </a:xfrm>
          <a:prstGeom prst="rect">
            <a:avLst/>
          </a:prstGeom>
        </p:spPr>
      </p:pic>
      <p:grpSp>
        <p:nvGrpSpPr>
          <p:cNvPr id="10" name="组合 152">
            <a:extLst>
              <a:ext uri="{FF2B5EF4-FFF2-40B4-BE49-F238E27FC236}">
                <a16:creationId xmlns:a16="http://schemas.microsoft.com/office/drawing/2014/main" id="{85FFB2EA-CB12-4CAF-92B1-53E56A51134D}"/>
              </a:ext>
            </a:extLst>
          </p:cNvPr>
          <p:cNvGrpSpPr/>
          <p:nvPr/>
        </p:nvGrpSpPr>
        <p:grpSpPr bwMode="auto">
          <a:xfrm>
            <a:off x="242305" y="111125"/>
            <a:ext cx="7069942" cy="611188"/>
            <a:chOff x="-2170" y="0"/>
            <a:chExt cx="7070358" cy="611426"/>
          </a:xfrm>
        </p:grpSpPr>
        <p:grpSp>
          <p:nvGrpSpPr>
            <p:cNvPr id="11" name="组合 153">
              <a:extLst>
                <a:ext uri="{FF2B5EF4-FFF2-40B4-BE49-F238E27FC236}">
                  <a16:creationId xmlns:a16="http://schemas.microsoft.com/office/drawing/2014/main" id="{15AFFBDC-B123-4BED-BB55-D7D376062A0E}"/>
                </a:ext>
              </a:extLst>
            </p:cNvPr>
            <p:cNvGrpSpPr/>
            <p:nvPr/>
          </p:nvGrpSpPr>
          <p:grpSpPr bwMode="auto">
            <a:xfrm>
              <a:off x="0" y="0"/>
              <a:ext cx="611426" cy="611426"/>
              <a:chOff x="0" y="0"/>
              <a:chExt cx="3020798" cy="3020798"/>
            </a:xfrm>
          </p:grpSpPr>
          <p:pic>
            <p:nvPicPr>
              <p:cNvPr id="14" name="Picture 25@|13FFC:16777215|FBC:16777215|LFC:16777215|LBC:16777215">
                <a:extLst>
                  <a:ext uri="{FF2B5EF4-FFF2-40B4-BE49-F238E27FC236}">
                    <a16:creationId xmlns:a16="http://schemas.microsoft.com/office/drawing/2014/main" id="{E0271B76-B98C-4854-A672-669008B4194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0" y="-8320"/>
                <a:ext cx="3011777" cy="3041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Oval 36@|1FFC:15773696|FBC:16777215|LFC:16777215|LBC:16777215">
                <a:extLst>
                  <a:ext uri="{FF2B5EF4-FFF2-40B4-BE49-F238E27FC236}">
                    <a16:creationId xmlns:a16="http://schemas.microsoft.com/office/drawing/2014/main" id="{96330F22-7EC1-4060-93DB-4501041AAB7E}"/>
                  </a:ext>
                </a:extLst>
              </p:cNvPr>
              <p:cNvSpPr>
                <a:spLocks noChangeArrowheads="1"/>
              </p:cNvSpPr>
              <p:nvPr/>
            </p:nvSpPr>
            <p:spPr bwMode="auto">
              <a:xfrm>
                <a:off x="0" y="0"/>
                <a:ext cx="3020798" cy="3020798"/>
              </a:xfrm>
              <a:prstGeom prst="ellipse">
                <a:avLst/>
              </a:prstGeom>
              <a:solidFill>
                <a:srgbClr val="00B0F0">
                  <a:alpha val="60999"/>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sz="300">
                  <a:solidFill>
                    <a:srgbClr val="FFFFFF"/>
                  </a:solidFill>
                  <a:sym typeface="Arial" panose="020B0604020202020204" pitchFamily="34" charset="0"/>
                </a:endParaRPr>
              </a:p>
            </p:txBody>
          </p:sp>
        </p:grpSp>
        <p:sp>
          <p:nvSpPr>
            <p:cNvPr id="12" name="文本框 158">
              <a:extLst>
                <a:ext uri="{FF2B5EF4-FFF2-40B4-BE49-F238E27FC236}">
                  <a16:creationId xmlns:a16="http://schemas.microsoft.com/office/drawing/2014/main" id="{1E3A090C-7221-4F4F-8E4F-F174BED6F192}"/>
                </a:ext>
              </a:extLst>
            </p:cNvPr>
            <p:cNvSpPr txBox="1">
              <a:spLocks noChangeArrowheads="1"/>
            </p:cNvSpPr>
            <p:nvPr/>
          </p:nvSpPr>
          <p:spPr bwMode="auto">
            <a:xfrm>
              <a:off x="-2170" y="88216"/>
              <a:ext cx="609428" cy="400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en-US" altLang="zh-CN" sz="2000" b="1" dirty="0">
                  <a:solidFill>
                    <a:schemeClr val="bg1"/>
                  </a:solidFill>
                  <a:cs typeface="Vrinda" panose="020B0502040204020203" pitchFamily="34" charset="0"/>
                  <a:sym typeface="Arial" panose="020B0604020202020204" pitchFamily="34" charset="0"/>
                </a:rPr>
                <a:t>2.1</a:t>
              </a:r>
              <a:endParaRPr lang="zh-CN" altLang="en-US" sz="2000" b="1" dirty="0">
                <a:solidFill>
                  <a:schemeClr val="bg1"/>
                </a:solidFill>
                <a:cs typeface="Vrinda" panose="020B0502040204020203" pitchFamily="34" charset="0"/>
                <a:sym typeface="Arial" panose="020B0604020202020204" pitchFamily="34" charset="0"/>
              </a:endParaRPr>
            </a:p>
          </p:txBody>
        </p:sp>
        <p:sp>
          <p:nvSpPr>
            <p:cNvPr id="13" name="文本框 159">
              <a:extLst>
                <a:ext uri="{FF2B5EF4-FFF2-40B4-BE49-F238E27FC236}">
                  <a16:creationId xmlns:a16="http://schemas.microsoft.com/office/drawing/2014/main" id="{66DC0D55-5B6F-4022-B32B-EA5168432DAE}"/>
                </a:ext>
              </a:extLst>
            </p:cNvPr>
            <p:cNvSpPr txBox="1">
              <a:spLocks noChangeArrowheads="1"/>
            </p:cNvSpPr>
            <p:nvPr/>
          </p:nvSpPr>
          <p:spPr bwMode="auto">
            <a:xfrm>
              <a:off x="679914" y="26637"/>
              <a:ext cx="6388274" cy="523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2800" b="1" dirty="0">
                  <a:solidFill>
                    <a:srgbClr val="4B5E75"/>
                  </a:solidFill>
                  <a:sym typeface="Arial" panose="020B0604020202020204" pitchFamily="34" charset="0"/>
                </a:rPr>
                <a:t>基于扩展</a:t>
              </a:r>
              <a:r>
                <a:rPr lang="en-US" altLang="zh-CN" sz="2800" b="1" dirty="0">
                  <a:solidFill>
                    <a:srgbClr val="4B5E75"/>
                  </a:solidFill>
                  <a:sym typeface="Arial" panose="020B0604020202020204" pitchFamily="34" charset="0"/>
                </a:rPr>
                <a:t>Petri net</a:t>
              </a:r>
              <a:r>
                <a:rPr lang="zh-CN" altLang="en-US" sz="2800" b="1" dirty="0">
                  <a:solidFill>
                    <a:srgbClr val="4B5E75"/>
                  </a:solidFill>
                  <a:sym typeface="Arial" panose="020B0604020202020204" pitchFamily="34" charset="0"/>
                </a:rPr>
                <a:t>的模型改进算法</a:t>
              </a:r>
            </a:p>
          </p:txBody>
        </p:sp>
      </p:grpSp>
    </p:spTree>
    <p:custDataLst>
      <p:tags r:id="rId1"/>
    </p:custDataLst>
    <p:extLst>
      <p:ext uri="{BB962C8B-B14F-4D97-AF65-F5344CB8AC3E}">
        <p14:creationId xmlns:p14="http://schemas.microsoft.com/office/powerpoint/2010/main" val="1287366519"/>
      </p:ext>
    </p:extLst>
  </p:cSld>
  <p:clrMapOvr>
    <a:masterClrMapping/>
  </p:clrMapOvr>
  <p:transition spd="slow"/>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5313" name="组合 152"/>
          <p:cNvGrpSpPr/>
          <p:nvPr/>
        </p:nvGrpSpPr>
        <p:grpSpPr bwMode="auto">
          <a:xfrm>
            <a:off x="244475" y="111125"/>
            <a:ext cx="7067772" cy="611188"/>
            <a:chOff x="0" y="0"/>
            <a:chExt cx="7068188" cy="611426"/>
          </a:xfrm>
        </p:grpSpPr>
        <p:grpSp>
          <p:nvGrpSpPr>
            <p:cNvPr id="55314" name="组合 153"/>
            <p:cNvGrpSpPr/>
            <p:nvPr/>
          </p:nvGrpSpPr>
          <p:grpSpPr bwMode="auto">
            <a:xfrm>
              <a:off x="0" y="0"/>
              <a:ext cx="611426" cy="611426"/>
              <a:chOff x="0" y="0"/>
              <a:chExt cx="3020798" cy="3020798"/>
            </a:xfrm>
          </p:grpSpPr>
          <p:pic>
            <p:nvPicPr>
              <p:cNvPr id="55315" name="Picture 25@|13FFC:16777215|FBC:16777215|LFC:16777215|LBC:1677721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0" y="-8320"/>
                <a:ext cx="3011777" cy="3041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316" name="Oval 36@|1FFC:15773696|FBC:16777215|LFC:16777215|LBC:16777215"/>
              <p:cNvSpPr>
                <a:spLocks noChangeArrowheads="1"/>
              </p:cNvSpPr>
              <p:nvPr/>
            </p:nvSpPr>
            <p:spPr bwMode="auto">
              <a:xfrm>
                <a:off x="0" y="0"/>
                <a:ext cx="3020798" cy="3020798"/>
              </a:xfrm>
              <a:prstGeom prst="ellipse">
                <a:avLst/>
              </a:prstGeom>
              <a:solidFill>
                <a:srgbClr val="00B0F0">
                  <a:alpha val="60999"/>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sz="300">
                  <a:solidFill>
                    <a:srgbClr val="FFFFFF"/>
                  </a:solidFill>
                  <a:sym typeface="Arial" panose="020B0604020202020204" pitchFamily="34" charset="0"/>
                </a:endParaRPr>
              </a:p>
            </p:txBody>
          </p:sp>
        </p:grpSp>
        <p:sp>
          <p:nvSpPr>
            <p:cNvPr id="55318" name="文本框 159"/>
            <p:cNvSpPr txBox="1">
              <a:spLocks noChangeArrowheads="1"/>
            </p:cNvSpPr>
            <p:nvPr/>
          </p:nvSpPr>
          <p:spPr bwMode="auto">
            <a:xfrm>
              <a:off x="679914" y="26637"/>
              <a:ext cx="6388274" cy="523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2800" b="1" dirty="0">
                  <a:solidFill>
                    <a:srgbClr val="4B5E75"/>
                  </a:solidFill>
                  <a:sym typeface="Arial" panose="020B0604020202020204" pitchFamily="34" charset="0"/>
                </a:rPr>
                <a:t>基于扩展</a:t>
              </a:r>
              <a:r>
                <a:rPr lang="en-US" altLang="zh-CN" sz="2800" b="1" dirty="0">
                  <a:solidFill>
                    <a:srgbClr val="4B5E75"/>
                  </a:solidFill>
                  <a:sym typeface="Arial" panose="020B0604020202020204" pitchFamily="34" charset="0"/>
                </a:rPr>
                <a:t>Petri net</a:t>
              </a:r>
              <a:r>
                <a:rPr lang="zh-CN" altLang="en-US" sz="2800" b="1" dirty="0">
                  <a:solidFill>
                    <a:srgbClr val="4B5E75"/>
                  </a:solidFill>
                  <a:sym typeface="Arial" panose="020B0604020202020204" pitchFamily="34" charset="0"/>
                </a:rPr>
                <a:t>的模型改进算法</a:t>
              </a:r>
            </a:p>
          </p:txBody>
        </p:sp>
      </p:grpSp>
      <p:sp>
        <p:nvSpPr>
          <p:cNvPr id="27" name="文本框 159">
            <a:extLst>
              <a:ext uri="{FF2B5EF4-FFF2-40B4-BE49-F238E27FC236}">
                <a16:creationId xmlns:a16="http://schemas.microsoft.com/office/drawing/2014/main" id="{618CA46F-F78B-4AF0-9EFF-24EC7C855180}"/>
              </a:ext>
            </a:extLst>
          </p:cNvPr>
          <p:cNvSpPr txBox="1">
            <a:spLocks noChangeArrowheads="1"/>
          </p:cNvSpPr>
          <p:nvPr/>
        </p:nvSpPr>
        <p:spPr bwMode="auto">
          <a:xfrm>
            <a:off x="470079" y="991724"/>
            <a:ext cx="10441174"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2800" b="1" dirty="0">
                <a:latin typeface="仿宋" panose="02010609060101010101" pitchFamily="49" charset="-122"/>
                <a:ea typeface="仿宋" panose="02010609060101010101" pitchFamily="49" charset="-122"/>
              </a:rPr>
              <a:t>效果</a:t>
            </a:r>
            <a:endParaRPr lang="en-US" altLang="zh-CN" sz="2800" b="1" dirty="0">
              <a:latin typeface="仿宋" panose="02010609060101010101" pitchFamily="49" charset="-122"/>
              <a:ea typeface="仿宋" panose="02010609060101010101" pitchFamily="49" charset="-122"/>
            </a:endParaRPr>
          </a:p>
          <a:p>
            <a:pPr eaLnBrk="1" hangingPunct="1"/>
            <a:endParaRPr lang="en-US" altLang="zh-CN" sz="2800" b="1" dirty="0">
              <a:latin typeface="仿宋" panose="02010609060101010101" pitchFamily="49" charset="-122"/>
              <a:ea typeface="仿宋" panose="02010609060101010101" pitchFamily="49" charset="-122"/>
            </a:endParaRPr>
          </a:p>
          <a:p>
            <a:pPr eaLnBrk="1" hangingPunct="1"/>
            <a:endParaRPr lang="zh-CN" altLang="en-US" sz="2800" dirty="0">
              <a:solidFill>
                <a:srgbClr val="4B5E75"/>
              </a:solidFill>
              <a:latin typeface="仿宋" panose="02010609060101010101" pitchFamily="49" charset="-122"/>
              <a:ea typeface="仿宋" panose="02010609060101010101" pitchFamily="49" charset="-122"/>
              <a:sym typeface="Arial" panose="020B0604020202020204" pitchFamily="34" charset="0"/>
            </a:endParaRPr>
          </a:p>
        </p:txBody>
      </p:sp>
      <p:pic>
        <p:nvPicPr>
          <p:cNvPr id="2" name="图片 1">
            <a:extLst>
              <a:ext uri="{FF2B5EF4-FFF2-40B4-BE49-F238E27FC236}">
                <a16:creationId xmlns:a16="http://schemas.microsoft.com/office/drawing/2014/main" id="{5B59364E-CDAC-4084-BE76-D7C05F20AED4}"/>
              </a:ext>
            </a:extLst>
          </p:cNvPr>
          <p:cNvPicPr>
            <a:picLocks noChangeAspect="1"/>
          </p:cNvPicPr>
          <p:nvPr/>
        </p:nvPicPr>
        <p:blipFill>
          <a:blip r:embed="rId5"/>
          <a:stretch>
            <a:fillRect/>
          </a:stretch>
        </p:blipFill>
        <p:spPr>
          <a:xfrm>
            <a:off x="1618379" y="1684221"/>
            <a:ext cx="7314606" cy="4087324"/>
          </a:xfrm>
          <a:prstGeom prst="rect">
            <a:avLst/>
          </a:prstGeom>
        </p:spPr>
      </p:pic>
      <p:sp>
        <p:nvSpPr>
          <p:cNvPr id="10" name="文本框 158"/>
          <p:cNvSpPr txBox="1">
            <a:spLocks noChangeArrowheads="1"/>
          </p:cNvSpPr>
          <p:nvPr/>
        </p:nvSpPr>
        <p:spPr bwMode="auto">
          <a:xfrm>
            <a:off x="120559" y="185886"/>
            <a:ext cx="85705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en-US" altLang="zh-CN" sz="2400" b="1" dirty="0">
                <a:solidFill>
                  <a:schemeClr val="bg1"/>
                </a:solidFill>
                <a:cs typeface="Vrinda" panose="020B0502040204020203" pitchFamily="34" charset="0"/>
                <a:sym typeface="Arial" panose="020B0604020202020204" pitchFamily="34" charset="0"/>
              </a:rPr>
              <a:t>2.1</a:t>
            </a:r>
            <a:endParaRPr lang="zh-CN" altLang="en-US" sz="2400" b="1" dirty="0">
              <a:solidFill>
                <a:schemeClr val="bg1"/>
              </a:solidFill>
              <a:cs typeface="Vrinda" panose="020B0502040204020203" pitchFamily="34" charset="0"/>
              <a:sym typeface="Arial" panose="020B0604020202020204" pitchFamily="34" charset="0"/>
            </a:endParaRPr>
          </a:p>
        </p:txBody>
      </p:sp>
    </p:spTree>
    <p:custDataLst>
      <p:tags r:id="rId1"/>
    </p:custDataLst>
    <p:extLst>
      <p:ext uri="{BB962C8B-B14F-4D97-AF65-F5344CB8AC3E}">
        <p14:creationId xmlns:p14="http://schemas.microsoft.com/office/powerpoint/2010/main" val="1807190803"/>
      </p:ext>
    </p:extLst>
  </p:cSld>
  <p:clrMapOvr>
    <a:masterClrMapping/>
  </p:clrMapOvr>
  <p:transition spd="slow"/>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5313" name="组合 152"/>
          <p:cNvGrpSpPr/>
          <p:nvPr/>
        </p:nvGrpSpPr>
        <p:grpSpPr bwMode="auto">
          <a:xfrm>
            <a:off x="244475" y="111125"/>
            <a:ext cx="7067772" cy="611188"/>
            <a:chOff x="0" y="0"/>
            <a:chExt cx="7068188" cy="611426"/>
          </a:xfrm>
        </p:grpSpPr>
        <p:grpSp>
          <p:nvGrpSpPr>
            <p:cNvPr id="55314" name="组合 153"/>
            <p:cNvGrpSpPr/>
            <p:nvPr/>
          </p:nvGrpSpPr>
          <p:grpSpPr bwMode="auto">
            <a:xfrm>
              <a:off x="0" y="0"/>
              <a:ext cx="611426" cy="611426"/>
              <a:chOff x="0" y="0"/>
              <a:chExt cx="3020798" cy="3020798"/>
            </a:xfrm>
          </p:grpSpPr>
          <p:pic>
            <p:nvPicPr>
              <p:cNvPr id="55315" name="Picture 25@|13FFC:16777215|FBC:16777215|LFC:16777215|LBC:1677721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0" y="-8320"/>
                <a:ext cx="3011777" cy="3041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316" name="Oval 36@|1FFC:15773696|FBC:16777215|LFC:16777215|LBC:16777215"/>
              <p:cNvSpPr>
                <a:spLocks noChangeArrowheads="1"/>
              </p:cNvSpPr>
              <p:nvPr/>
            </p:nvSpPr>
            <p:spPr bwMode="auto">
              <a:xfrm>
                <a:off x="0" y="0"/>
                <a:ext cx="3020798" cy="3020798"/>
              </a:xfrm>
              <a:prstGeom prst="ellipse">
                <a:avLst/>
              </a:prstGeom>
              <a:solidFill>
                <a:srgbClr val="00B0F0">
                  <a:alpha val="60999"/>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sz="300">
                  <a:solidFill>
                    <a:srgbClr val="FFFFFF"/>
                  </a:solidFill>
                  <a:sym typeface="Arial" panose="020B0604020202020204" pitchFamily="34" charset="0"/>
                </a:endParaRPr>
              </a:p>
            </p:txBody>
          </p:sp>
        </p:grpSp>
        <p:sp>
          <p:nvSpPr>
            <p:cNvPr id="55318" name="文本框 159"/>
            <p:cNvSpPr txBox="1">
              <a:spLocks noChangeArrowheads="1"/>
            </p:cNvSpPr>
            <p:nvPr/>
          </p:nvSpPr>
          <p:spPr bwMode="auto">
            <a:xfrm>
              <a:off x="679914" y="26637"/>
              <a:ext cx="6388274" cy="523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2800" b="1" dirty="0">
                  <a:solidFill>
                    <a:srgbClr val="4B5E75"/>
                  </a:solidFill>
                  <a:sym typeface="Arial" panose="020B0604020202020204" pitchFamily="34" charset="0"/>
                </a:rPr>
                <a:t>基于扩展</a:t>
              </a:r>
              <a:r>
                <a:rPr lang="en-US" altLang="zh-CN" sz="2800" b="1" dirty="0">
                  <a:solidFill>
                    <a:srgbClr val="4B5E75"/>
                  </a:solidFill>
                  <a:sym typeface="Arial" panose="020B0604020202020204" pitchFamily="34" charset="0"/>
                </a:rPr>
                <a:t>Petri net</a:t>
              </a:r>
              <a:r>
                <a:rPr lang="zh-CN" altLang="en-US" sz="2800" b="1" dirty="0">
                  <a:solidFill>
                    <a:srgbClr val="4B5E75"/>
                  </a:solidFill>
                  <a:sym typeface="Arial" panose="020B0604020202020204" pitchFamily="34" charset="0"/>
                </a:rPr>
                <a:t>的模型改进算法</a:t>
              </a:r>
            </a:p>
          </p:txBody>
        </p:sp>
      </p:grpSp>
      <p:sp>
        <p:nvSpPr>
          <p:cNvPr id="27" name="文本框 159">
            <a:extLst>
              <a:ext uri="{FF2B5EF4-FFF2-40B4-BE49-F238E27FC236}">
                <a16:creationId xmlns:a16="http://schemas.microsoft.com/office/drawing/2014/main" id="{618CA46F-F78B-4AF0-9EFF-24EC7C855180}"/>
              </a:ext>
            </a:extLst>
          </p:cNvPr>
          <p:cNvSpPr txBox="1">
            <a:spLocks noChangeArrowheads="1"/>
          </p:cNvSpPr>
          <p:nvPr/>
        </p:nvSpPr>
        <p:spPr bwMode="auto">
          <a:xfrm>
            <a:off x="470079" y="991724"/>
            <a:ext cx="10441174"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2800" b="1" dirty="0">
                <a:latin typeface="仿宋" panose="02010609060101010101" pitchFamily="49" charset="-122"/>
                <a:ea typeface="仿宋" panose="02010609060101010101" pitchFamily="49" charset="-122"/>
              </a:rPr>
              <a:t>效果</a:t>
            </a:r>
            <a:endParaRPr lang="en-US" altLang="zh-CN" sz="2800" b="1" dirty="0">
              <a:latin typeface="仿宋" panose="02010609060101010101" pitchFamily="49" charset="-122"/>
              <a:ea typeface="仿宋" panose="02010609060101010101" pitchFamily="49" charset="-122"/>
            </a:endParaRPr>
          </a:p>
          <a:p>
            <a:pPr eaLnBrk="1" hangingPunct="1"/>
            <a:endParaRPr lang="en-US" altLang="zh-CN" sz="2800" b="1" dirty="0">
              <a:latin typeface="仿宋" panose="02010609060101010101" pitchFamily="49" charset="-122"/>
              <a:ea typeface="仿宋" panose="02010609060101010101" pitchFamily="49" charset="-122"/>
            </a:endParaRPr>
          </a:p>
          <a:p>
            <a:pPr eaLnBrk="1" hangingPunct="1"/>
            <a:endParaRPr lang="zh-CN" altLang="en-US" sz="2800" dirty="0">
              <a:solidFill>
                <a:srgbClr val="4B5E75"/>
              </a:solidFill>
              <a:latin typeface="仿宋" panose="02010609060101010101" pitchFamily="49" charset="-122"/>
              <a:ea typeface="仿宋" panose="02010609060101010101" pitchFamily="49" charset="-122"/>
              <a:sym typeface="Arial" panose="020B0604020202020204" pitchFamily="34" charset="0"/>
            </a:endParaRPr>
          </a:p>
        </p:txBody>
      </p:sp>
      <p:pic>
        <p:nvPicPr>
          <p:cNvPr id="4" name="图片 3">
            <a:extLst>
              <a:ext uri="{FF2B5EF4-FFF2-40B4-BE49-F238E27FC236}">
                <a16:creationId xmlns:a16="http://schemas.microsoft.com/office/drawing/2014/main" id="{2730B36F-0B01-4457-B6A2-93F26A0F59D7}"/>
              </a:ext>
            </a:extLst>
          </p:cNvPr>
          <p:cNvPicPr>
            <a:picLocks noChangeAspect="1"/>
          </p:cNvPicPr>
          <p:nvPr/>
        </p:nvPicPr>
        <p:blipFill>
          <a:blip r:embed="rId5"/>
          <a:stretch>
            <a:fillRect/>
          </a:stretch>
        </p:blipFill>
        <p:spPr>
          <a:xfrm>
            <a:off x="1473784" y="1767254"/>
            <a:ext cx="6940454" cy="3331744"/>
          </a:xfrm>
          <a:prstGeom prst="rect">
            <a:avLst/>
          </a:prstGeom>
        </p:spPr>
      </p:pic>
      <p:sp>
        <p:nvSpPr>
          <p:cNvPr id="10" name="文本框 158"/>
          <p:cNvSpPr txBox="1">
            <a:spLocks noChangeArrowheads="1"/>
          </p:cNvSpPr>
          <p:nvPr/>
        </p:nvSpPr>
        <p:spPr bwMode="auto">
          <a:xfrm>
            <a:off x="120559" y="170352"/>
            <a:ext cx="85705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en-US" altLang="zh-CN" sz="2400" b="1" dirty="0">
                <a:solidFill>
                  <a:schemeClr val="bg1"/>
                </a:solidFill>
                <a:cs typeface="Vrinda" panose="020B0502040204020203" pitchFamily="34" charset="0"/>
                <a:sym typeface="Arial" panose="020B0604020202020204" pitchFamily="34" charset="0"/>
              </a:rPr>
              <a:t>2.1</a:t>
            </a:r>
            <a:endParaRPr lang="zh-CN" altLang="en-US" sz="2400" b="1" dirty="0">
              <a:solidFill>
                <a:schemeClr val="bg1"/>
              </a:solidFill>
              <a:cs typeface="Vrinda" panose="020B0502040204020203" pitchFamily="34" charset="0"/>
              <a:sym typeface="Arial" panose="020B0604020202020204" pitchFamily="34" charset="0"/>
            </a:endParaRPr>
          </a:p>
        </p:txBody>
      </p:sp>
    </p:spTree>
    <p:custDataLst>
      <p:tags r:id="rId1"/>
    </p:custDataLst>
    <p:extLst>
      <p:ext uri="{BB962C8B-B14F-4D97-AF65-F5344CB8AC3E}">
        <p14:creationId xmlns:p14="http://schemas.microsoft.com/office/powerpoint/2010/main" val="3470636509"/>
      </p:ext>
    </p:extLst>
  </p:cSld>
  <p:clrMapOvr>
    <a:masterClrMapping/>
  </p:clrMapOvr>
  <p:transition spd="slow"/>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5313" name="组合 152"/>
          <p:cNvGrpSpPr/>
          <p:nvPr/>
        </p:nvGrpSpPr>
        <p:grpSpPr bwMode="auto">
          <a:xfrm>
            <a:off x="244475" y="111125"/>
            <a:ext cx="7067772" cy="611188"/>
            <a:chOff x="0" y="0"/>
            <a:chExt cx="7068188" cy="611426"/>
          </a:xfrm>
        </p:grpSpPr>
        <p:grpSp>
          <p:nvGrpSpPr>
            <p:cNvPr id="55314" name="组合 153"/>
            <p:cNvGrpSpPr/>
            <p:nvPr/>
          </p:nvGrpSpPr>
          <p:grpSpPr bwMode="auto">
            <a:xfrm>
              <a:off x="0" y="0"/>
              <a:ext cx="611426" cy="611426"/>
              <a:chOff x="0" y="0"/>
              <a:chExt cx="3020798" cy="3020798"/>
            </a:xfrm>
          </p:grpSpPr>
          <p:pic>
            <p:nvPicPr>
              <p:cNvPr id="55315" name="Picture 25@|13FFC:16777215|FBC:16777215|LFC:16777215|LBC:1677721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0" y="-8320"/>
                <a:ext cx="3011777" cy="3041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316" name="Oval 36@|1FFC:15773696|FBC:16777215|LFC:16777215|LBC:16777215"/>
              <p:cNvSpPr>
                <a:spLocks noChangeArrowheads="1"/>
              </p:cNvSpPr>
              <p:nvPr/>
            </p:nvSpPr>
            <p:spPr bwMode="auto">
              <a:xfrm>
                <a:off x="0" y="0"/>
                <a:ext cx="3020798" cy="3020798"/>
              </a:xfrm>
              <a:prstGeom prst="ellipse">
                <a:avLst/>
              </a:prstGeom>
              <a:solidFill>
                <a:srgbClr val="00B0F0">
                  <a:alpha val="60999"/>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sz="300">
                  <a:solidFill>
                    <a:srgbClr val="FFFFFF"/>
                  </a:solidFill>
                  <a:sym typeface="Arial" panose="020B0604020202020204" pitchFamily="34" charset="0"/>
                </a:endParaRPr>
              </a:p>
            </p:txBody>
          </p:sp>
        </p:grpSp>
        <p:sp>
          <p:nvSpPr>
            <p:cNvPr id="55318" name="文本框 159"/>
            <p:cNvSpPr txBox="1">
              <a:spLocks noChangeArrowheads="1"/>
            </p:cNvSpPr>
            <p:nvPr/>
          </p:nvSpPr>
          <p:spPr bwMode="auto">
            <a:xfrm>
              <a:off x="679914" y="26637"/>
              <a:ext cx="6388274" cy="523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2800" b="1" dirty="0">
                  <a:solidFill>
                    <a:srgbClr val="4B5E75"/>
                  </a:solidFill>
                  <a:sym typeface="Arial" panose="020B0604020202020204" pitchFamily="34" charset="0"/>
                </a:rPr>
                <a:t>基于扩展</a:t>
              </a:r>
              <a:r>
                <a:rPr lang="en-US" altLang="zh-CN" sz="2800" b="1" dirty="0">
                  <a:solidFill>
                    <a:srgbClr val="4B5E75"/>
                  </a:solidFill>
                  <a:sym typeface="Arial" panose="020B0604020202020204" pitchFamily="34" charset="0"/>
                </a:rPr>
                <a:t>Petri net</a:t>
              </a:r>
              <a:r>
                <a:rPr lang="zh-CN" altLang="en-US" sz="2800" b="1" dirty="0">
                  <a:solidFill>
                    <a:srgbClr val="4B5E75"/>
                  </a:solidFill>
                  <a:sym typeface="Arial" panose="020B0604020202020204" pitchFamily="34" charset="0"/>
                </a:rPr>
                <a:t>的模型改进算法</a:t>
              </a:r>
            </a:p>
          </p:txBody>
        </p:sp>
      </p:grpSp>
      <p:sp>
        <p:nvSpPr>
          <p:cNvPr id="27" name="文本框 159">
            <a:extLst>
              <a:ext uri="{FF2B5EF4-FFF2-40B4-BE49-F238E27FC236}">
                <a16:creationId xmlns:a16="http://schemas.microsoft.com/office/drawing/2014/main" id="{618CA46F-F78B-4AF0-9EFF-24EC7C855180}"/>
              </a:ext>
            </a:extLst>
          </p:cNvPr>
          <p:cNvSpPr txBox="1">
            <a:spLocks noChangeArrowheads="1"/>
          </p:cNvSpPr>
          <p:nvPr/>
        </p:nvSpPr>
        <p:spPr bwMode="auto">
          <a:xfrm>
            <a:off x="470079" y="991724"/>
            <a:ext cx="10441174"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2800" b="1" dirty="0">
                <a:latin typeface="仿宋" panose="02010609060101010101" pitchFamily="49" charset="-122"/>
                <a:ea typeface="仿宋" panose="02010609060101010101" pitchFamily="49" charset="-122"/>
              </a:rPr>
              <a:t>模型评价</a:t>
            </a:r>
            <a:endParaRPr lang="en-US" altLang="zh-CN" sz="2800" b="1" dirty="0">
              <a:latin typeface="仿宋" panose="02010609060101010101" pitchFamily="49" charset="-122"/>
              <a:ea typeface="仿宋" panose="02010609060101010101" pitchFamily="49" charset="-122"/>
            </a:endParaRPr>
          </a:p>
          <a:p>
            <a:pPr eaLnBrk="1" hangingPunct="1"/>
            <a:endParaRPr lang="en-US" altLang="zh-CN" sz="2800" b="1" dirty="0">
              <a:latin typeface="仿宋" panose="02010609060101010101" pitchFamily="49" charset="-122"/>
              <a:ea typeface="仿宋" panose="02010609060101010101" pitchFamily="49" charset="-122"/>
            </a:endParaRPr>
          </a:p>
          <a:p>
            <a:pPr eaLnBrk="1" hangingPunct="1"/>
            <a:endParaRPr lang="en-US" altLang="zh-CN" sz="2800" b="1" dirty="0">
              <a:latin typeface="仿宋" panose="02010609060101010101" pitchFamily="49" charset="-122"/>
              <a:ea typeface="仿宋" panose="02010609060101010101" pitchFamily="49" charset="-122"/>
            </a:endParaRPr>
          </a:p>
          <a:p>
            <a:pPr eaLnBrk="1" hangingPunct="1"/>
            <a:endParaRPr lang="zh-CN" altLang="en-US" sz="2800" dirty="0">
              <a:solidFill>
                <a:srgbClr val="4B5E75"/>
              </a:solidFill>
              <a:latin typeface="仿宋" panose="02010609060101010101" pitchFamily="49" charset="-122"/>
              <a:ea typeface="仿宋" panose="02010609060101010101" pitchFamily="49" charset="-122"/>
              <a:sym typeface="Arial" panose="020B0604020202020204" pitchFamily="34" charset="0"/>
            </a:endParaRPr>
          </a:p>
        </p:txBody>
      </p:sp>
      <p:pic>
        <p:nvPicPr>
          <p:cNvPr id="2" name="图片 1">
            <a:extLst>
              <a:ext uri="{FF2B5EF4-FFF2-40B4-BE49-F238E27FC236}">
                <a16:creationId xmlns:a16="http://schemas.microsoft.com/office/drawing/2014/main" id="{9926CE39-8288-4B81-9BFD-6FA81DB00100}"/>
              </a:ext>
            </a:extLst>
          </p:cNvPr>
          <p:cNvPicPr>
            <a:picLocks noChangeAspect="1"/>
          </p:cNvPicPr>
          <p:nvPr/>
        </p:nvPicPr>
        <p:blipFill>
          <a:blip r:embed="rId5"/>
          <a:stretch>
            <a:fillRect/>
          </a:stretch>
        </p:blipFill>
        <p:spPr>
          <a:xfrm>
            <a:off x="1151793" y="2086707"/>
            <a:ext cx="7708203" cy="2466626"/>
          </a:xfrm>
          <a:prstGeom prst="rect">
            <a:avLst/>
          </a:prstGeom>
        </p:spPr>
      </p:pic>
      <p:sp>
        <p:nvSpPr>
          <p:cNvPr id="10" name="文本框 158"/>
          <p:cNvSpPr txBox="1">
            <a:spLocks noChangeArrowheads="1"/>
          </p:cNvSpPr>
          <p:nvPr/>
        </p:nvSpPr>
        <p:spPr bwMode="auto">
          <a:xfrm>
            <a:off x="120559" y="200599"/>
            <a:ext cx="85705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en-US" altLang="zh-CN" sz="2400" b="1" dirty="0">
                <a:solidFill>
                  <a:schemeClr val="bg1"/>
                </a:solidFill>
                <a:cs typeface="Vrinda" panose="020B0502040204020203" pitchFamily="34" charset="0"/>
                <a:sym typeface="Arial" panose="020B0604020202020204" pitchFamily="34" charset="0"/>
              </a:rPr>
              <a:t>2.1</a:t>
            </a:r>
            <a:endParaRPr lang="zh-CN" altLang="en-US" sz="2400" b="1" dirty="0">
              <a:solidFill>
                <a:schemeClr val="bg1"/>
              </a:solidFill>
              <a:cs typeface="Vrinda" panose="020B0502040204020203" pitchFamily="34" charset="0"/>
              <a:sym typeface="Arial" panose="020B0604020202020204" pitchFamily="34" charset="0"/>
            </a:endParaRPr>
          </a:p>
        </p:txBody>
      </p:sp>
    </p:spTree>
    <p:custDataLst>
      <p:tags r:id="rId1"/>
    </p:custDataLst>
    <p:extLst>
      <p:ext uri="{BB962C8B-B14F-4D97-AF65-F5344CB8AC3E}">
        <p14:creationId xmlns:p14="http://schemas.microsoft.com/office/powerpoint/2010/main" val="2897984464"/>
      </p:ext>
    </p:extLst>
  </p:cSld>
  <p:clrMapOvr>
    <a:masterClrMapping/>
  </p:clrMapOvr>
  <p:transition spd="slow"/>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图片 10"/>
          <p:cNvPicPr>
            <a:picLocks noChangeAspect="1" noChangeArrowheads="1"/>
          </p:cNvPicPr>
          <p:nvPr/>
        </p:nvPicPr>
        <p:blipFill>
          <a:blip r:embed="rId2">
            <a:extLst>
              <a:ext uri="{28A0092B-C50C-407E-A947-70E740481C1C}">
                <a14:useLocalDpi xmlns:a14="http://schemas.microsoft.com/office/drawing/2010/main" val="0"/>
              </a:ext>
            </a:extLst>
          </a:blip>
          <a:srcRect l="50558" t="14043"/>
          <a:stretch>
            <a:fillRect/>
          </a:stretch>
        </p:blipFill>
        <p:spPr bwMode="auto">
          <a:xfrm>
            <a:off x="0" y="0"/>
            <a:ext cx="5245100" cy="4811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7" name="图片 23"/>
          <p:cNvPicPr>
            <a:picLocks noChangeAspect="1" noChangeArrowheads="1"/>
          </p:cNvPicPr>
          <p:nvPr/>
        </p:nvPicPr>
        <p:blipFill>
          <a:blip r:embed="rId3">
            <a:extLst>
              <a:ext uri="{28A0092B-C50C-407E-A947-70E740481C1C}">
                <a14:useLocalDpi xmlns:a14="http://schemas.microsoft.com/office/drawing/2010/main" val="0"/>
              </a:ext>
            </a:extLst>
          </a:blip>
          <a:srcRect r="50558" b="14043"/>
          <a:stretch>
            <a:fillRect/>
          </a:stretch>
        </p:blipFill>
        <p:spPr bwMode="auto">
          <a:xfrm>
            <a:off x="8474075" y="3446463"/>
            <a:ext cx="3717925" cy="3411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稻壳儿小白白(http://dwz.cn/Wu2UP)"/>
          <p:cNvSpPr txBox="1">
            <a:spLocks noChangeArrowheads="1"/>
          </p:cNvSpPr>
          <p:nvPr/>
        </p:nvSpPr>
        <p:spPr bwMode="auto">
          <a:xfrm>
            <a:off x="312959" y="2405856"/>
            <a:ext cx="10833100"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en-US" altLang="zh-CN" sz="3600" dirty="0">
                <a:solidFill>
                  <a:srgbClr val="595959"/>
                </a:solidFill>
                <a:sym typeface="Arial" panose="020B0604020202020204" pitchFamily="34" charset="0"/>
              </a:rPr>
              <a:t>2.</a:t>
            </a:r>
            <a:r>
              <a:rPr lang="zh-CN" altLang="en-US" sz="3600" dirty="0">
                <a:solidFill>
                  <a:srgbClr val="595959"/>
                </a:solidFill>
                <a:sym typeface="Arial" panose="020B0604020202020204" pitchFamily="34" charset="0"/>
              </a:rPr>
              <a:t>基于改进混合遗传算法的过程挖掘</a:t>
            </a:r>
          </a:p>
          <a:p>
            <a:pPr algn="ctr" eaLnBrk="1" hangingPunct="1"/>
            <a:endParaRPr lang="zh-CN" altLang="en-US" sz="3600" dirty="0">
              <a:solidFill>
                <a:srgbClr val="595959"/>
              </a:solidFill>
              <a:sym typeface="Arial" panose="020B0604020202020204" pitchFamily="34" charset="0"/>
            </a:endParaRPr>
          </a:p>
          <a:p>
            <a:pPr algn="ctr" eaLnBrk="1" hangingPunct="1"/>
            <a:r>
              <a:rPr lang="en-US" altLang="zh-CN" sz="2400" dirty="0">
                <a:solidFill>
                  <a:srgbClr val="595959"/>
                </a:solidFill>
                <a:sym typeface="Arial" panose="020B0604020202020204" pitchFamily="34" charset="0"/>
              </a:rPr>
              <a:t>     </a:t>
            </a:r>
            <a:r>
              <a:rPr lang="zh-CN" altLang="en-US" sz="2400" dirty="0">
                <a:solidFill>
                  <a:srgbClr val="595959"/>
                </a:solidFill>
                <a:sym typeface="Arial" panose="020B0604020202020204" pitchFamily="34" charset="0"/>
              </a:rPr>
              <a:t>Process Mining Based on Improved Hybrid Genetic Algorithm</a:t>
            </a:r>
            <a:endParaRPr lang="en-US" altLang="zh-CN" sz="2400" dirty="0">
              <a:solidFill>
                <a:srgbClr val="595959"/>
              </a:solidFill>
              <a:sym typeface="Arial" panose="020B0604020202020204" pitchFamily="34" charset="0"/>
            </a:endParaRPr>
          </a:p>
          <a:p>
            <a:pPr algn="ctr" eaLnBrk="1" hangingPunct="1"/>
            <a:endParaRPr lang="en-US" altLang="zh-CN" sz="2400" dirty="0">
              <a:solidFill>
                <a:srgbClr val="595959"/>
              </a:solidFill>
              <a:sym typeface="Arial" panose="020B0604020202020204" pitchFamily="34" charset="0"/>
            </a:endParaRPr>
          </a:p>
          <a:p>
            <a:pPr algn="ctr" eaLnBrk="1" hangingPunct="1"/>
            <a:r>
              <a:rPr lang="zh-CN" altLang="en-US" sz="2400" dirty="0">
                <a:solidFill>
                  <a:srgbClr val="595959"/>
                </a:solidFill>
                <a:sym typeface="Arial" panose="020B0604020202020204" pitchFamily="34" charset="0"/>
              </a:rPr>
              <a:t>赵米 </a:t>
            </a:r>
            <a:r>
              <a:rPr lang="en-US" altLang="zh-CN" sz="2400" dirty="0">
                <a:solidFill>
                  <a:srgbClr val="595959"/>
                </a:solidFill>
                <a:sym typeface="Arial" panose="020B0604020202020204" pitchFamily="34" charset="0"/>
              </a:rPr>
              <a:t>16340302</a:t>
            </a:r>
          </a:p>
        </p:txBody>
      </p:sp>
      <p:grpSp>
        <p:nvGrpSpPr>
          <p:cNvPr id="5" name="组合 53"/>
          <p:cNvGrpSpPr/>
          <p:nvPr/>
        </p:nvGrpSpPr>
        <p:grpSpPr bwMode="auto">
          <a:xfrm>
            <a:off x="244475" y="111125"/>
            <a:ext cx="6746875" cy="611188"/>
            <a:chOff x="0" y="0"/>
            <a:chExt cx="6747272" cy="611426"/>
          </a:xfrm>
        </p:grpSpPr>
        <p:grpSp>
          <p:nvGrpSpPr>
            <p:cNvPr id="6" name="组合 56"/>
            <p:cNvGrpSpPr/>
            <p:nvPr/>
          </p:nvGrpSpPr>
          <p:grpSpPr bwMode="auto">
            <a:xfrm>
              <a:off x="0" y="0"/>
              <a:ext cx="611426" cy="611426"/>
              <a:chOff x="0" y="0"/>
              <a:chExt cx="3020798" cy="3020798"/>
            </a:xfrm>
          </p:grpSpPr>
          <p:pic>
            <p:nvPicPr>
              <p:cNvPr id="9" name="Picture 25@|13FFC:16777215|FBC:16777215|LFC:16777215|LBC:1677721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0" y="-8320"/>
                <a:ext cx="3011777" cy="3041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Oval 36@|1FFC:15773696|FBC:16777215|LFC:16777215|LBC:16777215"/>
              <p:cNvSpPr>
                <a:spLocks noChangeArrowheads="1"/>
              </p:cNvSpPr>
              <p:nvPr/>
            </p:nvSpPr>
            <p:spPr bwMode="auto">
              <a:xfrm>
                <a:off x="0" y="0"/>
                <a:ext cx="3020798" cy="3020798"/>
              </a:xfrm>
              <a:prstGeom prst="ellipse">
                <a:avLst/>
              </a:prstGeom>
              <a:solidFill>
                <a:srgbClr val="00B0F0">
                  <a:alpha val="60999"/>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sz="300">
                  <a:solidFill>
                    <a:srgbClr val="FFFFFF"/>
                  </a:solidFill>
                  <a:sym typeface="Arial" panose="020B0604020202020204" pitchFamily="34" charset="0"/>
                </a:endParaRPr>
              </a:p>
            </p:txBody>
          </p:sp>
        </p:grpSp>
        <p:sp>
          <p:nvSpPr>
            <p:cNvPr id="7" name="文本框 59"/>
            <p:cNvSpPr txBox="1">
              <a:spLocks noChangeArrowheads="1"/>
            </p:cNvSpPr>
            <p:nvPr/>
          </p:nvSpPr>
          <p:spPr bwMode="auto">
            <a:xfrm>
              <a:off x="68488" y="13326"/>
              <a:ext cx="474451" cy="5850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sz="3200" b="1" dirty="0">
                <a:solidFill>
                  <a:schemeClr val="bg1"/>
                </a:solidFill>
                <a:cs typeface="Vrinda" panose="020B0502040204020203" pitchFamily="34" charset="0"/>
                <a:sym typeface="Arial" panose="020B0604020202020204" pitchFamily="34" charset="0"/>
              </a:endParaRPr>
            </a:p>
          </p:txBody>
        </p:sp>
        <p:sp>
          <p:nvSpPr>
            <p:cNvPr id="8" name="文本框 62"/>
            <p:cNvSpPr txBox="1">
              <a:spLocks noChangeArrowheads="1"/>
            </p:cNvSpPr>
            <p:nvPr/>
          </p:nvSpPr>
          <p:spPr bwMode="auto">
            <a:xfrm>
              <a:off x="680125" y="26680"/>
              <a:ext cx="6067147" cy="523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2800" b="1" dirty="0">
                  <a:solidFill>
                    <a:srgbClr val="4B5E75"/>
                  </a:solidFill>
                  <a:sym typeface="Arial" panose="020B0604020202020204" pitchFamily="34" charset="0"/>
                </a:rPr>
                <a:t>基于改进混合遗传算法的过程挖掘</a:t>
              </a:r>
            </a:p>
          </p:txBody>
        </p:sp>
      </p:grpSp>
      <p:sp>
        <p:nvSpPr>
          <p:cNvPr id="11" name="文本框 59"/>
          <p:cNvSpPr txBox="1">
            <a:spLocks noChangeArrowheads="1"/>
          </p:cNvSpPr>
          <p:nvPr/>
        </p:nvSpPr>
        <p:spPr bwMode="auto">
          <a:xfrm>
            <a:off x="188288" y="185886"/>
            <a:ext cx="723361"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en-US" altLang="zh-CN" sz="2400" b="1" dirty="0">
                <a:solidFill>
                  <a:srgbClr val="FFFFFF"/>
                </a:solidFill>
                <a:cs typeface="Vrinda" panose="020B0502040204020203" pitchFamily="34" charset="0"/>
                <a:sym typeface="Arial" panose="020B0604020202020204" pitchFamily="34" charset="0"/>
              </a:rPr>
              <a:t>2.2</a:t>
            </a:r>
          </a:p>
        </p:txBody>
      </p:sp>
    </p:spTree>
    <p:extLst>
      <p:ext uri="{BB962C8B-B14F-4D97-AF65-F5344CB8AC3E}">
        <p14:creationId xmlns:p14="http://schemas.microsoft.com/office/powerpoint/2010/main" val="4035069643"/>
      </p:ext>
    </p:extLst>
  </p:cSld>
  <p:clrMapOvr>
    <a:masterClrMapping/>
  </p:clrMapOvr>
  <p:transition spd="slow"/>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稻壳儿小白白(http://dwz.cn/Wu2UP)"/>
          <p:cNvSpPr/>
          <p:nvPr/>
        </p:nvSpPr>
        <p:spPr bwMode="auto">
          <a:xfrm rot="5400000">
            <a:off x="1839159" y="4080322"/>
            <a:ext cx="1265238" cy="2105025"/>
          </a:xfrm>
          <a:custGeom>
            <a:avLst/>
            <a:gdLst>
              <a:gd name="T0" fmla="*/ 0 w 1265436"/>
              <a:gd name="T1" fmla="*/ 0 h 2105657"/>
              <a:gd name="T2" fmla="*/ 203862 w 1265436"/>
              <a:gd name="T3" fmla="*/ 0 h 2105657"/>
              <a:gd name="T4" fmla="*/ 203862 w 1265436"/>
              <a:gd name="T5" fmla="*/ 1901669 h 2105657"/>
              <a:gd name="T6" fmla="*/ 1265436 w 1265436"/>
              <a:gd name="T7" fmla="*/ 1901669 h 2105657"/>
              <a:gd name="T8" fmla="*/ 1265436 w 1265436"/>
              <a:gd name="T9" fmla="*/ 2105657 h 2105657"/>
              <a:gd name="T10" fmla="*/ 0 w 1265436"/>
              <a:gd name="T11" fmla="*/ 2105657 h 2105657"/>
              <a:gd name="T12" fmla="*/ 0 w 1265436"/>
              <a:gd name="T13" fmla="*/ 0 h 2105657"/>
            </a:gdLst>
            <a:ahLst/>
            <a:cxnLst>
              <a:cxn ang="0">
                <a:pos x="T0" y="T1"/>
              </a:cxn>
              <a:cxn ang="0">
                <a:pos x="T2" y="T3"/>
              </a:cxn>
              <a:cxn ang="0">
                <a:pos x="T4" y="T5"/>
              </a:cxn>
              <a:cxn ang="0">
                <a:pos x="T6" y="T7"/>
              </a:cxn>
              <a:cxn ang="0">
                <a:pos x="T8" y="T9"/>
              </a:cxn>
              <a:cxn ang="0">
                <a:pos x="T10" y="T11"/>
              </a:cxn>
              <a:cxn ang="0">
                <a:pos x="T12" y="T13"/>
              </a:cxn>
            </a:cxnLst>
            <a:rect l="0" t="0" r="r" b="b"/>
            <a:pathLst>
              <a:path w="1265436" h="2105657">
                <a:moveTo>
                  <a:pt x="0" y="0"/>
                </a:moveTo>
                <a:lnTo>
                  <a:pt x="203862" y="0"/>
                </a:lnTo>
                <a:lnTo>
                  <a:pt x="203862" y="1901669"/>
                </a:lnTo>
                <a:lnTo>
                  <a:pt x="1265436" y="1901669"/>
                </a:lnTo>
                <a:lnTo>
                  <a:pt x="1265436" y="2105657"/>
                </a:lnTo>
                <a:lnTo>
                  <a:pt x="0" y="2105657"/>
                </a:lnTo>
                <a:lnTo>
                  <a:pt x="0" y="0"/>
                </a:lnTo>
                <a:close/>
              </a:path>
            </a:pathLst>
          </a:custGeom>
          <a:solidFill>
            <a:srgbClr val="63CFF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55299" name="稻壳儿小白白(http://dwz.cn/Wu2UP)"/>
          <p:cNvSpPr>
            <a:spLocks noChangeArrowheads="1"/>
          </p:cNvSpPr>
          <p:nvPr/>
        </p:nvSpPr>
        <p:spPr bwMode="auto">
          <a:xfrm>
            <a:off x="3170277" y="3925541"/>
            <a:ext cx="358775" cy="358775"/>
          </a:xfrm>
          <a:prstGeom prst="triangle">
            <a:avLst>
              <a:gd name="adj" fmla="val 100000"/>
            </a:avLst>
          </a:prstGeom>
          <a:solidFill>
            <a:srgbClr val="63CFF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endParaRPr lang="zh-CN" altLang="en-US">
              <a:solidFill>
                <a:srgbClr val="FFFFFF"/>
              </a:solidFill>
              <a:sym typeface="Arial" panose="020B0604020202020204" pitchFamily="34" charset="0"/>
            </a:endParaRPr>
          </a:p>
        </p:txBody>
      </p:sp>
      <p:sp>
        <p:nvSpPr>
          <p:cNvPr id="55300" name="稻壳儿小白白(http://dwz.cn/Wu2UP)"/>
          <p:cNvSpPr/>
          <p:nvPr/>
        </p:nvSpPr>
        <p:spPr bwMode="auto">
          <a:xfrm rot="5400000">
            <a:off x="4165640" y="3504854"/>
            <a:ext cx="1266825" cy="2105025"/>
          </a:xfrm>
          <a:custGeom>
            <a:avLst/>
            <a:gdLst>
              <a:gd name="T0" fmla="*/ 0 w 1265436"/>
              <a:gd name="T1" fmla="*/ 0 h 2105657"/>
              <a:gd name="T2" fmla="*/ 203862 w 1265436"/>
              <a:gd name="T3" fmla="*/ 0 h 2105657"/>
              <a:gd name="T4" fmla="*/ 203862 w 1265436"/>
              <a:gd name="T5" fmla="*/ 1901669 h 2105657"/>
              <a:gd name="T6" fmla="*/ 1265436 w 1265436"/>
              <a:gd name="T7" fmla="*/ 1901669 h 2105657"/>
              <a:gd name="T8" fmla="*/ 1265436 w 1265436"/>
              <a:gd name="T9" fmla="*/ 2105657 h 2105657"/>
              <a:gd name="T10" fmla="*/ 0 w 1265436"/>
              <a:gd name="T11" fmla="*/ 2105657 h 2105657"/>
              <a:gd name="T12" fmla="*/ 0 w 1265436"/>
              <a:gd name="T13" fmla="*/ 0 h 2105657"/>
            </a:gdLst>
            <a:ahLst/>
            <a:cxnLst>
              <a:cxn ang="0">
                <a:pos x="T0" y="T1"/>
              </a:cxn>
              <a:cxn ang="0">
                <a:pos x="T2" y="T3"/>
              </a:cxn>
              <a:cxn ang="0">
                <a:pos x="T4" y="T5"/>
              </a:cxn>
              <a:cxn ang="0">
                <a:pos x="T6" y="T7"/>
              </a:cxn>
              <a:cxn ang="0">
                <a:pos x="T8" y="T9"/>
              </a:cxn>
              <a:cxn ang="0">
                <a:pos x="T10" y="T11"/>
              </a:cxn>
              <a:cxn ang="0">
                <a:pos x="T12" y="T13"/>
              </a:cxn>
            </a:cxnLst>
            <a:rect l="0" t="0" r="r" b="b"/>
            <a:pathLst>
              <a:path w="1265436" h="2105657">
                <a:moveTo>
                  <a:pt x="0" y="0"/>
                </a:moveTo>
                <a:lnTo>
                  <a:pt x="203862" y="0"/>
                </a:lnTo>
                <a:lnTo>
                  <a:pt x="203862" y="1901669"/>
                </a:lnTo>
                <a:lnTo>
                  <a:pt x="1265436" y="1901669"/>
                </a:lnTo>
                <a:lnTo>
                  <a:pt x="1265436" y="2105657"/>
                </a:lnTo>
                <a:lnTo>
                  <a:pt x="0" y="2105657"/>
                </a:lnTo>
                <a:lnTo>
                  <a:pt x="0" y="0"/>
                </a:lnTo>
                <a:close/>
              </a:path>
            </a:pathLst>
          </a:custGeom>
          <a:solidFill>
            <a:srgbClr val="FBB9C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55301" name="稻壳儿小白白(http://dwz.cn/Wu2UP)"/>
          <p:cNvSpPr>
            <a:spLocks noChangeArrowheads="1"/>
          </p:cNvSpPr>
          <p:nvPr/>
        </p:nvSpPr>
        <p:spPr bwMode="auto">
          <a:xfrm>
            <a:off x="5497552" y="3349279"/>
            <a:ext cx="358775" cy="358775"/>
          </a:xfrm>
          <a:prstGeom prst="triangle">
            <a:avLst>
              <a:gd name="adj" fmla="val 100000"/>
            </a:avLst>
          </a:prstGeom>
          <a:solidFill>
            <a:srgbClr val="FBB9C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endParaRPr lang="zh-CN" altLang="en-US">
              <a:solidFill>
                <a:srgbClr val="FFFFFF"/>
              </a:solidFill>
              <a:sym typeface="Arial" panose="020B0604020202020204" pitchFamily="34" charset="0"/>
            </a:endParaRPr>
          </a:p>
        </p:txBody>
      </p:sp>
      <p:sp>
        <p:nvSpPr>
          <p:cNvPr id="55302" name="稻壳儿小白白(http://dwz.cn/Wu2UP)"/>
          <p:cNvSpPr/>
          <p:nvPr/>
        </p:nvSpPr>
        <p:spPr bwMode="auto">
          <a:xfrm rot="5400000">
            <a:off x="6493709" y="2929385"/>
            <a:ext cx="1265237" cy="2105025"/>
          </a:xfrm>
          <a:custGeom>
            <a:avLst/>
            <a:gdLst>
              <a:gd name="T0" fmla="*/ 0 w 1265436"/>
              <a:gd name="T1" fmla="*/ 0 h 2105657"/>
              <a:gd name="T2" fmla="*/ 203862 w 1265436"/>
              <a:gd name="T3" fmla="*/ 0 h 2105657"/>
              <a:gd name="T4" fmla="*/ 203862 w 1265436"/>
              <a:gd name="T5" fmla="*/ 1901669 h 2105657"/>
              <a:gd name="T6" fmla="*/ 1265436 w 1265436"/>
              <a:gd name="T7" fmla="*/ 1901669 h 2105657"/>
              <a:gd name="T8" fmla="*/ 1265436 w 1265436"/>
              <a:gd name="T9" fmla="*/ 2105657 h 2105657"/>
              <a:gd name="T10" fmla="*/ 0 w 1265436"/>
              <a:gd name="T11" fmla="*/ 2105657 h 2105657"/>
              <a:gd name="T12" fmla="*/ 0 w 1265436"/>
              <a:gd name="T13" fmla="*/ 0 h 2105657"/>
            </a:gdLst>
            <a:ahLst/>
            <a:cxnLst>
              <a:cxn ang="0">
                <a:pos x="T0" y="T1"/>
              </a:cxn>
              <a:cxn ang="0">
                <a:pos x="T2" y="T3"/>
              </a:cxn>
              <a:cxn ang="0">
                <a:pos x="T4" y="T5"/>
              </a:cxn>
              <a:cxn ang="0">
                <a:pos x="T6" y="T7"/>
              </a:cxn>
              <a:cxn ang="0">
                <a:pos x="T8" y="T9"/>
              </a:cxn>
              <a:cxn ang="0">
                <a:pos x="T10" y="T11"/>
              </a:cxn>
              <a:cxn ang="0">
                <a:pos x="T12" y="T13"/>
              </a:cxn>
            </a:cxnLst>
            <a:rect l="0" t="0" r="r" b="b"/>
            <a:pathLst>
              <a:path w="1265436" h="2105657">
                <a:moveTo>
                  <a:pt x="0" y="0"/>
                </a:moveTo>
                <a:lnTo>
                  <a:pt x="203862" y="0"/>
                </a:lnTo>
                <a:lnTo>
                  <a:pt x="203862" y="1901669"/>
                </a:lnTo>
                <a:lnTo>
                  <a:pt x="1265436" y="1901669"/>
                </a:lnTo>
                <a:lnTo>
                  <a:pt x="1265436" y="2105657"/>
                </a:lnTo>
                <a:lnTo>
                  <a:pt x="0" y="2105657"/>
                </a:lnTo>
                <a:lnTo>
                  <a:pt x="0" y="0"/>
                </a:lnTo>
                <a:close/>
              </a:path>
            </a:pathLst>
          </a:custGeom>
          <a:solidFill>
            <a:srgbClr val="63CFF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55303" name="稻壳儿小白白(http://dwz.cn/Wu2UP)"/>
          <p:cNvSpPr>
            <a:spLocks noChangeArrowheads="1"/>
          </p:cNvSpPr>
          <p:nvPr/>
        </p:nvSpPr>
        <p:spPr bwMode="auto">
          <a:xfrm>
            <a:off x="7824827" y="2773016"/>
            <a:ext cx="358775" cy="358775"/>
          </a:xfrm>
          <a:prstGeom prst="triangle">
            <a:avLst>
              <a:gd name="adj" fmla="val 100000"/>
            </a:avLst>
          </a:prstGeom>
          <a:solidFill>
            <a:srgbClr val="63CFF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endParaRPr lang="zh-CN" altLang="en-US">
              <a:solidFill>
                <a:srgbClr val="FFFFFF"/>
              </a:solidFill>
              <a:sym typeface="Arial" panose="020B0604020202020204" pitchFamily="34" charset="0"/>
            </a:endParaRPr>
          </a:p>
        </p:txBody>
      </p:sp>
      <p:sp>
        <p:nvSpPr>
          <p:cNvPr id="55304" name="稻壳儿小白白(http://dwz.cn/Wu2UP)"/>
          <p:cNvSpPr/>
          <p:nvPr/>
        </p:nvSpPr>
        <p:spPr bwMode="auto">
          <a:xfrm rot="5400000">
            <a:off x="8820190" y="2352328"/>
            <a:ext cx="1265238" cy="2106613"/>
          </a:xfrm>
          <a:custGeom>
            <a:avLst/>
            <a:gdLst>
              <a:gd name="T0" fmla="*/ 0 w 1265436"/>
              <a:gd name="T1" fmla="*/ 0 h 2105657"/>
              <a:gd name="T2" fmla="*/ 203862 w 1265436"/>
              <a:gd name="T3" fmla="*/ 0 h 2105657"/>
              <a:gd name="T4" fmla="*/ 203862 w 1265436"/>
              <a:gd name="T5" fmla="*/ 1901669 h 2105657"/>
              <a:gd name="T6" fmla="*/ 1265436 w 1265436"/>
              <a:gd name="T7" fmla="*/ 1901669 h 2105657"/>
              <a:gd name="T8" fmla="*/ 1265436 w 1265436"/>
              <a:gd name="T9" fmla="*/ 2105657 h 2105657"/>
              <a:gd name="T10" fmla="*/ 0 w 1265436"/>
              <a:gd name="T11" fmla="*/ 2105657 h 2105657"/>
              <a:gd name="T12" fmla="*/ 0 w 1265436"/>
              <a:gd name="T13" fmla="*/ 0 h 2105657"/>
            </a:gdLst>
            <a:ahLst/>
            <a:cxnLst>
              <a:cxn ang="0">
                <a:pos x="T0" y="T1"/>
              </a:cxn>
              <a:cxn ang="0">
                <a:pos x="T2" y="T3"/>
              </a:cxn>
              <a:cxn ang="0">
                <a:pos x="T4" y="T5"/>
              </a:cxn>
              <a:cxn ang="0">
                <a:pos x="T6" y="T7"/>
              </a:cxn>
              <a:cxn ang="0">
                <a:pos x="T8" y="T9"/>
              </a:cxn>
              <a:cxn ang="0">
                <a:pos x="T10" y="T11"/>
              </a:cxn>
              <a:cxn ang="0">
                <a:pos x="T12" y="T13"/>
              </a:cxn>
            </a:cxnLst>
            <a:rect l="0" t="0" r="r" b="b"/>
            <a:pathLst>
              <a:path w="1265436" h="2105657">
                <a:moveTo>
                  <a:pt x="0" y="0"/>
                </a:moveTo>
                <a:lnTo>
                  <a:pt x="203862" y="0"/>
                </a:lnTo>
                <a:lnTo>
                  <a:pt x="203862" y="1901669"/>
                </a:lnTo>
                <a:lnTo>
                  <a:pt x="1265436" y="1901669"/>
                </a:lnTo>
                <a:lnTo>
                  <a:pt x="1265436" y="2105657"/>
                </a:lnTo>
                <a:lnTo>
                  <a:pt x="0" y="2105657"/>
                </a:lnTo>
                <a:lnTo>
                  <a:pt x="0" y="0"/>
                </a:lnTo>
                <a:close/>
              </a:path>
            </a:pathLst>
          </a:custGeom>
          <a:solidFill>
            <a:srgbClr val="FBB9C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55305" name="稻壳儿小白白(http://dwz.cn/Wu2UP)"/>
          <p:cNvSpPr txBox="1">
            <a:spLocks noChangeArrowheads="1"/>
          </p:cNvSpPr>
          <p:nvPr/>
        </p:nvSpPr>
        <p:spPr bwMode="auto">
          <a:xfrm>
            <a:off x="1297027" y="4862166"/>
            <a:ext cx="2338388" cy="2457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spcBef>
                <a:spcPct val="20000"/>
              </a:spcBef>
            </a:pPr>
            <a:r>
              <a:rPr lang="zh-CN" altLang="en-US" sz="1600" b="1" dirty="0">
                <a:solidFill>
                  <a:srgbClr val="445469"/>
                </a:solidFill>
                <a:sym typeface="Arial" panose="020B0604020202020204" pitchFamily="34" charset="0"/>
              </a:rPr>
              <a:t>背景介绍</a:t>
            </a:r>
          </a:p>
        </p:txBody>
      </p:sp>
      <p:sp>
        <p:nvSpPr>
          <p:cNvPr id="55307" name="稻壳儿小白白(http://dwz.cn/Wu2UP)"/>
          <p:cNvSpPr txBox="1">
            <a:spLocks noChangeArrowheads="1"/>
          </p:cNvSpPr>
          <p:nvPr/>
        </p:nvSpPr>
        <p:spPr bwMode="auto">
          <a:xfrm>
            <a:off x="3678277" y="4316067"/>
            <a:ext cx="2338388" cy="2457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spcBef>
                <a:spcPct val="20000"/>
              </a:spcBef>
            </a:pPr>
            <a:r>
              <a:rPr lang="zh-CN" altLang="en-US" sz="1600" b="1" dirty="0">
                <a:solidFill>
                  <a:srgbClr val="445469"/>
                </a:solidFill>
                <a:sym typeface="Arial" panose="020B0604020202020204" pitchFamily="34" charset="0"/>
              </a:rPr>
              <a:t>相关定义</a:t>
            </a:r>
          </a:p>
        </p:txBody>
      </p:sp>
      <p:sp>
        <p:nvSpPr>
          <p:cNvPr id="55309" name="稻壳儿小白白(http://dwz.cn/Wu2UP)"/>
          <p:cNvSpPr txBox="1">
            <a:spLocks noChangeArrowheads="1"/>
          </p:cNvSpPr>
          <p:nvPr/>
        </p:nvSpPr>
        <p:spPr bwMode="auto">
          <a:xfrm>
            <a:off x="5959515" y="3739804"/>
            <a:ext cx="2336800" cy="2457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spcBef>
                <a:spcPct val="20000"/>
              </a:spcBef>
            </a:pPr>
            <a:r>
              <a:rPr lang="zh-CN" altLang="en-US" sz="1600" b="1" dirty="0">
                <a:solidFill>
                  <a:srgbClr val="445469"/>
                </a:solidFill>
                <a:sym typeface="Arial" panose="020B0604020202020204" pitchFamily="34" charset="0"/>
              </a:rPr>
              <a:t>作者提出的算法</a:t>
            </a:r>
          </a:p>
        </p:txBody>
      </p:sp>
      <p:sp>
        <p:nvSpPr>
          <p:cNvPr id="55311" name="稻壳儿小白白(http://dwz.cn/Wu2UP)"/>
          <p:cNvSpPr txBox="1">
            <a:spLocks noChangeArrowheads="1"/>
          </p:cNvSpPr>
          <p:nvPr/>
        </p:nvSpPr>
        <p:spPr bwMode="auto">
          <a:xfrm>
            <a:off x="8396328" y="3159571"/>
            <a:ext cx="2338387" cy="2457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spcBef>
                <a:spcPct val="20000"/>
              </a:spcBef>
            </a:pPr>
            <a:r>
              <a:rPr lang="zh-CN" altLang="en-US" sz="1600" b="1" dirty="0">
                <a:solidFill>
                  <a:srgbClr val="445469"/>
                </a:solidFill>
                <a:sym typeface="Arial" panose="020B0604020202020204" pitchFamily="34" charset="0"/>
              </a:rPr>
              <a:t>实验</a:t>
            </a:r>
            <a:r>
              <a:rPr lang="en-US" altLang="zh-CN" sz="1600" b="1" dirty="0">
                <a:solidFill>
                  <a:srgbClr val="445469"/>
                </a:solidFill>
                <a:sym typeface="Arial" panose="020B0604020202020204" pitchFamily="34" charset="0"/>
              </a:rPr>
              <a:t>&amp;</a:t>
            </a:r>
            <a:r>
              <a:rPr lang="zh-CN" altLang="en-US" sz="1600" b="1" dirty="0">
                <a:solidFill>
                  <a:srgbClr val="445469"/>
                </a:solidFill>
                <a:sym typeface="Arial" panose="020B0604020202020204" pitchFamily="34" charset="0"/>
              </a:rPr>
              <a:t>结论</a:t>
            </a:r>
          </a:p>
        </p:txBody>
      </p:sp>
      <p:sp>
        <p:nvSpPr>
          <p:cNvPr id="55318" name="文本框 159"/>
          <p:cNvSpPr txBox="1">
            <a:spLocks noChangeArrowheads="1"/>
          </p:cNvSpPr>
          <p:nvPr/>
        </p:nvSpPr>
        <p:spPr bwMode="auto">
          <a:xfrm>
            <a:off x="1722717" y="989156"/>
            <a:ext cx="8839083" cy="953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zh-CN" altLang="en-US" sz="2800" b="1" dirty="0">
                <a:solidFill>
                  <a:srgbClr val="4B5E75"/>
                </a:solidFill>
                <a:sym typeface="Arial" panose="020B0604020202020204" pitchFamily="34" charset="0"/>
              </a:rPr>
              <a:t>Process Mining Based on Improved Hybrid Genetic Algorithm</a:t>
            </a:r>
          </a:p>
        </p:txBody>
      </p:sp>
      <p:sp>
        <p:nvSpPr>
          <p:cNvPr id="26" name="稻壳儿小白白(http://dwz.cn/Wu2UP)"/>
          <p:cNvSpPr>
            <a:spLocks noChangeArrowheads="1"/>
          </p:cNvSpPr>
          <p:nvPr/>
        </p:nvSpPr>
        <p:spPr bwMode="auto">
          <a:xfrm>
            <a:off x="10135912" y="2271683"/>
            <a:ext cx="358775" cy="358775"/>
          </a:xfrm>
          <a:prstGeom prst="triangle">
            <a:avLst>
              <a:gd name="adj" fmla="val 100000"/>
            </a:avLst>
          </a:prstGeom>
          <a:solidFill>
            <a:srgbClr val="FBB9C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endParaRPr lang="zh-CN" altLang="en-US">
              <a:solidFill>
                <a:srgbClr val="FFFFFF"/>
              </a:solidFill>
              <a:sym typeface="Arial" panose="020B0604020202020204" pitchFamily="34" charset="0"/>
            </a:endParaRPr>
          </a:p>
        </p:txBody>
      </p:sp>
      <p:grpSp>
        <p:nvGrpSpPr>
          <p:cNvPr id="20" name="组合 53"/>
          <p:cNvGrpSpPr/>
          <p:nvPr/>
        </p:nvGrpSpPr>
        <p:grpSpPr bwMode="auto">
          <a:xfrm>
            <a:off x="244475" y="111125"/>
            <a:ext cx="6746875" cy="611188"/>
            <a:chOff x="0" y="0"/>
            <a:chExt cx="6747272" cy="611426"/>
          </a:xfrm>
        </p:grpSpPr>
        <p:grpSp>
          <p:nvGrpSpPr>
            <p:cNvPr id="21" name="组合 56"/>
            <p:cNvGrpSpPr/>
            <p:nvPr/>
          </p:nvGrpSpPr>
          <p:grpSpPr bwMode="auto">
            <a:xfrm>
              <a:off x="0" y="0"/>
              <a:ext cx="611426" cy="611426"/>
              <a:chOff x="0" y="0"/>
              <a:chExt cx="3020798" cy="3020798"/>
            </a:xfrm>
          </p:grpSpPr>
          <p:pic>
            <p:nvPicPr>
              <p:cNvPr id="24" name="Picture 25@|13FFC:16777215|FBC:16777215|LFC:16777215|LBC:1677721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0" y="-8320"/>
                <a:ext cx="3011777" cy="3041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Oval 36@|1FFC:15773696|FBC:16777215|LFC:16777215|LBC:16777215"/>
              <p:cNvSpPr>
                <a:spLocks noChangeArrowheads="1"/>
              </p:cNvSpPr>
              <p:nvPr/>
            </p:nvSpPr>
            <p:spPr bwMode="auto">
              <a:xfrm>
                <a:off x="0" y="0"/>
                <a:ext cx="3020798" cy="3020798"/>
              </a:xfrm>
              <a:prstGeom prst="ellipse">
                <a:avLst/>
              </a:prstGeom>
              <a:solidFill>
                <a:srgbClr val="00B0F0">
                  <a:alpha val="60999"/>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sz="300">
                  <a:solidFill>
                    <a:srgbClr val="FFFFFF"/>
                  </a:solidFill>
                  <a:sym typeface="Arial" panose="020B0604020202020204" pitchFamily="34" charset="0"/>
                </a:endParaRPr>
              </a:p>
            </p:txBody>
          </p:sp>
        </p:grpSp>
        <p:sp>
          <p:nvSpPr>
            <p:cNvPr id="22" name="文本框 59"/>
            <p:cNvSpPr txBox="1">
              <a:spLocks noChangeArrowheads="1"/>
            </p:cNvSpPr>
            <p:nvPr/>
          </p:nvSpPr>
          <p:spPr bwMode="auto">
            <a:xfrm>
              <a:off x="68488" y="13326"/>
              <a:ext cx="474451" cy="5850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sz="3200" b="1" dirty="0">
                <a:solidFill>
                  <a:schemeClr val="bg1"/>
                </a:solidFill>
                <a:cs typeface="Vrinda" panose="020B0502040204020203" pitchFamily="34" charset="0"/>
                <a:sym typeface="Arial" panose="020B0604020202020204" pitchFamily="34" charset="0"/>
              </a:endParaRPr>
            </a:p>
          </p:txBody>
        </p:sp>
        <p:sp>
          <p:nvSpPr>
            <p:cNvPr id="23" name="文本框 62"/>
            <p:cNvSpPr txBox="1">
              <a:spLocks noChangeArrowheads="1"/>
            </p:cNvSpPr>
            <p:nvPr/>
          </p:nvSpPr>
          <p:spPr bwMode="auto">
            <a:xfrm>
              <a:off x="680125" y="26680"/>
              <a:ext cx="6067147" cy="522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2800" b="1" dirty="0">
                  <a:solidFill>
                    <a:srgbClr val="4B5E75"/>
                  </a:solidFill>
                  <a:sym typeface="Arial" panose="020B0604020202020204" pitchFamily="34" charset="0"/>
                </a:rPr>
                <a:t>基于改进混合遗传算法的过程挖掘</a:t>
              </a:r>
            </a:p>
          </p:txBody>
        </p:sp>
      </p:grpSp>
      <p:sp>
        <p:nvSpPr>
          <p:cNvPr id="27" name="文本框 59"/>
          <p:cNvSpPr txBox="1">
            <a:spLocks noChangeArrowheads="1"/>
          </p:cNvSpPr>
          <p:nvPr/>
        </p:nvSpPr>
        <p:spPr bwMode="auto">
          <a:xfrm>
            <a:off x="188288" y="185886"/>
            <a:ext cx="723361"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en-US" altLang="zh-CN" sz="2400" b="1" dirty="0">
                <a:solidFill>
                  <a:srgbClr val="FFFFFF"/>
                </a:solidFill>
                <a:cs typeface="Vrinda" panose="020B0502040204020203" pitchFamily="34" charset="0"/>
                <a:sym typeface="Arial" panose="020B0604020202020204" pitchFamily="34" charset="0"/>
              </a:rPr>
              <a:t>2.2</a:t>
            </a:r>
          </a:p>
        </p:txBody>
      </p:sp>
    </p:spTree>
    <p:custDataLst>
      <p:tags r:id="rId1"/>
    </p:custDataLst>
    <p:extLst>
      <p:ext uri="{BB962C8B-B14F-4D97-AF65-F5344CB8AC3E}">
        <p14:creationId xmlns:p14="http://schemas.microsoft.com/office/powerpoint/2010/main" val="1829856623"/>
      </p:ext>
    </p:extLst>
  </p:cSld>
  <p:clrMapOvr>
    <a:masterClrMapping/>
  </p:clrMapOvr>
  <p:transition spd="slow"/>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图片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14863" y="1243013"/>
            <a:ext cx="3017837" cy="3024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5" name="椭圆 7"/>
          <p:cNvSpPr>
            <a:spLocks noChangeArrowheads="1"/>
          </p:cNvSpPr>
          <p:nvPr/>
        </p:nvSpPr>
        <p:spPr bwMode="auto">
          <a:xfrm>
            <a:off x="4613275" y="1243013"/>
            <a:ext cx="3021013" cy="3021012"/>
          </a:xfrm>
          <a:prstGeom prst="ellipse">
            <a:avLst/>
          </a:prstGeom>
          <a:solidFill>
            <a:srgbClr val="00B0F0">
              <a:alpha val="60999"/>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a:solidFill>
                <a:srgbClr val="FFFFFF"/>
              </a:solidFill>
              <a:sym typeface="Arial" panose="020B0604020202020204" pitchFamily="34" charset="0"/>
            </a:endParaRPr>
          </a:p>
        </p:txBody>
      </p:sp>
      <p:sp>
        <p:nvSpPr>
          <p:cNvPr id="8196" name="文本框 5"/>
          <p:cNvSpPr txBox="1">
            <a:spLocks noChangeArrowheads="1"/>
          </p:cNvSpPr>
          <p:nvPr/>
        </p:nvSpPr>
        <p:spPr bwMode="auto">
          <a:xfrm>
            <a:off x="4951413" y="1646238"/>
            <a:ext cx="2344737" cy="221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en-US" altLang="zh-CN" sz="13800" b="1">
                <a:solidFill>
                  <a:schemeClr val="bg1"/>
                </a:solidFill>
                <a:cs typeface="Vrinda" panose="020B0502040204020203" pitchFamily="34" charset="0"/>
                <a:sym typeface="Arial" panose="020B0604020202020204" pitchFamily="34" charset="0"/>
              </a:rPr>
              <a:t>1</a:t>
            </a:r>
            <a:endParaRPr lang="zh-CN" altLang="en-US" sz="13800" b="1">
              <a:solidFill>
                <a:schemeClr val="bg1"/>
              </a:solidFill>
              <a:cs typeface="Vrinda" panose="020B0502040204020203" pitchFamily="34" charset="0"/>
              <a:sym typeface="Arial" panose="020B0604020202020204" pitchFamily="34" charset="0"/>
            </a:endParaRPr>
          </a:p>
        </p:txBody>
      </p:sp>
      <p:sp>
        <p:nvSpPr>
          <p:cNvPr id="8197" name="文本框 9"/>
          <p:cNvSpPr txBox="1">
            <a:spLocks noChangeArrowheads="1"/>
          </p:cNvSpPr>
          <p:nvPr/>
        </p:nvSpPr>
        <p:spPr bwMode="auto">
          <a:xfrm>
            <a:off x="2490788" y="4667250"/>
            <a:ext cx="7265987"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zh-CN" altLang="en-US" sz="6000" dirty="0">
                <a:solidFill>
                  <a:srgbClr val="7A8EA9"/>
                </a:solidFill>
                <a:sym typeface="Arial" panose="020B0604020202020204" pitchFamily="34" charset="0"/>
              </a:rPr>
              <a:t>算法总介绍</a:t>
            </a:r>
          </a:p>
        </p:txBody>
      </p:sp>
    </p:spTree>
  </p:cSld>
  <p:clrMapOvr>
    <a:masterClrMapping/>
  </p:clrMapOvr>
  <p:transition spd="slow"/>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稻壳儿小白白(http://dwz.cn/Wu2UP)"/>
          <p:cNvSpPr>
            <a:spLocks noChangeArrowheads="1"/>
          </p:cNvSpPr>
          <p:nvPr/>
        </p:nvSpPr>
        <p:spPr bwMode="auto">
          <a:xfrm>
            <a:off x="1184275" y="1757998"/>
            <a:ext cx="862013" cy="862012"/>
          </a:xfrm>
          <a:prstGeom prst="ellipse">
            <a:avLst/>
          </a:prstGeom>
          <a:solidFill>
            <a:srgbClr val="63CFF6"/>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ru-RU" altLang="en-US" sz="2400">
              <a:solidFill>
                <a:srgbClr val="FFFFFF"/>
              </a:solidFill>
              <a:sym typeface="Arial" panose="020B0604020202020204" pitchFamily="34" charset="0"/>
            </a:endParaRPr>
          </a:p>
        </p:txBody>
      </p:sp>
      <p:sp>
        <p:nvSpPr>
          <p:cNvPr id="11267" name="稻壳儿小白白(http://dwz.cn/Wu2UP)"/>
          <p:cNvSpPr>
            <a:spLocks noChangeArrowheads="1"/>
          </p:cNvSpPr>
          <p:nvPr/>
        </p:nvSpPr>
        <p:spPr bwMode="auto">
          <a:xfrm>
            <a:off x="3793490" y="1757998"/>
            <a:ext cx="862013" cy="862012"/>
          </a:xfrm>
          <a:prstGeom prst="ellipse">
            <a:avLst/>
          </a:prstGeom>
          <a:solidFill>
            <a:srgbClr val="FBB9CC"/>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ru-RU" altLang="en-US">
              <a:solidFill>
                <a:srgbClr val="FFFFFF"/>
              </a:solidFill>
              <a:sym typeface="Arial" panose="020B0604020202020204" pitchFamily="34" charset="0"/>
            </a:endParaRPr>
          </a:p>
        </p:txBody>
      </p:sp>
      <p:sp>
        <p:nvSpPr>
          <p:cNvPr id="11268" name="稻壳儿小白白(http://dwz.cn/Wu2UP)"/>
          <p:cNvSpPr>
            <a:spLocks noChangeArrowheads="1"/>
          </p:cNvSpPr>
          <p:nvPr/>
        </p:nvSpPr>
        <p:spPr bwMode="auto">
          <a:xfrm>
            <a:off x="7164705" y="1746568"/>
            <a:ext cx="862013" cy="862012"/>
          </a:xfrm>
          <a:prstGeom prst="ellipse">
            <a:avLst/>
          </a:prstGeom>
          <a:solidFill>
            <a:srgbClr val="63CFF6"/>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ru-RU" altLang="en-US" sz="2400">
              <a:solidFill>
                <a:srgbClr val="FFFFFF"/>
              </a:solidFill>
              <a:sym typeface="Arial" panose="020B0604020202020204" pitchFamily="34" charset="0"/>
            </a:endParaRPr>
          </a:p>
        </p:txBody>
      </p:sp>
      <p:sp>
        <p:nvSpPr>
          <p:cNvPr id="11275" name="稻壳儿小白白(http://dwz.cn/Wu2UP)"/>
          <p:cNvSpPr/>
          <p:nvPr/>
        </p:nvSpPr>
        <p:spPr bwMode="auto">
          <a:xfrm>
            <a:off x="1444625" y="2007870"/>
            <a:ext cx="341313" cy="361950"/>
          </a:xfrm>
          <a:custGeom>
            <a:avLst/>
            <a:gdLst>
              <a:gd name="T0" fmla="*/ 257 w 409"/>
              <a:gd name="T1" fmla="*/ 408 h 436"/>
              <a:gd name="T2" fmla="*/ 257 w 409"/>
              <a:gd name="T3" fmla="*/ 408 h 436"/>
              <a:gd name="T4" fmla="*/ 275 w 409"/>
              <a:gd name="T5" fmla="*/ 426 h 436"/>
              <a:gd name="T6" fmla="*/ 372 w 409"/>
              <a:gd name="T7" fmla="*/ 435 h 436"/>
              <a:gd name="T8" fmla="*/ 391 w 409"/>
              <a:gd name="T9" fmla="*/ 417 h 436"/>
              <a:gd name="T10" fmla="*/ 391 w 409"/>
              <a:gd name="T11" fmla="*/ 337 h 436"/>
              <a:gd name="T12" fmla="*/ 266 w 409"/>
              <a:gd name="T13" fmla="*/ 328 h 436"/>
              <a:gd name="T14" fmla="*/ 257 w 409"/>
              <a:gd name="T15" fmla="*/ 408 h 436"/>
              <a:gd name="T16" fmla="*/ 18 w 409"/>
              <a:gd name="T17" fmla="*/ 337 h 436"/>
              <a:gd name="T18" fmla="*/ 18 w 409"/>
              <a:gd name="T19" fmla="*/ 337 h 436"/>
              <a:gd name="T20" fmla="*/ 18 w 409"/>
              <a:gd name="T21" fmla="*/ 417 h 436"/>
              <a:gd name="T22" fmla="*/ 35 w 409"/>
              <a:gd name="T23" fmla="*/ 435 h 436"/>
              <a:gd name="T24" fmla="*/ 133 w 409"/>
              <a:gd name="T25" fmla="*/ 426 h 436"/>
              <a:gd name="T26" fmla="*/ 151 w 409"/>
              <a:gd name="T27" fmla="*/ 408 h 436"/>
              <a:gd name="T28" fmla="*/ 142 w 409"/>
              <a:gd name="T29" fmla="*/ 328 h 436"/>
              <a:gd name="T30" fmla="*/ 18 w 409"/>
              <a:gd name="T31" fmla="*/ 337 h 436"/>
              <a:gd name="T32" fmla="*/ 0 w 409"/>
              <a:gd name="T33" fmla="*/ 205 h 436"/>
              <a:gd name="T34" fmla="*/ 0 w 409"/>
              <a:gd name="T35" fmla="*/ 205 h 436"/>
              <a:gd name="T36" fmla="*/ 9 w 409"/>
              <a:gd name="T37" fmla="*/ 293 h 436"/>
              <a:gd name="T38" fmla="*/ 133 w 409"/>
              <a:gd name="T39" fmla="*/ 275 h 436"/>
              <a:gd name="T40" fmla="*/ 133 w 409"/>
              <a:gd name="T41" fmla="*/ 196 h 436"/>
              <a:gd name="T42" fmla="*/ 133 w 409"/>
              <a:gd name="T43" fmla="*/ 187 h 436"/>
              <a:gd name="T44" fmla="*/ 204 w 409"/>
              <a:gd name="T45" fmla="*/ 116 h 436"/>
              <a:gd name="T46" fmla="*/ 275 w 409"/>
              <a:gd name="T47" fmla="*/ 187 h 436"/>
              <a:gd name="T48" fmla="*/ 275 w 409"/>
              <a:gd name="T49" fmla="*/ 196 h 436"/>
              <a:gd name="T50" fmla="*/ 266 w 409"/>
              <a:gd name="T51" fmla="*/ 275 h 436"/>
              <a:gd name="T52" fmla="*/ 399 w 409"/>
              <a:gd name="T53" fmla="*/ 293 h 436"/>
              <a:gd name="T54" fmla="*/ 408 w 409"/>
              <a:gd name="T55" fmla="*/ 205 h 436"/>
              <a:gd name="T56" fmla="*/ 408 w 409"/>
              <a:gd name="T57" fmla="*/ 187 h 436"/>
              <a:gd name="T58" fmla="*/ 204 w 409"/>
              <a:gd name="T59" fmla="*/ 0 h 436"/>
              <a:gd name="T60" fmla="*/ 0 w 409"/>
              <a:gd name="T61" fmla="*/ 187 h 436"/>
              <a:gd name="T62" fmla="*/ 0 w 409"/>
              <a:gd name="T63" fmla="*/ 205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09" h="436">
                <a:moveTo>
                  <a:pt x="257" y="408"/>
                </a:moveTo>
                <a:lnTo>
                  <a:pt x="257" y="408"/>
                </a:lnTo>
                <a:cubicBezTo>
                  <a:pt x="257" y="417"/>
                  <a:pt x="266" y="426"/>
                  <a:pt x="275" y="426"/>
                </a:cubicBezTo>
                <a:cubicBezTo>
                  <a:pt x="372" y="435"/>
                  <a:pt x="372" y="435"/>
                  <a:pt x="372" y="435"/>
                </a:cubicBezTo>
                <a:cubicBezTo>
                  <a:pt x="382" y="435"/>
                  <a:pt x="382" y="426"/>
                  <a:pt x="391" y="417"/>
                </a:cubicBezTo>
                <a:cubicBezTo>
                  <a:pt x="391" y="337"/>
                  <a:pt x="391" y="337"/>
                  <a:pt x="391" y="337"/>
                </a:cubicBezTo>
                <a:cubicBezTo>
                  <a:pt x="266" y="328"/>
                  <a:pt x="266" y="328"/>
                  <a:pt x="266" y="328"/>
                </a:cubicBezTo>
                <a:lnTo>
                  <a:pt x="257" y="408"/>
                </a:lnTo>
                <a:close/>
                <a:moveTo>
                  <a:pt x="18" y="337"/>
                </a:moveTo>
                <a:lnTo>
                  <a:pt x="18" y="337"/>
                </a:lnTo>
                <a:cubicBezTo>
                  <a:pt x="18" y="417"/>
                  <a:pt x="18" y="417"/>
                  <a:pt x="18" y="417"/>
                </a:cubicBezTo>
                <a:cubicBezTo>
                  <a:pt x="18" y="426"/>
                  <a:pt x="27" y="435"/>
                  <a:pt x="35" y="435"/>
                </a:cubicBezTo>
                <a:cubicBezTo>
                  <a:pt x="133" y="426"/>
                  <a:pt x="133" y="426"/>
                  <a:pt x="133" y="426"/>
                </a:cubicBezTo>
                <a:cubicBezTo>
                  <a:pt x="142" y="426"/>
                  <a:pt x="151" y="417"/>
                  <a:pt x="151" y="408"/>
                </a:cubicBezTo>
                <a:cubicBezTo>
                  <a:pt x="142" y="328"/>
                  <a:pt x="142" y="328"/>
                  <a:pt x="142" y="328"/>
                </a:cubicBezTo>
                <a:lnTo>
                  <a:pt x="18" y="337"/>
                </a:lnTo>
                <a:close/>
                <a:moveTo>
                  <a:pt x="0" y="205"/>
                </a:moveTo>
                <a:lnTo>
                  <a:pt x="0" y="205"/>
                </a:lnTo>
                <a:cubicBezTo>
                  <a:pt x="9" y="293"/>
                  <a:pt x="9" y="293"/>
                  <a:pt x="9" y="293"/>
                </a:cubicBezTo>
                <a:cubicBezTo>
                  <a:pt x="133" y="275"/>
                  <a:pt x="133" y="275"/>
                  <a:pt x="133" y="275"/>
                </a:cubicBezTo>
                <a:cubicBezTo>
                  <a:pt x="133" y="196"/>
                  <a:pt x="133" y="196"/>
                  <a:pt x="133" y="196"/>
                </a:cubicBezTo>
                <a:lnTo>
                  <a:pt x="133" y="187"/>
                </a:lnTo>
                <a:cubicBezTo>
                  <a:pt x="133" y="152"/>
                  <a:pt x="160" y="116"/>
                  <a:pt x="204" y="116"/>
                </a:cubicBezTo>
                <a:cubicBezTo>
                  <a:pt x="248" y="116"/>
                  <a:pt x="275" y="152"/>
                  <a:pt x="275" y="187"/>
                </a:cubicBezTo>
                <a:lnTo>
                  <a:pt x="275" y="196"/>
                </a:lnTo>
                <a:cubicBezTo>
                  <a:pt x="266" y="275"/>
                  <a:pt x="266" y="275"/>
                  <a:pt x="266" y="275"/>
                </a:cubicBezTo>
                <a:cubicBezTo>
                  <a:pt x="399" y="293"/>
                  <a:pt x="399" y="293"/>
                  <a:pt x="399" y="293"/>
                </a:cubicBezTo>
                <a:cubicBezTo>
                  <a:pt x="408" y="205"/>
                  <a:pt x="408" y="205"/>
                  <a:pt x="408" y="205"/>
                </a:cubicBezTo>
                <a:cubicBezTo>
                  <a:pt x="408" y="196"/>
                  <a:pt x="408" y="196"/>
                  <a:pt x="408" y="187"/>
                </a:cubicBezTo>
                <a:cubicBezTo>
                  <a:pt x="408" y="80"/>
                  <a:pt x="319" y="0"/>
                  <a:pt x="204" y="0"/>
                </a:cubicBezTo>
                <a:cubicBezTo>
                  <a:pt x="88" y="0"/>
                  <a:pt x="0" y="80"/>
                  <a:pt x="0" y="187"/>
                </a:cubicBezTo>
                <a:cubicBezTo>
                  <a:pt x="0" y="196"/>
                  <a:pt x="0" y="196"/>
                  <a:pt x="0" y="205"/>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11279" name="稻壳儿小白白(http://dwz.cn/Wu2UP)"/>
          <p:cNvSpPr/>
          <p:nvPr/>
        </p:nvSpPr>
        <p:spPr bwMode="auto">
          <a:xfrm>
            <a:off x="7382193" y="2007553"/>
            <a:ext cx="428625" cy="412750"/>
          </a:xfrm>
          <a:custGeom>
            <a:avLst/>
            <a:gdLst>
              <a:gd name="T0" fmla="*/ 79 w 515"/>
              <a:gd name="T1" fmla="*/ 337 h 498"/>
              <a:gd name="T2" fmla="*/ 79 w 515"/>
              <a:gd name="T3" fmla="*/ 337 h 498"/>
              <a:gd name="T4" fmla="*/ 18 w 515"/>
              <a:gd name="T5" fmla="*/ 470 h 498"/>
              <a:gd name="T6" fmla="*/ 169 w 515"/>
              <a:gd name="T7" fmla="*/ 434 h 498"/>
              <a:gd name="T8" fmla="*/ 160 w 515"/>
              <a:gd name="T9" fmla="*/ 346 h 498"/>
              <a:gd name="T10" fmla="*/ 79 w 515"/>
              <a:gd name="T11" fmla="*/ 337 h 498"/>
              <a:gd name="T12" fmla="*/ 496 w 515"/>
              <a:gd name="T13" fmla="*/ 18 h 498"/>
              <a:gd name="T14" fmla="*/ 496 w 515"/>
              <a:gd name="T15" fmla="*/ 18 h 498"/>
              <a:gd name="T16" fmla="*/ 195 w 515"/>
              <a:gd name="T17" fmla="*/ 231 h 498"/>
              <a:gd name="T18" fmla="*/ 141 w 515"/>
              <a:gd name="T19" fmla="*/ 293 h 498"/>
              <a:gd name="T20" fmla="*/ 150 w 515"/>
              <a:gd name="T21" fmla="*/ 301 h 498"/>
              <a:gd name="T22" fmla="*/ 186 w 515"/>
              <a:gd name="T23" fmla="*/ 328 h 498"/>
              <a:gd name="T24" fmla="*/ 204 w 515"/>
              <a:gd name="T25" fmla="*/ 354 h 498"/>
              <a:gd name="T26" fmla="*/ 213 w 515"/>
              <a:gd name="T27" fmla="*/ 363 h 498"/>
              <a:gd name="T28" fmla="*/ 275 w 515"/>
              <a:gd name="T29" fmla="*/ 310 h 498"/>
              <a:gd name="T30" fmla="*/ 496 w 515"/>
              <a:gd name="T31" fmla="*/ 18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15" h="498">
                <a:moveTo>
                  <a:pt x="79" y="337"/>
                </a:moveTo>
                <a:lnTo>
                  <a:pt x="79" y="337"/>
                </a:lnTo>
                <a:cubicBezTo>
                  <a:pt x="44" y="372"/>
                  <a:pt x="71" y="416"/>
                  <a:pt x="18" y="470"/>
                </a:cubicBezTo>
                <a:cubicBezTo>
                  <a:pt x="0" y="497"/>
                  <a:pt x="116" y="487"/>
                  <a:pt x="169" y="434"/>
                </a:cubicBezTo>
                <a:cubicBezTo>
                  <a:pt x="195" y="407"/>
                  <a:pt x="186" y="372"/>
                  <a:pt x="160" y="346"/>
                </a:cubicBezTo>
                <a:cubicBezTo>
                  <a:pt x="132" y="319"/>
                  <a:pt x="97" y="319"/>
                  <a:pt x="79" y="337"/>
                </a:cubicBezTo>
                <a:close/>
                <a:moveTo>
                  <a:pt x="496" y="18"/>
                </a:moveTo>
                <a:lnTo>
                  <a:pt x="496" y="18"/>
                </a:lnTo>
                <a:cubicBezTo>
                  <a:pt x="479" y="0"/>
                  <a:pt x="257" y="168"/>
                  <a:pt x="195" y="231"/>
                </a:cubicBezTo>
                <a:cubicBezTo>
                  <a:pt x="169" y="266"/>
                  <a:pt x="160" y="284"/>
                  <a:pt x="141" y="293"/>
                </a:cubicBezTo>
                <a:cubicBezTo>
                  <a:pt x="141" y="301"/>
                  <a:pt x="150" y="301"/>
                  <a:pt x="150" y="301"/>
                </a:cubicBezTo>
                <a:cubicBezTo>
                  <a:pt x="160" y="310"/>
                  <a:pt x="169" y="310"/>
                  <a:pt x="186" y="328"/>
                </a:cubicBezTo>
                <a:cubicBezTo>
                  <a:pt x="195" y="337"/>
                  <a:pt x="204" y="346"/>
                  <a:pt x="204" y="354"/>
                </a:cubicBezTo>
                <a:cubicBezTo>
                  <a:pt x="204" y="363"/>
                  <a:pt x="213" y="363"/>
                  <a:pt x="213" y="363"/>
                </a:cubicBezTo>
                <a:cubicBezTo>
                  <a:pt x="230" y="354"/>
                  <a:pt x="248" y="337"/>
                  <a:pt x="275" y="310"/>
                </a:cubicBezTo>
                <a:cubicBezTo>
                  <a:pt x="336" y="248"/>
                  <a:pt x="514" y="35"/>
                  <a:pt x="496" y="18"/>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11281" name="稻壳儿小白白(http://dwz.cn/Wu2UP)"/>
          <p:cNvSpPr/>
          <p:nvPr/>
        </p:nvSpPr>
        <p:spPr bwMode="auto">
          <a:xfrm>
            <a:off x="4085590" y="2007870"/>
            <a:ext cx="277813" cy="339725"/>
          </a:xfrm>
          <a:custGeom>
            <a:avLst/>
            <a:gdLst>
              <a:gd name="T0" fmla="*/ 168 w 337"/>
              <a:gd name="T1" fmla="*/ 0 h 409"/>
              <a:gd name="T2" fmla="*/ 168 w 337"/>
              <a:gd name="T3" fmla="*/ 0 h 409"/>
              <a:gd name="T4" fmla="*/ 0 w 337"/>
              <a:gd name="T5" fmla="*/ 62 h 409"/>
              <a:gd name="T6" fmla="*/ 35 w 337"/>
              <a:gd name="T7" fmla="*/ 363 h 409"/>
              <a:gd name="T8" fmla="*/ 168 w 337"/>
              <a:gd name="T9" fmla="*/ 408 h 409"/>
              <a:gd name="T10" fmla="*/ 301 w 337"/>
              <a:gd name="T11" fmla="*/ 363 h 409"/>
              <a:gd name="T12" fmla="*/ 336 w 337"/>
              <a:gd name="T13" fmla="*/ 62 h 409"/>
              <a:gd name="T14" fmla="*/ 168 w 337"/>
              <a:gd name="T15" fmla="*/ 0 h 409"/>
              <a:gd name="T16" fmla="*/ 168 w 337"/>
              <a:gd name="T17" fmla="*/ 107 h 409"/>
              <a:gd name="T18" fmla="*/ 168 w 337"/>
              <a:gd name="T19" fmla="*/ 107 h 409"/>
              <a:gd name="T20" fmla="*/ 35 w 337"/>
              <a:gd name="T21" fmla="*/ 71 h 409"/>
              <a:gd name="T22" fmla="*/ 168 w 337"/>
              <a:gd name="T23" fmla="*/ 36 h 409"/>
              <a:gd name="T24" fmla="*/ 301 w 337"/>
              <a:gd name="T25" fmla="*/ 71 h 409"/>
              <a:gd name="T26" fmla="*/ 168 w 337"/>
              <a:gd name="T27" fmla="*/ 107 h 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7" h="409">
                <a:moveTo>
                  <a:pt x="168" y="0"/>
                </a:moveTo>
                <a:lnTo>
                  <a:pt x="168" y="0"/>
                </a:lnTo>
                <a:cubicBezTo>
                  <a:pt x="62" y="0"/>
                  <a:pt x="0" y="36"/>
                  <a:pt x="0" y="62"/>
                </a:cubicBezTo>
                <a:cubicBezTo>
                  <a:pt x="35" y="363"/>
                  <a:pt x="35" y="363"/>
                  <a:pt x="35" y="363"/>
                </a:cubicBezTo>
                <a:cubicBezTo>
                  <a:pt x="35" y="372"/>
                  <a:pt x="88" y="408"/>
                  <a:pt x="168" y="408"/>
                </a:cubicBezTo>
                <a:cubicBezTo>
                  <a:pt x="248" y="408"/>
                  <a:pt x="301" y="372"/>
                  <a:pt x="301" y="363"/>
                </a:cubicBezTo>
                <a:cubicBezTo>
                  <a:pt x="336" y="62"/>
                  <a:pt x="336" y="62"/>
                  <a:pt x="336" y="62"/>
                </a:cubicBezTo>
                <a:cubicBezTo>
                  <a:pt x="336" y="36"/>
                  <a:pt x="274" y="0"/>
                  <a:pt x="168" y="0"/>
                </a:cubicBezTo>
                <a:close/>
                <a:moveTo>
                  <a:pt x="168" y="107"/>
                </a:moveTo>
                <a:lnTo>
                  <a:pt x="168" y="107"/>
                </a:lnTo>
                <a:cubicBezTo>
                  <a:pt x="88" y="107"/>
                  <a:pt x="35" y="80"/>
                  <a:pt x="35" y="71"/>
                </a:cubicBezTo>
                <a:cubicBezTo>
                  <a:pt x="35" y="62"/>
                  <a:pt x="88" y="36"/>
                  <a:pt x="168" y="36"/>
                </a:cubicBezTo>
                <a:cubicBezTo>
                  <a:pt x="248" y="36"/>
                  <a:pt x="301" y="62"/>
                  <a:pt x="301" y="71"/>
                </a:cubicBezTo>
                <a:cubicBezTo>
                  <a:pt x="301" y="80"/>
                  <a:pt x="248" y="107"/>
                  <a:pt x="168" y="107"/>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11283" name="稻壳儿小白白(http://dwz.cn/Wu2UP)"/>
          <p:cNvSpPr txBox="1">
            <a:spLocks noChangeArrowheads="1"/>
          </p:cNvSpPr>
          <p:nvPr/>
        </p:nvSpPr>
        <p:spPr bwMode="auto">
          <a:xfrm>
            <a:off x="587375" y="3166745"/>
            <a:ext cx="2056130" cy="16617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r>
              <a:rPr lang="zh-CN" altLang="en-US" sz="1800" b="1" dirty="0"/>
              <a:t>过程挖掘</a:t>
            </a:r>
            <a:r>
              <a:rPr lang="en-US" altLang="zh-CN" sz="1800" b="1" dirty="0"/>
              <a:t>是根据记录的事件日志来挖掘一些启发式规则，然后使用这些规则从日志中提取过程模型</a:t>
            </a:r>
            <a:r>
              <a:rPr lang="zh-CN" altLang="en-US" sz="1800" b="1" dirty="0"/>
              <a:t>。</a:t>
            </a:r>
          </a:p>
        </p:txBody>
      </p:sp>
      <p:sp>
        <p:nvSpPr>
          <p:cNvPr id="11285" name="稻壳儿小白白(http://dwz.cn/Wu2UP)"/>
          <p:cNvSpPr txBox="1">
            <a:spLocks noChangeArrowheads="1"/>
          </p:cNvSpPr>
          <p:nvPr/>
        </p:nvSpPr>
        <p:spPr bwMode="auto">
          <a:xfrm>
            <a:off x="2823845" y="3166745"/>
            <a:ext cx="2801620" cy="1384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l">
              <a:buClrTx/>
              <a:buSzTx/>
            </a:pPr>
            <a:r>
              <a:rPr lang="en-US" altLang="zh-CN" sz="1800" b="1" dirty="0"/>
              <a:t>但是在实际的工作流模型中，复杂的结构很普遍，例如重复任务，隐藏任务，隐式库所以及非自由选择，这些都增加了过程挖掘的难度。</a:t>
            </a:r>
          </a:p>
        </p:txBody>
      </p:sp>
      <p:sp>
        <p:nvSpPr>
          <p:cNvPr id="11287" name="稻壳儿小白白(http://dwz.cn/Wu2UP)"/>
          <p:cNvSpPr txBox="1">
            <a:spLocks noChangeArrowheads="1"/>
          </p:cNvSpPr>
          <p:nvPr/>
        </p:nvSpPr>
        <p:spPr bwMode="auto">
          <a:xfrm>
            <a:off x="5868035" y="3166745"/>
            <a:ext cx="3456940" cy="22155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l">
              <a:buClrTx/>
              <a:buSzTx/>
            </a:pPr>
            <a:r>
              <a:rPr lang="en-US" altLang="zh-CN" sz="1800" b="1" dirty="0"/>
              <a:t>在2007年，Medeiros等人在过程挖掘中引入了遗传算法思想，通过一系列选择，交叉和变异运算操作，最终挖掘出合理的工作流模型。但是该遗传算法除了有重复任务的过程</a:t>
            </a:r>
            <a:r>
              <a:rPr lang="zh-CN" altLang="en-US" sz="1800" b="1" dirty="0"/>
              <a:t>不能处理</a:t>
            </a:r>
            <a:r>
              <a:rPr lang="en-US" altLang="zh-CN" sz="1800" b="1" dirty="0"/>
              <a:t>外，可以处理其他所有过程，并且该算法对存在噪声的日志具有鲁棒性</a:t>
            </a:r>
            <a:r>
              <a:rPr lang="zh-CN" altLang="en-US" sz="1800" b="1" dirty="0"/>
              <a:t>。</a:t>
            </a:r>
          </a:p>
        </p:txBody>
      </p:sp>
      <p:grpSp>
        <p:nvGrpSpPr>
          <p:cNvPr id="11298" name="组合 53"/>
          <p:cNvGrpSpPr/>
          <p:nvPr/>
        </p:nvGrpSpPr>
        <p:grpSpPr bwMode="auto">
          <a:xfrm>
            <a:off x="200988" y="111125"/>
            <a:ext cx="6313024" cy="611189"/>
            <a:chOff x="-43490" y="0"/>
            <a:chExt cx="6313396" cy="611426"/>
          </a:xfrm>
        </p:grpSpPr>
        <p:grpSp>
          <p:nvGrpSpPr>
            <p:cNvPr id="11299" name="组合 56"/>
            <p:cNvGrpSpPr/>
            <p:nvPr/>
          </p:nvGrpSpPr>
          <p:grpSpPr bwMode="auto">
            <a:xfrm>
              <a:off x="0" y="0"/>
              <a:ext cx="611426" cy="611426"/>
              <a:chOff x="0" y="0"/>
              <a:chExt cx="3020798" cy="3020798"/>
            </a:xfrm>
          </p:grpSpPr>
          <p:pic>
            <p:nvPicPr>
              <p:cNvPr id="11300" name="Picture 25@|13FFC:16777215|FBC:16777215|LFC:16777215|LBC:1677721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 y="-8320"/>
                <a:ext cx="3011777" cy="3041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301" name="Oval 36@|1FFC:15773696|FBC:16777215|LFC:16777215|LBC:16777215"/>
              <p:cNvSpPr>
                <a:spLocks noChangeArrowheads="1"/>
              </p:cNvSpPr>
              <p:nvPr/>
            </p:nvSpPr>
            <p:spPr bwMode="auto">
              <a:xfrm>
                <a:off x="0" y="0"/>
                <a:ext cx="3020798" cy="3020798"/>
              </a:xfrm>
              <a:prstGeom prst="ellipse">
                <a:avLst/>
              </a:prstGeom>
              <a:solidFill>
                <a:srgbClr val="00B0F0">
                  <a:alpha val="60999"/>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sz="300">
                  <a:solidFill>
                    <a:srgbClr val="FFFFFF"/>
                  </a:solidFill>
                  <a:sym typeface="Arial" panose="020B0604020202020204" pitchFamily="34" charset="0"/>
                </a:endParaRPr>
              </a:p>
            </p:txBody>
          </p:sp>
        </p:grpSp>
        <p:sp>
          <p:nvSpPr>
            <p:cNvPr id="11302" name="文本框 59"/>
            <p:cNvSpPr txBox="1">
              <a:spLocks noChangeArrowheads="1"/>
            </p:cNvSpPr>
            <p:nvPr/>
          </p:nvSpPr>
          <p:spPr bwMode="auto">
            <a:xfrm>
              <a:off x="-43490" y="74790"/>
              <a:ext cx="723404" cy="4618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en-US" altLang="zh-CN" sz="2400" b="1" dirty="0">
                  <a:solidFill>
                    <a:schemeClr val="bg1"/>
                  </a:solidFill>
                  <a:cs typeface="Vrinda" panose="020B0502040204020203" pitchFamily="34" charset="0"/>
                  <a:sym typeface="Arial" panose="020B0604020202020204" pitchFamily="34" charset="0"/>
                </a:rPr>
                <a:t>2.2</a:t>
              </a:r>
              <a:endParaRPr lang="zh-CN" altLang="en-US" sz="2400" b="1" dirty="0">
                <a:solidFill>
                  <a:schemeClr val="bg1"/>
                </a:solidFill>
                <a:cs typeface="Vrinda" panose="020B0502040204020203" pitchFamily="34" charset="0"/>
                <a:sym typeface="Arial" panose="020B0604020202020204" pitchFamily="34" charset="0"/>
              </a:endParaRPr>
            </a:p>
          </p:txBody>
        </p:sp>
        <p:sp>
          <p:nvSpPr>
            <p:cNvPr id="11303" name="文本框 62"/>
            <p:cNvSpPr txBox="1">
              <a:spLocks noChangeArrowheads="1"/>
            </p:cNvSpPr>
            <p:nvPr/>
          </p:nvSpPr>
          <p:spPr bwMode="auto">
            <a:xfrm>
              <a:off x="679914" y="26637"/>
              <a:ext cx="5589992" cy="5234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2800" b="1" dirty="0">
                  <a:solidFill>
                    <a:srgbClr val="4B5E75"/>
                  </a:solidFill>
                  <a:sym typeface="Arial" panose="020B0604020202020204" pitchFamily="34" charset="0"/>
                </a:rPr>
                <a:t>基于改进混合遗传算法的过程挖掘</a:t>
              </a:r>
            </a:p>
          </p:txBody>
        </p:sp>
      </p:grpSp>
      <p:sp>
        <p:nvSpPr>
          <p:cNvPr id="2" name="稻壳儿小白白(http://dwz.cn/Wu2UP)"/>
          <p:cNvSpPr>
            <a:spLocks noChangeArrowheads="1"/>
          </p:cNvSpPr>
          <p:nvPr/>
        </p:nvSpPr>
        <p:spPr bwMode="auto">
          <a:xfrm>
            <a:off x="10434955" y="1746568"/>
            <a:ext cx="862013" cy="862012"/>
          </a:xfrm>
          <a:prstGeom prst="ellipse">
            <a:avLst/>
          </a:prstGeom>
          <a:solidFill>
            <a:srgbClr val="FBB9CC"/>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ru-RU" altLang="en-US">
              <a:solidFill>
                <a:srgbClr val="FFFFFF"/>
              </a:solidFill>
              <a:sym typeface="Arial" panose="020B0604020202020204" pitchFamily="34" charset="0"/>
            </a:endParaRPr>
          </a:p>
        </p:txBody>
      </p:sp>
      <p:sp>
        <p:nvSpPr>
          <p:cNvPr id="3" name="稻壳儿小白白(http://dwz.cn/Wu2UP)"/>
          <p:cNvSpPr/>
          <p:nvPr/>
        </p:nvSpPr>
        <p:spPr bwMode="auto">
          <a:xfrm>
            <a:off x="10727690" y="2007870"/>
            <a:ext cx="277813" cy="339725"/>
          </a:xfrm>
          <a:custGeom>
            <a:avLst/>
            <a:gdLst>
              <a:gd name="T0" fmla="*/ 168 w 337"/>
              <a:gd name="T1" fmla="*/ 0 h 409"/>
              <a:gd name="T2" fmla="*/ 168 w 337"/>
              <a:gd name="T3" fmla="*/ 0 h 409"/>
              <a:gd name="T4" fmla="*/ 0 w 337"/>
              <a:gd name="T5" fmla="*/ 62 h 409"/>
              <a:gd name="T6" fmla="*/ 35 w 337"/>
              <a:gd name="T7" fmla="*/ 363 h 409"/>
              <a:gd name="T8" fmla="*/ 168 w 337"/>
              <a:gd name="T9" fmla="*/ 408 h 409"/>
              <a:gd name="T10" fmla="*/ 301 w 337"/>
              <a:gd name="T11" fmla="*/ 363 h 409"/>
              <a:gd name="T12" fmla="*/ 336 w 337"/>
              <a:gd name="T13" fmla="*/ 62 h 409"/>
              <a:gd name="T14" fmla="*/ 168 w 337"/>
              <a:gd name="T15" fmla="*/ 0 h 409"/>
              <a:gd name="T16" fmla="*/ 168 w 337"/>
              <a:gd name="T17" fmla="*/ 107 h 409"/>
              <a:gd name="T18" fmla="*/ 168 w 337"/>
              <a:gd name="T19" fmla="*/ 107 h 409"/>
              <a:gd name="T20" fmla="*/ 35 w 337"/>
              <a:gd name="T21" fmla="*/ 71 h 409"/>
              <a:gd name="T22" fmla="*/ 168 w 337"/>
              <a:gd name="T23" fmla="*/ 36 h 409"/>
              <a:gd name="T24" fmla="*/ 301 w 337"/>
              <a:gd name="T25" fmla="*/ 71 h 409"/>
              <a:gd name="T26" fmla="*/ 168 w 337"/>
              <a:gd name="T27" fmla="*/ 107 h 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7" h="409">
                <a:moveTo>
                  <a:pt x="168" y="0"/>
                </a:moveTo>
                <a:lnTo>
                  <a:pt x="168" y="0"/>
                </a:lnTo>
                <a:cubicBezTo>
                  <a:pt x="62" y="0"/>
                  <a:pt x="0" y="36"/>
                  <a:pt x="0" y="62"/>
                </a:cubicBezTo>
                <a:cubicBezTo>
                  <a:pt x="35" y="363"/>
                  <a:pt x="35" y="363"/>
                  <a:pt x="35" y="363"/>
                </a:cubicBezTo>
                <a:cubicBezTo>
                  <a:pt x="35" y="372"/>
                  <a:pt x="88" y="408"/>
                  <a:pt x="168" y="408"/>
                </a:cubicBezTo>
                <a:cubicBezTo>
                  <a:pt x="248" y="408"/>
                  <a:pt x="301" y="372"/>
                  <a:pt x="301" y="363"/>
                </a:cubicBezTo>
                <a:cubicBezTo>
                  <a:pt x="336" y="62"/>
                  <a:pt x="336" y="62"/>
                  <a:pt x="336" y="62"/>
                </a:cubicBezTo>
                <a:cubicBezTo>
                  <a:pt x="336" y="36"/>
                  <a:pt x="274" y="0"/>
                  <a:pt x="168" y="0"/>
                </a:cubicBezTo>
                <a:close/>
                <a:moveTo>
                  <a:pt x="168" y="107"/>
                </a:moveTo>
                <a:lnTo>
                  <a:pt x="168" y="107"/>
                </a:lnTo>
                <a:cubicBezTo>
                  <a:pt x="88" y="107"/>
                  <a:pt x="35" y="80"/>
                  <a:pt x="35" y="71"/>
                </a:cubicBezTo>
                <a:cubicBezTo>
                  <a:pt x="35" y="62"/>
                  <a:pt x="88" y="36"/>
                  <a:pt x="168" y="36"/>
                </a:cubicBezTo>
                <a:cubicBezTo>
                  <a:pt x="248" y="36"/>
                  <a:pt x="301" y="62"/>
                  <a:pt x="301" y="71"/>
                </a:cubicBezTo>
                <a:cubicBezTo>
                  <a:pt x="301" y="80"/>
                  <a:pt x="248" y="107"/>
                  <a:pt x="168" y="107"/>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4" name="文本框 3"/>
          <p:cNvSpPr txBox="1"/>
          <p:nvPr/>
        </p:nvSpPr>
        <p:spPr>
          <a:xfrm>
            <a:off x="9718675" y="3166745"/>
            <a:ext cx="2294255" cy="3138170"/>
          </a:xfrm>
          <a:prstGeom prst="rect">
            <a:avLst/>
          </a:prstGeom>
          <a:noFill/>
        </p:spPr>
        <p:txBody>
          <a:bodyPr wrap="square" rtlCol="0">
            <a:spAutoFit/>
          </a:bodyPr>
          <a:lstStyle/>
          <a:p>
            <a:r>
              <a:rPr lang="en-US" altLang="zh-CN" sz="1800" b="1" dirty="0"/>
              <a:t>基于此，</a:t>
            </a:r>
            <a:r>
              <a:rPr lang="zh-CN" altLang="en-US" sz="1800" b="1" dirty="0"/>
              <a:t>作者就提出了将遗传免疫的优势和蚁群算法进行结合，提出了基于改进的混合遗传算法的过程挖掘。该算法将遗传算法添加到免疫算子中，不降低遗传算法的鲁棒性，提高全局和局部搜索能力从而提高</a:t>
            </a:r>
            <a:r>
              <a:rPr lang="zh-CN" altLang="en-US" sz="1800" b="1" dirty="0">
                <a:sym typeface="+mn-ea"/>
              </a:rPr>
              <a:t>搜索速度。</a:t>
            </a:r>
            <a:r>
              <a:rPr lang="zh-CN" altLang="en-US" sz="1800" b="1" dirty="0"/>
              <a:t>。</a:t>
            </a:r>
          </a:p>
        </p:txBody>
      </p:sp>
      <p:sp>
        <p:nvSpPr>
          <p:cNvPr id="20" name="文本框 62"/>
          <p:cNvSpPr txBox="1">
            <a:spLocks noChangeArrowheads="1"/>
          </p:cNvSpPr>
          <p:nvPr/>
        </p:nvSpPr>
        <p:spPr bwMode="auto">
          <a:xfrm>
            <a:off x="4482254" y="910447"/>
            <a:ext cx="3328564"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zh-CN" altLang="en-US" sz="2800" b="1" dirty="0">
                <a:solidFill>
                  <a:srgbClr val="4B5E75"/>
                </a:solidFill>
                <a:sym typeface="Arial" panose="020B0604020202020204" pitchFamily="34" charset="0"/>
              </a:rPr>
              <a:t>背景介绍</a:t>
            </a:r>
          </a:p>
        </p:txBody>
      </p:sp>
    </p:spTree>
    <p:extLst>
      <p:ext uri="{BB962C8B-B14F-4D97-AF65-F5344CB8AC3E}">
        <p14:creationId xmlns:p14="http://schemas.microsoft.com/office/powerpoint/2010/main" val="1539626317"/>
      </p:ext>
    </p:extLst>
  </p:cSld>
  <p:clrMapOvr>
    <a:masterClrMapping/>
  </p:clrMapOvr>
  <p:transition spd="slow"/>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23"/>
          <p:cNvPicPr>
            <a:picLocks noChangeAspect="1" noChangeArrowheads="1"/>
          </p:cNvPicPr>
          <p:nvPr/>
        </p:nvPicPr>
        <p:blipFill>
          <a:blip r:embed="rId2">
            <a:extLst>
              <a:ext uri="{28A0092B-C50C-407E-A947-70E740481C1C}">
                <a14:useLocalDpi xmlns:a14="http://schemas.microsoft.com/office/drawing/2010/main" val="0"/>
              </a:ext>
            </a:extLst>
          </a:blip>
          <a:srcRect r="50558" b="14043"/>
          <a:stretch>
            <a:fillRect/>
          </a:stretch>
        </p:blipFill>
        <p:spPr bwMode="auto">
          <a:xfrm>
            <a:off x="8474075" y="3446463"/>
            <a:ext cx="3717925" cy="3411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组合 53"/>
          <p:cNvGrpSpPr/>
          <p:nvPr/>
        </p:nvGrpSpPr>
        <p:grpSpPr bwMode="auto">
          <a:xfrm>
            <a:off x="244475" y="111125"/>
            <a:ext cx="6295662" cy="611188"/>
            <a:chOff x="0" y="0"/>
            <a:chExt cx="6296033" cy="611426"/>
          </a:xfrm>
        </p:grpSpPr>
        <p:grpSp>
          <p:nvGrpSpPr>
            <p:cNvPr id="6" name="组合 56"/>
            <p:cNvGrpSpPr/>
            <p:nvPr/>
          </p:nvGrpSpPr>
          <p:grpSpPr bwMode="auto">
            <a:xfrm>
              <a:off x="0" y="0"/>
              <a:ext cx="611426" cy="611426"/>
              <a:chOff x="0" y="0"/>
              <a:chExt cx="3020798" cy="3020798"/>
            </a:xfrm>
          </p:grpSpPr>
          <p:pic>
            <p:nvPicPr>
              <p:cNvPr id="9" name="Picture 25@|13FFC:16777215|FBC:16777215|LFC:16777215|LBC:1677721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 y="-8320"/>
                <a:ext cx="3011777" cy="3041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Oval 36@|1FFC:15773696|FBC:16777215|LFC:16777215|LBC:16777215"/>
              <p:cNvSpPr>
                <a:spLocks noChangeArrowheads="1"/>
              </p:cNvSpPr>
              <p:nvPr/>
            </p:nvSpPr>
            <p:spPr bwMode="auto">
              <a:xfrm>
                <a:off x="0" y="0"/>
                <a:ext cx="3020798" cy="3020798"/>
              </a:xfrm>
              <a:prstGeom prst="ellipse">
                <a:avLst/>
              </a:prstGeom>
              <a:solidFill>
                <a:srgbClr val="00B0F0">
                  <a:alpha val="60999"/>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sz="300">
                  <a:solidFill>
                    <a:srgbClr val="FFFFFF"/>
                  </a:solidFill>
                  <a:sym typeface="Arial" panose="020B0604020202020204" pitchFamily="34" charset="0"/>
                </a:endParaRPr>
              </a:p>
            </p:txBody>
          </p:sp>
        </p:grpSp>
        <p:sp>
          <p:nvSpPr>
            <p:cNvPr id="7" name="文本框 59"/>
            <p:cNvSpPr txBox="1">
              <a:spLocks noChangeArrowheads="1"/>
            </p:cNvSpPr>
            <p:nvPr/>
          </p:nvSpPr>
          <p:spPr bwMode="auto">
            <a:xfrm>
              <a:off x="68488" y="13326"/>
              <a:ext cx="474451" cy="5850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sz="3200" b="1" dirty="0">
                <a:solidFill>
                  <a:schemeClr val="bg1"/>
                </a:solidFill>
                <a:cs typeface="Vrinda" panose="020B0502040204020203" pitchFamily="34" charset="0"/>
                <a:sym typeface="Arial" panose="020B0604020202020204" pitchFamily="34" charset="0"/>
              </a:endParaRPr>
            </a:p>
          </p:txBody>
        </p:sp>
        <p:sp>
          <p:nvSpPr>
            <p:cNvPr id="8" name="文本框 62"/>
            <p:cNvSpPr txBox="1">
              <a:spLocks noChangeArrowheads="1"/>
            </p:cNvSpPr>
            <p:nvPr/>
          </p:nvSpPr>
          <p:spPr bwMode="auto">
            <a:xfrm>
              <a:off x="679914" y="13297"/>
              <a:ext cx="5616119" cy="523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2800" b="1" dirty="0">
                  <a:solidFill>
                    <a:srgbClr val="4B5E75"/>
                  </a:solidFill>
                  <a:sym typeface="Arial" panose="020B0604020202020204" pitchFamily="34" charset="0"/>
                </a:rPr>
                <a:t>基于改进混合遗传算法的过程挖掘</a:t>
              </a:r>
            </a:p>
          </p:txBody>
        </p:sp>
      </p:grpSp>
      <p:sp>
        <p:nvSpPr>
          <p:cNvPr id="11" name="文本框 59"/>
          <p:cNvSpPr txBox="1">
            <a:spLocks noChangeArrowheads="1"/>
          </p:cNvSpPr>
          <p:nvPr/>
        </p:nvSpPr>
        <p:spPr bwMode="auto">
          <a:xfrm>
            <a:off x="200988" y="185886"/>
            <a:ext cx="72336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en-US" altLang="zh-CN" sz="2400" b="1" dirty="0">
                <a:solidFill>
                  <a:srgbClr val="FFFFFF"/>
                </a:solidFill>
                <a:cs typeface="Vrinda" panose="020B0502040204020203" pitchFamily="34" charset="0"/>
                <a:sym typeface="Arial" panose="020B0604020202020204" pitchFamily="34" charset="0"/>
              </a:rPr>
              <a:t>2.2</a:t>
            </a:r>
            <a:endParaRPr lang="zh-CN" altLang="en-US" sz="2400" b="1" dirty="0">
              <a:solidFill>
                <a:srgbClr val="FFFFFF"/>
              </a:solidFill>
              <a:cs typeface="Vrinda" panose="020B0502040204020203" pitchFamily="34" charset="0"/>
              <a:sym typeface="Arial" panose="020B0604020202020204" pitchFamily="34" charset="0"/>
            </a:endParaRPr>
          </a:p>
        </p:txBody>
      </p:sp>
      <p:pic>
        <p:nvPicPr>
          <p:cNvPr id="2" name="图片 1"/>
          <p:cNvPicPr/>
          <p:nvPr/>
        </p:nvPicPr>
        <p:blipFill>
          <a:blip r:embed="rId4"/>
          <a:stretch>
            <a:fillRect/>
          </a:stretch>
        </p:blipFill>
        <p:spPr>
          <a:xfrm>
            <a:off x="686435" y="1591582"/>
            <a:ext cx="4558665" cy="1676400"/>
          </a:xfrm>
          <a:prstGeom prst="rect">
            <a:avLst/>
          </a:prstGeom>
        </p:spPr>
      </p:pic>
      <p:pic>
        <p:nvPicPr>
          <p:cNvPr id="3" name="图片 2"/>
          <p:cNvPicPr/>
          <p:nvPr/>
        </p:nvPicPr>
        <p:blipFill>
          <a:blip r:embed="rId5"/>
          <a:stretch>
            <a:fillRect/>
          </a:stretch>
        </p:blipFill>
        <p:spPr>
          <a:xfrm>
            <a:off x="686435" y="3556318"/>
            <a:ext cx="4599940" cy="3190875"/>
          </a:xfrm>
          <a:prstGeom prst="rect">
            <a:avLst/>
          </a:prstGeom>
        </p:spPr>
      </p:pic>
      <p:pic>
        <p:nvPicPr>
          <p:cNvPr id="4" name="图片 4"/>
          <p:cNvPicPr/>
          <p:nvPr/>
        </p:nvPicPr>
        <p:blipFill>
          <a:blip r:embed="rId6"/>
          <a:stretch>
            <a:fillRect/>
          </a:stretch>
        </p:blipFill>
        <p:spPr>
          <a:xfrm>
            <a:off x="6920230" y="1938406"/>
            <a:ext cx="3962400" cy="3286125"/>
          </a:xfrm>
          <a:prstGeom prst="rect">
            <a:avLst/>
          </a:prstGeom>
        </p:spPr>
      </p:pic>
      <p:pic>
        <p:nvPicPr>
          <p:cNvPr id="12" name="图片 8"/>
          <p:cNvPicPr/>
          <p:nvPr/>
        </p:nvPicPr>
        <p:blipFill rotWithShape="1">
          <a:blip r:embed="rId7"/>
          <a:srcRect l="1" t="-1" r="240" b="10434"/>
          <a:stretch>
            <a:fillRect/>
          </a:stretch>
        </p:blipFill>
        <p:spPr bwMode="auto">
          <a:xfrm>
            <a:off x="6920230" y="5216049"/>
            <a:ext cx="3952875" cy="981075"/>
          </a:xfrm>
          <a:prstGeom prst="rect">
            <a:avLst/>
          </a:prstGeom>
          <a:ln>
            <a:noFill/>
          </a:ln>
        </p:spPr>
      </p:pic>
      <p:sp>
        <p:nvSpPr>
          <p:cNvPr id="15" name="文本框 62"/>
          <p:cNvSpPr txBox="1">
            <a:spLocks noChangeArrowheads="1"/>
          </p:cNvSpPr>
          <p:nvPr/>
        </p:nvSpPr>
        <p:spPr bwMode="auto">
          <a:xfrm>
            <a:off x="5568103" y="728805"/>
            <a:ext cx="3328564"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2800" b="1" dirty="0">
                <a:solidFill>
                  <a:srgbClr val="4B5E75"/>
                </a:solidFill>
                <a:sym typeface="Arial" panose="020B0604020202020204" pitchFamily="34" charset="0"/>
              </a:rPr>
              <a:t>相关定义</a:t>
            </a:r>
          </a:p>
        </p:txBody>
      </p:sp>
    </p:spTree>
    <p:extLst>
      <p:ext uri="{BB962C8B-B14F-4D97-AF65-F5344CB8AC3E}">
        <p14:creationId xmlns:p14="http://schemas.microsoft.com/office/powerpoint/2010/main" val="2972535313"/>
      </p:ext>
    </p:extLst>
  </p:cSld>
  <p:clrMapOvr>
    <a:masterClrMapping/>
  </p:clrMapOvr>
  <p:transition spd="slow"/>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0" name="稻壳儿小白白(http://dwz.cn/Wu2UP)"/>
          <p:cNvSpPr txBox="1">
            <a:spLocks noChangeArrowheads="1"/>
          </p:cNvSpPr>
          <p:nvPr/>
        </p:nvSpPr>
        <p:spPr bwMode="auto">
          <a:xfrm>
            <a:off x="455097" y="1543052"/>
            <a:ext cx="2024062" cy="379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b="1" dirty="0">
                <a:solidFill>
                  <a:schemeClr val="bg1"/>
                </a:solidFill>
                <a:sym typeface="Arial" panose="020B0604020202020204" pitchFamily="34" charset="0"/>
              </a:rPr>
              <a:t>噪声样本</a:t>
            </a:r>
            <a:endParaRPr lang="en-US" altLang="zh-CN" b="1" dirty="0">
              <a:solidFill>
                <a:schemeClr val="bg1"/>
              </a:solidFill>
              <a:sym typeface="Arial" panose="020B0604020202020204" pitchFamily="34" charset="0"/>
            </a:endParaRPr>
          </a:p>
        </p:txBody>
      </p:sp>
      <p:sp>
        <p:nvSpPr>
          <p:cNvPr id="9221" name="稻壳儿小白白(http://dwz.cn/Wu2UP)"/>
          <p:cNvSpPr txBox="1">
            <a:spLocks noChangeArrowheads="1"/>
          </p:cNvSpPr>
          <p:nvPr/>
        </p:nvSpPr>
        <p:spPr bwMode="auto">
          <a:xfrm>
            <a:off x="453509" y="1817689"/>
            <a:ext cx="2024063"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1400" dirty="0">
                <a:solidFill>
                  <a:schemeClr val="bg1"/>
                </a:solidFill>
                <a:sym typeface="Arial" panose="020B0604020202020204" pitchFamily="34" charset="0"/>
              </a:rPr>
              <a:t>频率分贝图</a:t>
            </a:r>
            <a:endParaRPr lang="en-US" altLang="zh-CN" sz="1400" dirty="0">
              <a:solidFill>
                <a:schemeClr val="bg1"/>
              </a:solidFill>
              <a:sym typeface="Arial" panose="020B0604020202020204" pitchFamily="34" charset="0"/>
            </a:endParaRPr>
          </a:p>
        </p:txBody>
      </p:sp>
      <p:sp>
        <p:nvSpPr>
          <p:cNvPr id="9228" name="稻壳儿小白白(http://dwz.cn/Wu2UP)"/>
          <p:cNvSpPr txBox="1">
            <a:spLocks noChangeArrowheads="1"/>
          </p:cNvSpPr>
          <p:nvPr/>
        </p:nvSpPr>
        <p:spPr bwMode="auto">
          <a:xfrm>
            <a:off x="10513853" y="5280659"/>
            <a:ext cx="2098518" cy="379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b="1" dirty="0">
                <a:solidFill>
                  <a:schemeClr val="bg1"/>
                </a:solidFill>
                <a:sym typeface="Arial" panose="020B0604020202020204" pitchFamily="34" charset="0"/>
              </a:rPr>
              <a:t>应用</a:t>
            </a:r>
            <a:r>
              <a:rPr lang="en-US" altLang="zh-CN" b="1" dirty="0">
                <a:solidFill>
                  <a:schemeClr val="bg1"/>
                </a:solidFill>
                <a:sym typeface="Arial" panose="020B0604020202020204" pitchFamily="34" charset="0"/>
              </a:rPr>
              <a:t>HRTF</a:t>
            </a:r>
            <a:r>
              <a:rPr lang="zh-CN" altLang="en-US" b="1" dirty="0">
                <a:solidFill>
                  <a:schemeClr val="bg1"/>
                </a:solidFill>
                <a:sym typeface="Arial" panose="020B0604020202020204" pitchFamily="34" charset="0"/>
              </a:rPr>
              <a:t>后</a:t>
            </a:r>
            <a:endParaRPr lang="en-US" altLang="zh-CN" b="1" dirty="0">
              <a:solidFill>
                <a:schemeClr val="bg1"/>
              </a:solidFill>
              <a:sym typeface="Arial" panose="020B0604020202020204" pitchFamily="34" charset="0"/>
            </a:endParaRPr>
          </a:p>
        </p:txBody>
      </p:sp>
      <p:sp>
        <p:nvSpPr>
          <p:cNvPr id="9229" name="稻壳儿小白白(http://dwz.cn/Wu2UP)"/>
          <p:cNvSpPr txBox="1">
            <a:spLocks noChangeArrowheads="1"/>
          </p:cNvSpPr>
          <p:nvPr/>
        </p:nvSpPr>
        <p:spPr bwMode="auto">
          <a:xfrm>
            <a:off x="9532955" y="5607781"/>
            <a:ext cx="299942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1400" dirty="0">
                <a:solidFill>
                  <a:schemeClr val="bg1"/>
                </a:solidFill>
                <a:sym typeface="Arial" panose="020B0604020202020204" pitchFamily="34" charset="0"/>
              </a:rPr>
              <a:t>左图：左声道；右图：右声道</a:t>
            </a:r>
            <a:endParaRPr lang="en-US" altLang="zh-CN" sz="1400" dirty="0">
              <a:solidFill>
                <a:schemeClr val="bg1"/>
              </a:solidFill>
              <a:sym typeface="Arial" panose="020B0604020202020204" pitchFamily="34" charset="0"/>
            </a:endParaRPr>
          </a:p>
        </p:txBody>
      </p:sp>
      <p:pic>
        <p:nvPicPr>
          <p:cNvPr id="2" name="图片 6"/>
          <p:cNvPicPr/>
          <p:nvPr/>
        </p:nvPicPr>
        <p:blipFill rotWithShape="1">
          <a:blip r:embed="rId3"/>
          <a:srcRect r="1197" b="6554"/>
          <a:stretch>
            <a:fillRect/>
          </a:stretch>
        </p:blipFill>
        <p:spPr bwMode="auto">
          <a:xfrm>
            <a:off x="6412321" y="1464491"/>
            <a:ext cx="4714875" cy="5008880"/>
          </a:xfrm>
          <a:prstGeom prst="rect">
            <a:avLst/>
          </a:prstGeom>
          <a:ln>
            <a:noFill/>
          </a:ln>
        </p:spPr>
      </p:pic>
      <p:sp>
        <p:nvSpPr>
          <p:cNvPr id="4" name="文本框 3"/>
          <p:cNvSpPr txBox="1"/>
          <p:nvPr/>
        </p:nvSpPr>
        <p:spPr>
          <a:xfrm>
            <a:off x="642802" y="2953883"/>
            <a:ext cx="4701540" cy="2030095"/>
          </a:xfrm>
          <a:prstGeom prst="rect">
            <a:avLst/>
          </a:prstGeom>
          <a:noFill/>
        </p:spPr>
        <p:txBody>
          <a:bodyPr wrap="square" rtlCol="0">
            <a:spAutoFit/>
          </a:bodyPr>
          <a:lstStyle/>
          <a:p>
            <a:r>
              <a:rPr lang="zh-CN" altLang="en-US" dirty="0"/>
              <a:t>该算法是基于输入事件日志构造一个因果关系矩阵。通过基于某些规则初始化的因果关系矩阵来定义搜索空间。执行蚁群优化以改善或消除冗余关系，然后根据适应度值来确定是否结束算法。如果不满足终止条件，则根据状态变迁规则和种群的重新评估更新种群。</a:t>
            </a:r>
          </a:p>
        </p:txBody>
      </p:sp>
      <p:sp>
        <p:nvSpPr>
          <p:cNvPr id="16" name="文本框 38"/>
          <p:cNvSpPr txBox="1">
            <a:spLocks noChangeArrowheads="1"/>
          </p:cNvSpPr>
          <p:nvPr/>
        </p:nvSpPr>
        <p:spPr bwMode="auto">
          <a:xfrm>
            <a:off x="3813490" y="834359"/>
            <a:ext cx="4402404" cy="5219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zh-CN" altLang="en-US" sz="2800" b="1" dirty="0">
                <a:solidFill>
                  <a:srgbClr val="4B5E75"/>
                </a:solidFill>
                <a:sym typeface="Arial" panose="020B0604020202020204" pitchFamily="34" charset="0"/>
              </a:rPr>
              <a:t>改进的混合遗传算法</a:t>
            </a:r>
          </a:p>
        </p:txBody>
      </p:sp>
      <p:grpSp>
        <p:nvGrpSpPr>
          <p:cNvPr id="17" name="组合 53"/>
          <p:cNvGrpSpPr/>
          <p:nvPr/>
        </p:nvGrpSpPr>
        <p:grpSpPr bwMode="auto">
          <a:xfrm>
            <a:off x="244475" y="111125"/>
            <a:ext cx="6295662" cy="611188"/>
            <a:chOff x="0" y="0"/>
            <a:chExt cx="6296033" cy="611426"/>
          </a:xfrm>
        </p:grpSpPr>
        <p:grpSp>
          <p:nvGrpSpPr>
            <p:cNvPr id="18" name="组合 56"/>
            <p:cNvGrpSpPr/>
            <p:nvPr/>
          </p:nvGrpSpPr>
          <p:grpSpPr bwMode="auto">
            <a:xfrm>
              <a:off x="0" y="0"/>
              <a:ext cx="611426" cy="611426"/>
              <a:chOff x="0" y="0"/>
              <a:chExt cx="3020798" cy="3020798"/>
            </a:xfrm>
          </p:grpSpPr>
          <p:pic>
            <p:nvPicPr>
              <p:cNvPr id="21" name="Picture 25@|13FFC:16777215|FBC:16777215|LFC:16777215|LBC:1677721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0" y="-8320"/>
                <a:ext cx="3011777" cy="3041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Oval 36@|1FFC:15773696|FBC:16777215|LFC:16777215|LBC:16777215"/>
              <p:cNvSpPr>
                <a:spLocks noChangeArrowheads="1"/>
              </p:cNvSpPr>
              <p:nvPr/>
            </p:nvSpPr>
            <p:spPr bwMode="auto">
              <a:xfrm>
                <a:off x="0" y="0"/>
                <a:ext cx="3020798" cy="3020798"/>
              </a:xfrm>
              <a:prstGeom prst="ellipse">
                <a:avLst/>
              </a:prstGeom>
              <a:solidFill>
                <a:srgbClr val="00B0F0">
                  <a:alpha val="60999"/>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sz="300">
                  <a:solidFill>
                    <a:srgbClr val="FFFFFF"/>
                  </a:solidFill>
                  <a:sym typeface="Arial" panose="020B0604020202020204" pitchFamily="34" charset="0"/>
                </a:endParaRPr>
              </a:p>
            </p:txBody>
          </p:sp>
        </p:grpSp>
        <p:sp>
          <p:nvSpPr>
            <p:cNvPr id="19" name="文本框 59"/>
            <p:cNvSpPr txBox="1">
              <a:spLocks noChangeArrowheads="1"/>
            </p:cNvSpPr>
            <p:nvPr/>
          </p:nvSpPr>
          <p:spPr bwMode="auto">
            <a:xfrm>
              <a:off x="68488" y="13326"/>
              <a:ext cx="474451" cy="5850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sz="3200" b="1" dirty="0">
                <a:solidFill>
                  <a:schemeClr val="bg1"/>
                </a:solidFill>
                <a:cs typeface="Vrinda" panose="020B0502040204020203" pitchFamily="34" charset="0"/>
                <a:sym typeface="Arial" panose="020B0604020202020204" pitchFamily="34" charset="0"/>
              </a:endParaRPr>
            </a:p>
          </p:txBody>
        </p:sp>
        <p:sp>
          <p:nvSpPr>
            <p:cNvPr id="20" name="文本框 62"/>
            <p:cNvSpPr txBox="1">
              <a:spLocks noChangeArrowheads="1"/>
            </p:cNvSpPr>
            <p:nvPr/>
          </p:nvSpPr>
          <p:spPr bwMode="auto">
            <a:xfrm>
              <a:off x="679914" y="13297"/>
              <a:ext cx="5616119" cy="523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2800" b="1" dirty="0">
                  <a:solidFill>
                    <a:srgbClr val="4B5E75"/>
                  </a:solidFill>
                  <a:sym typeface="Arial" panose="020B0604020202020204" pitchFamily="34" charset="0"/>
                </a:rPr>
                <a:t>基于改进混合遗传算法的过程挖掘</a:t>
              </a:r>
            </a:p>
          </p:txBody>
        </p:sp>
      </p:grpSp>
      <p:sp>
        <p:nvSpPr>
          <p:cNvPr id="23" name="文本框 59"/>
          <p:cNvSpPr txBox="1">
            <a:spLocks noChangeArrowheads="1"/>
          </p:cNvSpPr>
          <p:nvPr/>
        </p:nvSpPr>
        <p:spPr bwMode="auto">
          <a:xfrm>
            <a:off x="200988" y="185886"/>
            <a:ext cx="72336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en-US" altLang="zh-CN" sz="2400" b="1" dirty="0">
                <a:solidFill>
                  <a:srgbClr val="FFFFFF"/>
                </a:solidFill>
                <a:cs typeface="Vrinda" panose="020B0502040204020203" pitchFamily="34" charset="0"/>
                <a:sym typeface="Arial" panose="020B0604020202020204" pitchFamily="34" charset="0"/>
              </a:rPr>
              <a:t>2.2</a:t>
            </a:r>
            <a:endParaRPr lang="zh-CN" altLang="en-US" sz="2400" b="1" dirty="0">
              <a:solidFill>
                <a:srgbClr val="FFFFFF"/>
              </a:solidFill>
              <a:cs typeface="Vrinda" panose="020B0502040204020203" pitchFamily="34" charset="0"/>
              <a:sym typeface="Arial" panose="020B0604020202020204" pitchFamily="34" charset="0"/>
            </a:endParaRPr>
          </a:p>
        </p:txBody>
      </p:sp>
    </p:spTree>
    <p:extLst>
      <p:ext uri="{BB962C8B-B14F-4D97-AF65-F5344CB8AC3E}">
        <p14:creationId xmlns:p14="http://schemas.microsoft.com/office/powerpoint/2010/main" val="4255390008"/>
      </p:ext>
    </p:extLst>
  </p:cSld>
  <p:clrMapOvr>
    <a:masterClrMapping/>
  </p:clrMapOvr>
  <p:transition spd="slow"/>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1" name="稻壳儿小白白(http://dwz.cn/Wu2UP)"/>
          <p:cNvSpPr txBox="1">
            <a:spLocks noChangeArrowheads="1"/>
          </p:cNvSpPr>
          <p:nvPr/>
        </p:nvSpPr>
        <p:spPr bwMode="auto">
          <a:xfrm>
            <a:off x="453509" y="1817689"/>
            <a:ext cx="2024063"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1400" dirty="0">
                <a:solidFill>
                  <a:schemeClr val="bg1"/>
                </a:solidFill>
                <a:sym typeface="Arial" panose="020B0604020202020204" pitchFamily="34" charset="0"/>
              </a:rPr>
              <a:t>频率分贝图</a:t>
            </a:r>
            <a:endParaRPr lang="en-US" altLang="zh-CN" sz="1400" dirty="0">
              <a:solidFill>
                <a:schemeClr val="bg1"/>
              </a:solidFill>
              <a:sym typeface="Arial" panose="020B0604020202020204" pitchFamily="34" charset="0"/>
            </a:endParaRPr>
          </a:p>
        </p:txBody>
      </p:sp>
      <p:sp>
        <p:nvSpPr>
          <p:cNvPr id="9228" name="稻壳儿小白白(http://dwz.cn/Wu2UP)"/>
          <p:cNvSpPr txBox="1">
            <a:spLocks noChangeArrowheads="1"/>
          </p:cNvSpPr>
          <p:nvPr/>
        </p:nvSpPr>
        <p:spPr bwMode="auto">
          <a:xfrm>
            <a:off x="10513853" y="5280659"/>
            <a:ext cx="2098518" cy="379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b="1" dirty="0">
                <a:solidFill>
                  <a:schemeClr val="bg1"/>
                </a:solidFill>
                <a:sym typeface="Arial" panose="020B0604020202020204" pitchFamily="34" charset="0"/>
              </a:rPr>
              <a:t>应用</a:t>
            </a:r>
            <a:r>
              <a:rPr lang="en-US" altLang="zh-CN" b="1" dirty="0">
                <a:solidFill>
                  <a:schemeClr val="bg1"/>
                </a:solidFill>
                <a:sym typeface="Arial" panose="020B0604020202020204" pitchFamily="34" charset="0"/>
              </a:rPr>
              <a:t>HRTF</a:t>
            </a:r>
            <a:r>
              <a:rPr lang="zh-CN" altLang="en-US" b="1" dirty="0">
                <a:solidFill>
                  <a:schemeClr val="bg1"/>
                </a:solidFill>
                <a:sym typeface="Arial" panose="020B0604020202020204" pitchFamily="34" charset="0"/>
              </a:rPr>
              <a:t>后</a:t>
            </a:r>
            <a:endParaRPr lang="en-US" altLang="zh-CN" b="1" dirty="0">
              <a:solidFill>
                <a:schemeClr val="bg1"/>
              </a:solidFill>
              <a:sym typeface="Arial" panose="020B0604020202020204" pitchFamily="34" charset="0"/>
            </a:endParaRPr>
          </a:p>
        </p:txBody>
      </p:sp>
      <p:sp>
        <p:nvSpPr>
          <p:cNvPr id="9229" name="稻壳儿小白白(http://dwz.cn/Wu2UP)"/>
          <p:cNvSpPr txBox="1">
            <a:spLocks noChangeArrowheads="1"/>
          </p:cNvSpPr>
          <p:nvPr/>
        </p:nvSpPr>
        <p:spPr bwMode="auto">
          <a:xfrm>
            <a:off x="9532955" y="5607781"/>
            <a:ext cx="299942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1400" dirty="0">
                <a:solidFill>
                  <a:schemeClr val="bg1"/>
                </a:solidFill>
                <a:sym typeface="Arial" panose="020B0604020202020204" pitchFamily="34" charset="0"/>
              </a:rPr>
              <a:t>左图：左声道；右图：右声道</a:t>
            </a:r>
            <a:endParaRPr lang="en-US" altLang="zh-CN" sz="1400" dirty="0">
              <a:solidFill>
                <a:schemeClr val="bg1"/>
              </a:solidFill>
              <a:sym typeface="Arial" panose="020B0604020202020204" pitchFamily="34" charset="0"/>
            </a:endParaRPr>
          </a:p>
        </p:txBody>
      </p:sp>
      <p:sp>
        <p:nvSpPr>
          <p:cNvPr id="4" name="文本框 3"/>
          <p:cNvSpPr txBox="1"/>
          <p:nvPr/>
        </p:nvSpPr>
        <p:spPr>
          <a:xfrm>
            <a:off x="1465540" y="2592490"/>
            <a:ext cx="8472170" cy="2861310"/>
          </a:xfrm>
          <a:prstGeom prst="rect">
            <a:avLst/>
          </a:prstGeom>
          <a:noFill/>
        </p:spPr>
        <p:txBody>
          <a:bodyPr wrap="square" rtlCol="0">
            <a:spAutoFit/>
          </a:bodyPr>
          <a:lstStyle/>
          <a:p>
            <a:r>
              <a:rPr lang="zh-CN" altLang="en-US" dirty="0"/>
              <a:t>基于输入事件日志构造一个因果关系矩阵。因果关系矩阵是基于事件日志的数学模型获得的，并且可以根据某些规则将其装换为Petri网。在构造因果关系矩阵时，假设日志中的所有活动都存在特定的因果关系，这些关系定义了搜索空间。</a:t>
            </a:r>
          </a:p>
          <a:p>
            <a:pPr marL="742950" lvl="1" indent="-285750">
              <a:buFont typeface="Wingdings" panose="05000000000000000000" charset="0"/>
              <a:buChar char="l"/>
            </a:pPr>
            <a:r>
              <a:rPr lang="zh-CN" altLang="en-US" dirty="0"/>
              <a:t>日志中出现的所有事件</a:t>
            </a:r>
            <a:r>
              <a:rPr lang="en-US" altLang="zh-CN" dirty="0"/>
              <a:t>(event)</a:t>
            </a:r>
            <a:r>
              <a:rPr lang="zh-CN" altLang="en-US" dirty="0"/>
              <a:t>都加入到集合A中；</a:t>
            </a:r>
          </a:p>
          <a:p>
            <a:pPr marL="742950" lvl="1" indent="-285750">
              <a:buFont typeface="Wingdings" panose="05000000000000000000" charset="0"/>
              <a:buChar char="l"/>
            </a:pPr>
            <a:r>
              <a:rPr lang="zh-CN" altLang="en-US" dirty="0"/>
              <a:t>如果在日志中活动a和活动b是邻接关系，那么就要将(a×b)加入因果关系C中；</a:t>
            </a:r>
          </a:p>
          <a:p>
            <a:pPr marL="742950" lvl="1" indent="-285750">
              <a:buFont typeface="Wingdings" panose="05000000000000000000" charset="0"/>
              <a:buChar char="l"/>
            </a:pPr>
            <a:r>
              <a:rPr lang="zh-CN" altLang="en-US" dirty="0"/>
              <a:t>如果活动b</a:t>
            </a:r>
            <a:r>
              <a:rPr lang="en-US" altLang="zh-CN" dirty="0"/>
              <a:t>(activity)</a:t>
            </a:r>
            <a:r>
              <a:rPr lang="zh-CN" altLang="en-US" dirty="0"/>
              <a:t>是活动a的直接后继活动，那么O(a)=O(a)∪{{b}},I(b)=I(b)∪{{a}}，用过扫描事件日志去更新与每个任务相关的I/O；</a:t>
            </a:r>
          </a:p>
          <a:p>
            <a:pPr marL="742950" lvl="1" indent="-285750">
              <a:buFont typeface="Wingdings" panose="05000000000000000000" charset="0"/>
              <a:buChar char="l"/>
            </a:pPr>
            <a:r>
              <a:rPr lang="zh-CN" altLang="en-US" dirty="0"/>
              <a:t>对于日志中的每个活动a,M(O(a))=Parallel,M(I(a))=Select</a:t>
            </a:r>
          </a:p>
        </p:txBody>
      </p:sp>
      <p:sp>
        <p:nvSpPr>
          <p:cNvPr id="15" name="文本框 38"/>
          <p:cNvSpPr txBox="1">
            <a:spLocks noChangeArrowheads="1"/>
          </p:cNvSpPr>
          <p:nvPr/>
        </p:nvSpPr>
        <p:spPr bwMode="auto">
          <a:xfrm>
            <a:off x="3500422" y="1535978"/>
            <a:ext cx="4402405" cy="521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zh-CN" altLang="en-US" sz="2800" dirty="0">
                <a:sym typeface="+mn-ea"/>
              </a:rPr>
              <a:t>Initialization</a:t>
            </a:r>
            <a:endParaRPr lang="zh-CN" altLang="en-US" sz="2800" b="1" dirty="0">
              <a:solidFill>
                <a:srgbClr val="4B5E75"/>
              </a:solidFill>
              <a:sym typeface="Arial" panose="020B0604020202020204" pitchFamily="34" charset="0"/>
            </a:endParaRPr>
          </a:p>
        </p:txBody>
      </p:sp>
      <p:grpSp>
        <p:nvGrpSpPr>
          <p:cNvPr id="16" name="组合 53"/>
          <p:cNvGrpSpPr/>
          <p:nvPr/>
        </p:nvGrpSpPr>
        <p:grpSpPr bwMode="auto">
          <a:xfrm>
            <a:off x="244475" y="111125"/>
            <a:ext cx="6295662" cy="611188"/>
            <a:chOff x="0" y="0"/>
            <a:chExt cx="6296033" cy="611426"/>
          </a:xfrm>
        </p:grpSpPr>
        <p:grpSp>
          <p:nvGrpSpPr>
            <p:cNvPr id="17" name="组合 56"/>
            <p:cNvGrpSpPr/>
            <p:nvPr/>
          </p:nvGrpSpPr>
          <p:grpSpPr bwMode="auto">
            <a:xfrm>
              <a:off x="0" y="0"/>
              <a:ext cx="611426" cy="611426"/>
              <a:chOff x="0" y="0"/>
              <a:chExt cx="3020798" cy="3020798"/>
            </a:xfrm>
          </p:grpSpPr>
          <p:pic>
            <p:nvPicPr>
              <p:cNvPr id="20" name="Picture 25@|13FFC:16777215|FBC:16777215|LFC:16777215|LBC:1677721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 y="-8320"/>
                <a:ext cx="3011777" cy="3041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Oval 36@|1FFC:15773696|FBC:16777215|LFC:16777215|LBC:16777215"/>
              <p:cNvSpPr>
                <a:spLocks noChangeArrowheads="1"/>
              </p:cNvSpPr>
              <p:nvPr/>
            </p:nvSpPr>
            <p:spPr bwMode="auto">
              <a:xfrm>
                <a:off x="0" y="0"/>
                <a:ext cx="3020798" cy="3020798"/>
              </a:xfrm>
              <a:prstGeom prst="ellipse">
                <a:avLst/>
              </a:prstGeom>
              <a:solidFill>
                <a:srgbClr val="00B0F0">
                  <a:alpha val="60999"/>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sz="300">
                  <a:solidFill>
                    <a:srgbClr val="FFFFFF"/>
                  </a:solidFill>
                  <a:sym typeface="Arial" panose="020B0604020202020204" pitchFamily="34" charset="0"/>
                </a:endParaRPr>
              </a:p>
            </p:txBody>
          </p:sp>
        </p:grpSp>
        <p:sp>
          <p:nvSpPr>
            <p:cNvPr id="18" name="文本框 59"/>
            <p:cNvSpPr txBox="1">
              <a:spLocks noChangeArrowheads="1"/>
            </p:cNvSpPr>
            <p:nvPr/>
          </p:nvSpPr>
          <p:spPr bwMode="auto">
            <a:xfrm>
              <a:off x="68488" y="13326"/>
              <a:ext cx="474451" cy="5850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sz="3200" b="1" dirty="0">
                <a:solidFill>
                  <a:schemeClr val="bg1"/>
                </a:solidFill>
                <a:cs typeface="Vrinda" panose="020B0502040204020203" pitchFamily="34" charset="0"/>
                <a:sym typeface="Arial" panose="020B0604020202020204" pitchFamily="34" charset="0"/>
              </a:endParaRPr>
            </a:p>
          </p:txBody>
        </p:sp>
        <p:sp>
          <p:nvSpPr>
            <p:cNvPr id="19" name="文本框 62"/>
            <p:cNvSpPr txBox="1">
              <a:spLocks noChangeArrowheads="1"/>
            </p:cNvSpPr>
            <p:nvPr/>
          </p:nvSpPr>
          <p:spPr bwMode="auto">
            <a:xfrm>
              <a:off x="679914" y="13297"/>
              <a:ext cx="5616119" cy="523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2800" b="1" dirty="0">
                  <a:solidFill>
                    <a:srgbClr val="4B5E75"/>
                  </a:solidFill>
                  <a:sym typeface="Arial" panose="020B0604020202020204" pitchFamily="34" charset="0"/>
                </a:rPr>
                <a:t>基于改进混合遗传算法的过程挖掘</a:t>
              </a:r>
            </a:p>
          </p:txBody>
        </p:sp>
      </p:grpSp>
      <p:sp>
        <p:nvSpPr>
          <p:cNvPr id="22" name="文本框 59"/>
          <p:cNvSpPr txBox="1">
            <a:spLocks noChangeArrowheads="1"/>
          </p:cNvSpPr>
          <p:nvPr/>
        </p:nvSpPr>
        <p:spPr bwMode="auto">
          <a:xfrm>
            <a:off x="200988" y="185886"/>
            <a:ext cx="72336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en-US" altLang="zh-CN" sz="2400" b="1" dirty="0">
                <a:solidFill>
                  <a:srgbClr val="FFFFFF"/>
                </a:solidFill>
                <a:cs typeface="Vrinda" panose="020B0502040204020203" pitchFamily="34" charset="0"/>
                <a:sym typeface="Arial" panose="020B0604020202020204" pitchFamily="34" charset="0"/>
              </a:rPr>
              <a:t>2.2</a:t>
            </a:r>
            <a:endParaRPr lang="zh-CN" altLang="en-US" sz="2400" b="1" dirty="0">
              <a:solidFill>
                <a:srgbClr val="FFFFFF"/>
              </a:solidFill>
              <a:cs typeface="Vrinda" panose="020B0502040204020203" pitchFamily="34" charset="0"/>
              <a:sym typeface="Arial" panose="020B0604020202020204" pitchFamily="34" charset="0"/>
            </a:endParaRPr>
          </a:p>
        </p:txBody>
      </p:sp>
    </p:spTree>
    <p:extLst>
      <p:ext uri="{BB962C8B-B14F-4D97-AF65-F5344CB8AC3E}">
        <p14:creationId xmlns:p14="http://schemas.microsoft.com/office/powerpoint/2010/main" val="519035370"/>
      </p:ext>
    </p:extLst>
  </p:cSld>
  <p:clrMapOvr>
    <a:masterClrMapping/>
  </p:clrMapOvr>
  <p:transition spd="slow"/>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0" name="稻壳儿小白白(http://dwz.cn/Wu2UP)"/>
          <p:cNvSpPr txBox="1">
            <a:spLocks noChangeArrowheads="1"/>
          </p:cNvSpPr>
          <p:nvPr/>
        </p:nvSpPr>
        <p:spPr bwMode="auto">
          <a:xfrm>
            <a:off x="453827" y="1529082"/>
            <a:ext cx="2024062" cy="379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b="1" dirty="0">
                <a:solidFill>
                  <a:schemeClr val="bg1"/>
                </a:solidFill>
                <a:sym typeface="Arial" panose="020B0604020202020204" pitchFamily="34" charset="0"/>
              </a:rPr>
              <a:t>噪声样本</a:t>
            </a:r>
            <a:endParaRPr lang="en-US" altLang="zh-CN" b="1" dirty="0">
              <a:solidFill>
                <a:schemeClr val="bg1"/>
              </a:solidFill>
              <a:sym typeface="Arial" panose="020B0604020202020204" pitchFamily="34" charset="0"/>
            </a:endParaRPr>
          </a:p>
        </p:txBody>
      </p:sp>
      <p:sp>
        <p:nvSpPr>
          <p:cNvPr id="9228" name="稻壳儿小白白(http://dwz.cn/Wu2UP)"/>
          <p:cNvSpPr txBox="1">
            <a:spLocks noChangeArrowheads="1"/>
          </p:cNvSpPr>
          <p:nvPr/>
        </p:nvSpPr>
        <p:spPr bwMode="auto">
          <a:xfrm>
            <a:off x="10513853" y="5280659"/>
            <a:ext cx="2098518" cy="379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b="1" dirty="0">
                <a:solidFill>
                  <a:schemeClr val="bg1"/>
                </a:solidFill>
                <a:sym typeface="Arial" panose="020B0604020202020204" pitchFamily="34" charset="0"/>
              </a:rPr>
              <a:t>应用</a:t>
            </a:r>
            <a:r>
              <a:rPr lang="en-US" altLang="zh-CN" b="1" dirty="0">
                <a:solidFill>
                  <a:schemeClr val="bg1"/>
                </a:solidFill>
                <a:sym typeface="Arial" panose="020B0604020202020204" pitchFamily="34" charset="0"/>
              </a:rPr>
              <a:t>HRTF</a:t>
            </a:r>
            <a:r>
              <a:rPr lang="zh-CN" altLang="en-US" b="1" dirty="0">
                <a:solidFill>
                  <a:schemeClr val="bg1"/>
                </a:solidFill>
                <a:sym typeface="Arial" panose="020B0604020202020204" pitchFamily="34" charset="0"/>
              </a:rPr>
              <a:t>后</a:t>
            </a:r>
            <a:endParaRPr lang="en-US" altLang="zh-CN" b="1" dirty="0">
              <a:solidFill>
                <a:schemeClr val="bg1"/>
              </a:solidFill>
              <a:sym typeface="Arial" panose="020B0604020202020204" pitchFamily="34" charset="0"/>
            </a:endParaRPr>
          </a:p>
        </p:txBody>
      </p:sp>
      <p:sp>
        <p:nvSpPr>
          <p:cNvPr id="9229" name="稻壳儿小白白(http://dwz.cn/Wu2UP)"/>
          <p:cNvSpPr txBox="1">
            <a:spLocks noChangeArrowheads="1"/>
          </p:cNvSpPr>
          <p:nvPr/>
        </p:nvSpPr>
        <p:spPr bwMode="auto">
          <a:xfrm>
            <a:off x="9532955" y="5607781"/>
            <a:ext cx="299942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1400" dirty="0">
                <a:solidFill>
                  <a:schemeClr val="bg1"/>
                </a:solidFill>
                <a:sym typeface="Arial" panose="020B0604020202020204" pitchFamily="34" charset="0"/>
              </a:rPr>
              <a:t>左图：左声道；右图：右声道</a:t>
            </a:r>
            <a:endParaRPr lang="en-US" altLang="zh-CN" sz="1400" dirty="0">
              <a:solidFill>
                <a:schemeClr val="bg1"/>
              </a:solidFill>
              <a:sym typeface="Arial" panose="020B0604020202020204" pitchFamily="34" charset="0"/>
            </a:endParaRPr>
          </a:p>
        </p:txBody>
      </p:sp>
      <p:sp>
        <p:nvSpPr>
          <p:cNvPr id="3" name="文本框 2"/>
          <p:cNvSpPr txBox="1"/>
          <p:nvPr/>
        </p:nvSpPr>
        <p:spPr>
          <a:xfrm>
            <a:off x="2477889" y="2134494"/>
            <a:ext cx="6579870" cy="922020"/>
          </a:xfrm>
          <a:prstGeom prst="rect">
            <a:avLst/>
          </a:prstGeom>
          <a:noFill/>
        </p:spPr>
        <p:txBody>
          <a:bodyPr wrap="square" rtlCol="0">
            <a:spAutoFit/>
          </a:bodyPr>
          <a:lstStyle/>
          <a:p>
            <a:r>
              <a:rPr lang="zh-CN" altLang="en-US" dirty="0"/>
              <a:t>在免疫记忆方法的基础上，建立一个信息素，用于记录日志中的因果关系数量。蚁群算法中的信息素可以加快搜索速度，限制搜索空间并提高算法的整体搜索能力。</a:t>
            </a:r>
          </a:p>
        </p:txBody>
      </p:sp>
      <p:graphicFrame>
        <p:nvGraphicFramePr>
          <p:cNvPr id="5" name="对象 4">
            <a:hlinkClick r:id="" action="ppaction://ole?verb=0"/>
          </p:cNvPr>
          <p:cNvGraphicFramePr>
            <a:graphicFrameLocks noChangeAspect="1"/>
          </p:cNvGraphicFramePr>
          <p:nvPr>
            <p:extLst>
              <p:ext uri="{D42A27DB-BD31-4B8C-83A1-F6EECF244321}">
                <p14:modId xmlns:p14="http://schemas.microsoft.com/office/powerpoint/2010/main" val="4140000966"/>
              </p:ext>
            </p:extLst>
          </p:nvPr>
        </p:nvGraphicFramePr>
        <p:xfrm>
          <a:off x="2987794" y="3376554"/>
          <a:ext cx="4410075" cy="504825"/>
        </p:xfrm>
        <a:graphic>
          <a:graphicData uri="http://schemas.openxmlformats.org/presentationml/2006/ole">
            <mc:AlternateContent xmlns:mc="http://schemas.openxmlformats.org/markup-compatibility/2006">
              <mc:Choice xmlns:v="urn:schemas-microsoft-com:vml" Requires="v">
                <p:oleObj spid="_x0000_s1033" r:id="rId4" imgW="2108200" imgH="241300" progId="Equation.KSEE3">
                  <p:embed/>
                </p:oleObj>
              </mc:Choice>
              <mc:Fallback>
                <p:oleObj r:id="rId4" imgW="2108200" imgH="241300" progId="Equation.KSEE3">
                  <p:embed/>
                  <p:pic>
                    <p:nvPicPr>
                      <p:cNvPr id="0" name=""/>
                      <p:cNvPicPr/>
                      <p:nvPr/>
                    </p:nvPicPr>
                    <p:blipFill>
                      <a:blip r:embed="rId5"/>
                      <a:stretch>
                        <a:fillRect/>
                      </a:stretch>
                    </p:blipFill>
                    <p:spPr>
                      <a:xfrm>
                        <a:off x="2987794" y="3376554"/>
                        <a:ext cx="4410075" cy="504825"/>
                      </a:xfrm>
                      <a:prstGeom prst="rect">
                        <a:avLst/>
                      </a:prstGeom>
                    </p:spPr>
                  </p:pic>
                </p:oleObj>
              </mc:Fallback>
            </mc:AlternateContent>
          </a:graphicData>
        </a:graphic>
      </p:graphicFrame>
      <p:sp>
        <p:nvSpPr>
          <p:cNvPr id="6" name="文本框 5"/>
          <p:cNvSpPr txBox="1"/>
          <p:nvPr/>
        </p:nvSpPr>
        <p:spPr>
          <a:xfrm>
            <a:off x="2610604" y="4202054"/>
            <a:ext cx="6663690" cy="1476375"/>
          </a:xfrm>
          <a:prstGeom prst="rect">
            <a:avLst/>
          </a:prstGeom>
          <a:noFill/>
        </p:spPr>
        <p:txBody>
          <a:bodyPr wrap="square" rtlCol="0">
            <a:spAutoFit/>
          </a:bodyPr>
          <a:lstStyle/>
          <a:p>
            <a:r>
              <a:rPr lang="zh-CN" altLang="en-US"/>
              <a:t>其中，</a:t>
            </a:r>
          </a:p>
          <a:p>
            <a:pPr marL="742950" lvl="1" indent="-285750">
              <a:buFont typeface="Wingdings" panose="05000000000000000000" charset="0"/>
              <a:buChar char="u"/>
            </a:pPr>
            <a:r>
              <a:rPr lang="en-US" altLang="zh-CN"/>
              <a:t>Ph</a:t>
            </a:r>
            <a:r>
              <a:rPr lang="en-US" altLang="zh-CN" baseline="-25000"/>
              <a:t>l</a:t>
            </a:r>
            <a:r>
              <a:rPr lang="en-US" altLang="zh-CN"/>
              <a:t>(k)</a:t>
            </a:r>
            <a:r>
              <a:rPr lang="zh-CN" altLang="en-US"/>
              <a:t>是第k代个体l的信息素；</a:t>
            </a:r>
          </a:p>
          <a:p>
            <a:pPr marL="742950" lvl="1" indent="-285750">
              <a:buFont typeface="Wingdings" panose="05000000000000000000" charset="0"/>
              <a:buChar char="u"/>
            </a:pPr>
            <a:r>
              <a:rPr lang="en-US" altLang="zh-CN"/>
              <a:t>Ph</a:t>
            </a:r>
            <a:r>
              <a:rPr lang="en-US" altLang="zh-CN" baseline="-25000"/>
              <a:t>l</a:t>
            </a:r>
            <a:r>
              <a:rPr lang="en-US" altLang="zh-CN"/>
              <a:t>(k-1)</a:t>
            </a:r>
            <a:r>
              <a:rPr lang="zh-CN" altLang="en-US"/>
              <a:t>是第(k-1)代个体l的信息素；</a:t>
            </a:r>
          </a:p>
          <a:p>
            <a:pPr marL="742950" lvl="1" indent="-285750">
              <a:buFont typeface="Wingdings" panose="05000000000000000000" charset="0"/>
              <a:buChar char="u"/>
            </a:pPr>
            <a:r>
              <a:rPr lang="en-US" altLang="zh-CN"/>
              <a:t>Ph</a:t>
            </a:r>
            <a:r>
              <a:rPr lang="en-US" altLang="zh-CN" baseline="-25000"/>
              <a:t>l</a:t>
            </a:r>
            <a:r>
              <a:rPr lang="en-US" altLang="zh-CN"/>
              <a:t>'(k-1)</a:t>
            </a:r>
            <a:r>
              <a:rPr lang="zh-CN" altLang="en-US"/>
              <a:t>在第k代遗传操作后，被加入到个体l的信息素；</a:t>
            </a:r>
          </a:p>
          <a:p>
            <a:pPr marL="742950" lvl="1" indent="-285750">
              <a:buFont typeface="Wingdings" panose="05000000000000000000" charset="0"/>
              <a:buChar char="u"/>
            </a:pPr>
            <a:r>
              <a:rPr lang="zh-CN" altLang="en-US"/>
              <a:t>0≤ρ≤1</a:t>
            </a:r>
          </a:p>
        </p:txBody>
      </p:sp>
      <p:sp>
        <p:nvSpPr>
          <p:cNvPr id="16" name="文本框 38"/>
          <p:cNvSpPr txBox="1">
            <a:spLocks noChangeArrowheads="1"/>
          </p:cNvSpPr>
          <p:nvPr/>
        </p:nvSpPr>
        <p:spPr bwMode="auto">
          <a:xfrm>
            <a:off x="3741247" y="1101476"/>
            <a:ext cx="4402404"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en-US" altLang="zh-CN" sz="2800" b="1" dirty="0">
                <a:solidFill>
                  <a:srgbClr val="4B5E75"/>
                </a:solidFill>
                <a:sym typeface="Arial" panose="020B0604020202020204" pitchFamily="34" charset="0"/>
              </a:rPr>
              <a:t>Immune memory</a:t>
            </a:r>
          </a:p>
        </p:txBody>
      </p:sp>
      <p:grpSp>
        <p:nvGrpSpPr>
          <p:cNvPr id="17" name="组合 53"/>
          <p:cNvGrpSpPr/>
          <p:nvPr/>
        </p:nvGrpSpPr>
        <p:grpSpPr bwMode="auto">
          <a:xfrm>
            <a:off x="244475" y="111125"/>
            <a:ext cx="6295662" cy="611188"/>
            <a:chOff x="0" y="0"/>
            <a:chExt cx="6296033" cy="611426"/>
          </a:xfrm>
        </p:grpSpPr>
        <p:grpSp>
          <p:nvGrpSpPr>
            <p:cNvPr id="18" name="组合 56"/>
            <p:cNvGrpSpPr/>
            <p:nvPr/>
          </p:nvGrpSpPr>
          <p:grpSpPr bwMode="auto">
            <a:xfrm>
              <a:off x="0" y="0"/>
              <a:ext cx="611426" cy="611426"/>
              <a:chOff x="0" y="0"/>
              <a:chExt cx="3020798" cy="3020798"/>
            </a:xfrm>
          </p:grpSpPr>
          <p:pic>
            <p:nvPicPr>
              <p:cNvPr id="21" name="Picture 25@|13FFC:16777215|FBC:16777215|LFC:16777215|LBC:1677721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0" y="-8320"/>
                <a:ext cx="3011777" cy="3041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Oval 36@|1FFC:15773696|FBC:16777215|LFC:16777215|LBC:16777215"/>
              <p:cNvSpPr>
                <a:spLocks noChangeArrowheads="1"/>
              </p:cNvSpPr>
              <p:nvPr/>
            </p:nvSpPr>
            <p:spPr bwMode="auto">
              <a:xfrm>
                <a:off x="0" y="0"/>
                <a:ext cx="3020798" cy="3020798"/>
              </a:xfrm>
              <a:prstGeom prst="ellipse">
                <a:avLst/>
              </a:prstGeom>
              <a:solidFill>
                <a:srgbClr val="00B0F0">
                  <a:alpha val="60999"/>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sz="300">
                  <a:solidFill>
                    <a:srgbClr val="FFFFFF"/>
                  </a:solidFill>
                  <a:sym typeface="Arial" panose="020B0604020202020204" pitchFamily="34" charset="0"/>
                </a:endParaRPr>
              </a:p>
            </p:txBody>
          </p:sp>
        </p:grpSp>
        <p:sp>
          <p:nvSpPr>
            <p:cNvPr id="19" name="文本框 59"/>
            <p:cNvSpPr txBox="1">
              <a:spLocks noChangeArrowheads="1"/>
            </p:cNvSpPr>
            <p:nvPr/>
          </p:nvSpPr>
          <p:spPr bwMode="auto">
            <a:xfrm>
              <a:off x="68488" y="13326"/>
              <a:ext cx="474451" cy="5850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sz="3200" b="1" dirty="0">
                <a:solidFill>
                  <a:schemeClr val="bg1"/>
                </a:solidFill>
                <a:cs typeface="Vrinda" panose="020B0502040204020203" pitchFamily="34" charset="0"/>
                <a:sym typeface="Arial" panose="020B0604020202020204" pitchFamily="34" charset="0"/>
              </a:endParaRPr>
            </a:p>
          </p:txBody>
        </p:sp>
        <p:sp>
          <p:nvSpPr>
            <p:cNvPr id="20" name="文本框 62"/>
            <p:cNvSpPr txBox="1">
              <a:spLocks noChangeArrowheads="1"/>
            </p:cNvSpPr>
            <p:nvPr/>
          </p:nvSpPr>
          <p:spPr bwMode="auto">
            <a:xfrm>
              <a:off x="679914" y="13297"/>
              <a:ext cx="5616119" cy="523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2800" b="1" dirty="0">
                  <a:solidFill>
                    <a:srgbClr val="4B5E75"/>
                  </a:solidFill>
                  <a:sym typeface="Arial" panose="020B0604020202020204" pitchFamily="34" charset="0"/>
                </a:rPr>
                <a:t>基于改进混合遗传算法的过程挖掘</a:t>
              </a:r>
            </a:p>
          </p:txBody>
        </p:sp>
      </p:grpSp>
      <p:sp>
        <p:nvSpPr>
          <p:cNvPr id="23" name="文本框 59"/>
          <p:cNvSpPr txBox="1">
            <a:spLocks noChangeArrowheads="1"/>
          </p:cNvSpPr>
          <p:nvPr/>
        </p:nvSpPr>
        <p:spPr bwMode="auto">
          <a:xfrm>
            <a:off x="200988" y="185886"/>
            <a:ext cx="72336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en-US" altLang="zh-CN" sz="2400" b="1" dirty="0">
                <a:solidFill>
                  <a:srgbClr val="FFFFFF"/>
                </a:solidFill>
                <a:cs typeface="Vrinda" panose="020B0502040204020203" pitchFamily="34" charset="0"/>
                <a:sym typeface="Arial" panose="020B0604020202020204" pitchFamily="34" charset="0"/>
              </a:rPr>
              <a:t>2.2</a:t>
            </a:r>
            <a:endParaRPr lang="zh-CN" altLang="en-US" sz="2400" b="1" dirty="0">
              <a:solidFill>
                <a:srgbClr val="FFFFFF"/>
              </a:solidFill>
              <a:cs typeface="Vrinda" panose="020B0502040204020203" pitchFamily="34" charset="0"/>
              <a:sym typeface="Arial" panose="020B0604020202020204" pitchFamily="34" charset="0"/>
            </a:endParaRPr>
          </a:p>
        </p:txBody>
      </p:sp>
    </p:spTree>
    <p:extLst>
      <p:ext uri="{BB962C8B-B14F-4D97-AF65-F5344CB8AC3E}">
        <p14:creationId xmlns:p14="http://schemas.microsoft.com/office/powerpoint/2010/main" val="1740763795"/>
      </p:ext>
    </p:extLst>
  </p:cSld>
  <p:clrMapOvr>
    <a:masterClrMapping/>
  </p:clrMapOvr>
  <p:transition spd="slow"/>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1" name="稻壳儿小白白(http://dwz.cn/Wu2UP)"/>
          <p:cNvSpPr txBox="1">
            <a:spLocks noChangeArrowheads="1"/>
          </p:cNvSpPr>
          <p:nvPr/>
        </p:nvSpPr>
        <p:spPr bwMode="auto">
          <a:xfrm>
            <a:off x="453509" y="1817689"/>
            <a:ext cx="2024063"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1400" dirty="0">
                <a:solidFill>
                  <a:schemeClr val="bg1"/>
                </a:solidFill>
                <a:sym typeface="Arial" panose="020B0604020202020204" pitchFamily="34" charset="0"/>
              </a:rPr>
              <a:t>频率分贝图</a:t>
            </a:r>
            <a:endParaRPr lang="en-US" altLang="zh-CN" sz="1400" dirty="0">
              <a:solidFill>
                <a:schemeClr val="bg1"/>
              </a:solidFill>
              <a:sym typeface="Arial" panose="020B0604020202020204" pitchFamily="34" charset="0"/>
            </a:endParaRPr>
          </a:p>
        </p:txBody>
      </p:sp>
      <p:sp>
        <p:nvSpPr>
          <p:cNvPr id="9228" name="稻壳儿小白白(http://dwz.cn/Wu2UP)"/>
          <p:cNvSpPr txBox="1">
            <a:spLocks noChangeArrowheads="1"/>
          </p:cNvSpPr>
          <p:nvPr/>
        </p:nvSpPr>
        <p:spPr bwMode="auto">
          <a:xfrm>
            <a:off x="10513853" y="5280659"/>
            <a:ext cx="2098518" cy="379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b="1" dirty="0">
                <a:solidFill>
                  <a:schemeClr val="bg1"/>
                </a:solidFill>
                <a:sym typeface="Arial" panose="020B0604020202020204" pitchFamily="34" charset="0"/>
              </a:rPr>
              <a:t>应用</a:t>
            </a:r>
            <a:r>
              <a:rPr lang="en-US" altLang="zh-CN" b="1" dirty="0">
                <a:solidFill>
                  <a:schemeClr val="bg1"/>
                </a:solidFill>
                <a:sym typeface="Arial" panose="020B0604020202020204" pitchFamily="34" charset="0"/>
              </a:rPr>
              <a:t>HRTF</a:t>
            </a:r>
            <a:r>
              <a:rPr lang="zh-CN" altLang="en-US" b="1" dirty="0">
                <a:solidFill>
                  <a:schemeClr val="bg1"/>
                </a:solidFill>
                <a:sym typeface="Arial" panose="020B0604020202020204" pitchFamily="34" charset="0"/>
              </a:rPr>
              <a:t>后</a:t>
            </a:r>
            <a:endParaRPr lang="en-US" altLang="zh-CN" b="1" dirty="0">
              <a:solidFill>
                <a:schemeClr val="bg1"/>
              </a:solidFill>
              <a:sym typeface="Arial" panose="020B0604020202020204" pitchFamily="34" charset="0"/>
            </a:endParaRPr>
          </a:p>
        </p:txBody>
      </p:sp>
      <p:sp>
        <p:nvSpPr>
          <p:cNvPr id="9229" name="稻壳儿小白白(http://dwz.cn/Wu2UP)"/>
          <p:cNvSpPr txBox="1">
            <a:spLocks noChangeArrowheads="1"/>
          </p:cNvSpPr>
          <p:nvPr/>
        </p:nvSpPr>
        <p:spPr bwMode="auto">
          <a:xfrm>
            <a:off x="9532955" y="5607781"/>
            <a:ext cx="299942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1400" dirty="0">
                <a:solidFill>
                  <a:schemeClr val="bg1"/>
                </a:solidFill>
                <a:sym typeface="Arial" panose="020B0604020202020204" pitchFamily="34" charset="0"/>
              </a:rPr>
              <a:t>左图：左声道；右图：右声道</a:t>
            </a:r>
            <a:endParaRPr lang="en-US" altLang="zh-CN" sz="1400" dirty="0">
              <a:solidFill>
                <a:schemeClr val="bg1"/>
              </a:solidFill>
              <a:sym typeface="Arial" panose="020B0604020202020204" pitchFamily="34" charset="0"/>
            </a:endParaRPr>
          </a:p>
        </p:txBody>
      </p:sp>
      <p:sp>
        <p:nvSpPr>
          <p:cNvPr id="3" name="文本框 2"/>
          <p:cNvSpPr txBox="1"/>
          <p:nvPr/>
        </p:nvSpPr>
        <p:spPr>
          <a:xfrm>
            <a:off x="2542875" y="1703070"/>
            <a:ext cx="6990080" cy="1476375"/>
          </a:xfrm>
          <a:prstGeom prst="rect">
            <a:avLst/>
          </a:prstGeom>
          <a:noFill/>
        </p:spPr>
        <p:txBody>
          <a:bodyPr wrap="square" rtlCol="0" anchor="t">
            <a:spAutoFit/>
          </a:bodyPr>
          <a:lstStyle/>
          <a:p>
            <a:r>
              <a:rPr lang="zh-CN" altLang="en-US"/>
              <a:t>在遗传算法中，免疫选择操作由两部分组成：</a:t>
            </a:r>
          </a:p>
          <a:p>
            <a:pPr marL="742950" lvl="1" indent="-285750">
              <a:buFont typeface="Wingdings" panose="05000000000000000000" charset="0"/>
              <a:buChar char="l"/>
            </a:pPr>
            <a:r>
              <a:rPr lang="zh-CN" altLang="en-US"/>
              <a:t>第一步是免疫检测，如果个体的适应度函数值小于其亲本，则父母将在下一轮竞争中替换个体。</a:t>
            </a:r>
          </a:p>
          <a:p>
            <a:pPr marL="742950" lvl="1" indent="-285750">
              <a:buFont typeface="Wingdings" panose="05000000000000000000" charset="0"/>
              <a:buChar char="l"/>
            </a:pPr>
            <a:r>
              <a:rPr lang="zh-CN" altLang="en-US"/>
              <a:t>第二步是退火选择，在当前后代F={x_1,x_2,…,x_n}选择个体x_i，根据概率决定个体</a:t>
            </a:r>
            <a:r>
              <a:rPr lang="en-US" altLang="zh-CN"/>
              <a:t>x_i</a:t>
            </a:r>
            <a:r>
              <a:rPr lang="zh-CN" altLang="en-US"/>
              <a:t>能否参与新一轮进化。</a:t>
            </a:r>
          </a:p>
        </p:txBody>
      </p:sp>
      <p:pic>
        <p:nvPicPr>
          <p:cNvPr id="7" name="图片 7"/>
          <p:cNvPicPr/>
          <p:nvPr/>
        </p:nvPicPr>
        <p:blipFill>
          <a:blip r:embed="rId3"/>
          <a:stretch>
            <a:fillRect/>
          </a:stretch>
        </p:blipFill>
        <p:spPr>
          <a:xfrm>
            <a:off x="3985595" y="3179445"/>
            <a:ext cx="3493135" cy="1016000"/>
          </a:xfrm>
          <a:prstGeom prst="rect">
            <a:avLst/>
          </a:prstGeom>
        </p:spPr>
      </p:pic>
      <p:pic>
        <p:nvPicPr>
          <p:cNvPr id="9" name="图片 9"/>
          <p:cNvPicPr/>
          <p:nvPr/>
        </p:nvPicPr>
        <p:blipFill>
          <a:blip r:embed="rId4"/>
          <a:stretch>
            <a:fillRect/>
          </a:stretch>
        </p:blipFill>
        <p:spPr>
          <a:xfrm>
            <a:off x="3763345" y="5022850"/>
            <a:ext cx="5092065" cy="1213485"/>
          </a:xfrm>
          <a:prstGeom prst="rect">
            <a:avLst/>
          </a:prstGeom>
        </p:spPr>
      </p:pic>
      <p:sp>
        <p:nvSpPr>
          <p:cNvPr id="4" name="文本框 3"/>
          <p:cNvSpPr txBox="1"/>
          <p:nvPr/>
        </p:nvSpPr>
        <p:spPr>
          <a:xfrm>
            <a:off x="3570305" y="4307205"/>
            <a:ext cx="2475865" cy="368300"/>
          </a:xfrm>
          <a:prstGeom prst="rect">
            <a:avLst/>
          </a:prstGeom>
          <a:noFill/>
        </p:spPr>
        <p:txBody>
          <a:bodyPr wrap="square" rtlCol="0">
            <a:spAutoFit/>
          </a:bodyPr>
          <a:lstStyle/>
          <a:p>
            <a:r>
              <a:rPr lang="zh-CN" altLang="en-US"/>
              <a:t>其中：</a:t>
            </a:r>
          </a:p>
        </p:txBody>
      </p:sp>
      <p:sp>
        <p:nvSpPr>
          <p:cNvPr id="18" name="文本框 38"/>
          <p:cNvSpPr txBox="1">
            <a:spLocks noChangeArrowheads="1"/>
          </p:cNvSpPr>
          <p:nvPr/>
        </p:nvSpPr>
        <p:spPr bwMode="auto">
          <a:xfrm>
            <a:off x="4108175" y="920183"/>
            <a:ext cx="4402404"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zh-CN" altLang="en-US" sz="2800" b="1" dirty="0">
                <a:solidFill>
                  <a:srgbClr val="4B5E75"/>
                </a:solidFill>
                <a:sym typeface="Arial" panose="020B0604020202020204" pitchFamily="34" charset="0"/>
              </a:rPr>
              <a:t>Immune selection</a:t>
            </a:r>
          </a:p>
        </p:txBody>
      </p:sp>
      <p:grpSp>
        <p:nvGrpSpPr>
          <p:cNvPr id="19" name="组合 53"/>
          <p:cNvGrpSpPr/>
          <p:nvPr/>
        </p:nvGrpSpPr>
        <p:grpSpPr bwMode="auto">
          <a:xfrm>
            <a:off x="244475" y="111125"/>
            <a:ext cx="6295662" cy="611188"/>
            <a:chOff x="0" y="0"/>
            <a:chExt cx="6296033" cy="611426"/>
          </a:xfrm>
        </p:grpSpPr>
        <p:grpSp>
          <p:nvGrpSpPr>
            <p:cNvPr id="20" name="组合 56"/>
            <p:cNvGrpSpPr/>
            <p:nvPr/>
          </p:nvGrpSpPr>
          <p:grpSpPr bwMode="auto">
            <a:xfrm>
              <a:off x="0" y="0"/>
              <a:ext cx="611426" cy="611426"/>
              <a:chOff x="0" y="0"/>
              <a:chExt cx="3020798" cy="3020798"/>
            </a:xfrm>
          </p:grpSpPr>
          <p:pic>
            <p:nvPicPr>
              <p:cNvPr id="23" name="Picture 25@|13FFC:16777215|FBC:16777215|LFC:16777215|LBC:1677721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0" y="-8320"/>
                <a:ext cx="3011777" cy="3041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Oval 36@|1FFC:15773696|FBC:16777215|LFC:16777215|LBC:16777215"/>
              <p:cNvSpPr>
                <a:spLocks noChangeArrowheads="1"/>
              </p:cNvSpPr>
              <p:nvPr/>
            </p:nvSpPr>
            <p:spPr bwMode="auto">
              <a:xfrm>
                <a:off x="0" y="0"/>
                <a:ext cx="3020798" cy="3020798"/>
              </a:xfrm>
              <a:prstGeom prst="ellipse">
                <a:avLst/>
              </a:prstGeom>
              <a:solidFill>
                <a:srgbClr val="00B0F0">
                  <a:alpha val="60999"/>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sz="300">
                  <a:solidFill>
                    <a:srgbClr val="FFFFFF"/>
                  </a:solidFill>
                  <a:sym typeface="Arial" panose="020B0604020202020204" pitchFamily="34" charset="0"/>
                </a:endParaRPr>
              </a:p>
            </p:txBody>
          </p:sp>
        </p:grpSp>
        <p:sp>
          <p:nvSpPr>
            <p:cNvPr id="21" name="文本框 59"/>
            <p:cNvSpPr txBox="1">
              <a:spLocks noChangeArrowheads="1"/>
            </p:cNvSpPr>
            <p:nvPr/>
          </p:nvSpPr>
          <p:spPr bwMode="auto">
            <a:xfrm>
              <a:off x="68488" y="13326"/>
              <a:ext cx="474451" cy="5850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sz="3200" b="1" dirty="0">
                <a:solidFill>
                  <a:schemeClr val="bg1"/>
                </a:solidFill>
                <a:cs typeface="Vrinda" panose="020B0502040204020203" pitchFamily="34" charset="0"/>
                <a:sym typeface="Arial" panose="020B0604020202020204" pitchFamily="34" charset="0"/>
              </a:endParaRPr>
            </a:p>
          </p:txBody>
        </p:sp>
        <p:sp>
          <p:nvSpPr>
            <p:cNvPr id="22" name="文本框 62"/>
            <p:cNvSpPr txBox="1">
              <a:spLocks noChangeArrowheads="1"/>
            </p:cNvSpPr>
            <p:nvPr/>
          </p:nvSpPr>
          <p:spPr bwMode="auto">
            <a:xfrm>
              <a:off x="679914" y="13297"/>
              <a:ext cx="5616119" cy="523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2800" b="1" dirty="0">
                  <a:solidFill>
                    <a:srgbClr val="4B5E75"/>
                  </a:solidFill>
                  <a:sym typeface="Arial" panose="020B0604020202020204" pitchFamily="34" charset="0"/>
                </a:rPr>
                <a:t>基于改进混合遗传算法的过程挖掘</a:t>
              </a:r>
            </a:p>
          </p:txBody>
        </p:sp>
      </p:grpSp>
      <p:sp>
        <p:nvSpPr>
          <p:cNvPr id="25" name="文本框 59"/>
          <p:cNvSpPr txBox="1">
            <a:spLocks noChangeArrowheads="1"/>
          </p:cNvSpPr>
          <p:nvPr/>
        </p:nvSpPr>
        <p:spPr bwMode="auto">
          <a:xfrm>
            <a:off x="200988" y="185886"/>
            <a:ext cx="72336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en-US" altLang="zh-CN" sz="2400" b="1" dirty="0">
                <a:solidFill>
                  <a:srgbClr val="FFFFFF"/>
                </a:solidFill>
                <a:cs typeface="Vrinda" panose="020B0502040204020203" pitchFamily="34" charset="0"/>
                <a:sym typeface="Arial" panose="020B0604020202020204" pitchFamily="34" charset="0"/>
              </a:rPr>
              <a:t>2.2</a:t>
            </a:r>
            <a:endParaRPr lang="zh-CN" altLang="en-US" sz="2400" b="1" dirty="0">
              <a:solidFill>
                <a:srgbClr val="FFFFFF"/>
              </a:solidFill>
              <a:cs typeface="Vrinda" panose="020B0502040204020203" pitchFamily="34" charset="0"/>
              <a:sym typeface="Arial" panose="020B0604020202020204" pitchFamily="34" charset="0"/>
            </a:endParaRPr>
          </a:p>
        </p:txBody>
      </p:sp>
    </p:spTree>
    <p:extLst>
      <p:ext uri="{BB962C8B-B14F-4D97-AF65-F5344CB8AC3E}">
        <p14:creationId xmlns:p14="http://schemas.microsoft.com/office/powerpoint/2010/main" val="434061615"/>
      </p:ext>
    </p:extLst>
  </p:cSld>
  <p:clrMapOvr>
    <a:masterClrMapping/>
  </p:clrMapOvr>
  <p:transition spd="slow"/>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0" name="稻壳儿小白白(http://dwz.cn/Wu2UP)"/>
          <p:cNvSpPr txBox="1">
            <a:spLocks noChangeArrowheads="1"/>
          </p:cNvSpPr>
          <p:nvPr/>
        </p:nvSpPr>
        <p:spPr bwMode="auto">
          <a:xfrm>
            <a:off x="455097" y="1543052"/>
            <a:ext cx="2024062" cy="379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b="1" dirty="0">
                <a:solidFill>
                  <a:schemeClr val="bg1"/>
                </a:solidFill>
                <a:sym typeface="Arial" panose="020B0604020202020204" pitchFamily="34" charset="0"/>
              </a:rPr>
              <a:t>噪声样本</a:t>
            </a:r>
            <a:endParaRPr lang="en-US" altLang="zh-CN" b="1" dirty="0">
              <a:solidFill>
                <a:schemeClr val="bg1"/>
              </a:solidFill>
              <a:sym typeface="Arial" panose="020B0604020202020204" pitchFamily="34" charset="0"/>
            </a:endParaRPr>
          </a:p>
        </p:txBody>
      </p:sp>
      <p:sp>
        <p:nvSpPr>
          <p:cNvPr id="9221" name="稻壳儿小白白(http://dwz.cn/Wu2UP)"/>
          <p:cNvSpPr txBox="1">
            <a:spLocks noChangeArrowheads="1"/>
          </p:cNvSpPr>
          <p:nvPr/>
        </p:nvSpPr>
        <p:spPr bwMode="auto">
          <a:xfrm>
            <a:off x="453509" y="1817689"/>
            <a:ext cx="2024063"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1400" dirty="0">
                <a:solidFill>
                  <a:schemeClr val="bg1"/>
                </a:solidFill>
                <a:sym typeface="Arial" panose="020B0604020202020204" pitchFamily="34" charset="0"/>
              </a:rPr>
              <a:t>频率分贝图</a:t>
            </a:r>
            <a:endParaRPr lang="en-US" altLang="zh-CN" sz="1400" dirty="0">
              <a:solidFill>
                <a:schemeClr val="bg1"/>
              </a:solidFill>
              <a:sym typeface="Arial" panose="020B0604020202020204" pitchFamily="34" charset="0"/>
            </a:endParaRPr>
          </a:p>
        </p:txBody>
      </p:sp>
      <p:sp>
        <p:nvSpPr>
          <p:cNvPr id="9228" name="稻壳儿小白白(http://dwz.cn/Wu2UP)"/>
          <p:cNvSpPr txBox="1">
            <a:spLocks noChangeArrowheads="1"/>
          </p:cNvSpPr>
          <p:nvPr/>
        </p:nvSpPr>
        <p:spPr bwMode="auto">
          <a:xfrm>
            <a:off x="10513853" y="5280659"/>
            <a:ext cx="2098518" cy="379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b="1" dirty="0">
                <a:solidFill>
                  <a:schemeClr val="bg1"/>
                </a:solidFill>
                <a:sym typeface="Arial" panose="020B0604020202020204" pitchFamily="34" charset="0"/>
              </a:rPr>
              <a:t>应用</a:t>
            </a:r>
            <a:r>
              <a:rPr lang="en-US" altLang="zh-CN" b="1" dirty="0">
                <a:solidFill>
                  <a:schemeClr val="bg1"/>
                </a:solidFill>
                <a:sym typeface="Arial" panose="020B0604020202020204" pitchFamily="34" charset="0"/>
              </a:rPr>
              <a:t>HRTF</a:t>
            </a:r>
            <a:r>
              <a:rPr lang="zh-CN" altLang="en-US" b="1" dirty="0">
                <a:solidFill>
                  <a:schemeClr val="bg1"/>
                </a:solidFill>
                <a:sym typeface="Arial" panose="020B0604020202020204" pitchFamily="34" charset="0"/>
              </a:rPr>
              <a:t>后</a:t>
            </a:r>
            <a:endParaRPr lang="en-US" altLang="zh-CN" b="1" dirty="0">
              <a:solidFill>
                <a:schemeClr val="bg1"/>
              </a:solidFill>
              <a:sym typeface="Arial" panose="020B0604020202020204" pitchFamily="34" charset="0"/>
            </a:endParaRPr>
          </a:p>
        </p:txBody>
      </p:sp>
      <p:sp>
        <p:nvSpPr>
          <p:cNvPr id="9229" name="稻壳儿小白白(http://dwz.cn/Wu2UP)"/>
          <p:cNvSpPr txBox="1">
            <a:spLocks noChangeArrowheads="1"/>
          </p:cNvSpPr>
          <p:nvPr/>
        </p:nvSpPr>
        <p:spPr bwMode="auto">
          <a:xfrm>
            <a:off x="9532955" y="5607781"/>
            <a:ext cx="299942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1400" dirty="0">
                <a:solidFill>
                  <a:schemeClr val="bg1"/>
                </a:solidFill>
                <a:sym typeface="Arial" panose="020B0604020202020204" pitchFamily="34" charset="0"/>
              </a:rPr>
              <a:t>左图：左声道；右图：右声道</a:t>
            </a:r>
            <a:endParaRPr lang="en-US" altLang="zh-CN" sz="1400" dirty="0">
              <a:solidFill>
                <a:schemeClr val="bg1"/>
              </a:solidFill>
              <a:sym typeface="Arial" panose="020B0604020202020204" pitchFamily="34" charset="0"/>
            </a:endParaRPr>
          </a:p>
        </p:txBody>
      </p:sp>
      <p:sp>
        <p:nvSpPr>
          <p:cNvPr id="3" name="文本框 2"/>
          <p:cNvSpPr txBox="1"/>
          <p:nvPr/>
        </p:nvSpPr>
        <p:spPr>
          <a:xfrm>
            <a:off x="2092416" y="2409826"/>
            <a:ext cx="8034020" cy="645160"/>
          </a:xfrm>
          <a:prstGeom prst="rect">
            <a:avLst/>
          </a:prstGeom>
          <a:noFill/>
        </p:spPr>
        <p:txBody>
          <a:bodyPr wrap="square" rtlCol="0" anchor="t">
            <a:spAutoFit/>
          </a:bodyPr>
          <a:lstStyle/>
          <a:p>
            <a:r>
              <a:rPr lang="zh-CN" altLang="en-US"/>
              <a:t>基于蚁群优化带来的启发式信息，让V_ab和V_ba分别为因果关系(a,b)和(b,a)的出现次数。 给定任意正积分μ，启发式信息如下：</a:t>
            </a:r>
          </a:p>
        </p:txBody>
      </p:sp>
      <p:sp>
        <p:nvSpPr>
          <p:cNvPr id="4" name="文本框 3"/>
          <p:cNvSpPr txBox="1"/>
          <p:nvPr/>
        </p:nvSpPr>
        <p:spPr>
          <a:xfrm>
            <a:off x="2565491" y="3397886"/>
            <a:ext cx="6991350" cy="2030095"/>
          </a:xfrm>
          <a:prstGeom prst="rect">
            <a:avLst/>
          </a:prstGeom>
          <a:noFill/>
        </p:spPr>
        <p:txBody>
          <a:bodyPr wrap="square" rtlCol="0" anchor="t">
            <a:spAutoFit/>
          </a:bodyPr>
          <a:lstStyle/>
          <a:p>
            <a:pPr marL="285750" indent="-285750">
              <a:buFont typeface="Wingdings" panose="05000000000000000000" charset="0"/>
              <a:buChar char="u"/>
            </a:pPr>
            <a:r>
              <a:rPr lang="zh-CN" altLang="en-US"/>
              <a:t>如果V_ab&lt;μ,V_ba&lt;μ,并且存在一个任务c满足V_ca&gt;0,V_cb&gt;0，然后将活动a和b添加到O(c)中的相同子集中，以便可以在它们之间建立选择关系;</a:t>
            </a:r>
          </a:p>
          <a:p>
            <a:pPr marL="285750" indent="-285750">
              <a:buFont typeface="Wingdings" panose="05000000000000000000" charset="0"/>
              <a:buChar char="u"/>
            </a:pPr>
            <a:r>
              <a:rPr lang="zh-CN" altLang="en-US"/>
              <a:t>如果|V_bc-V_cd |&lt;μ,并且存在一个任务c满足V_bd&gt;0,V_cd&gt;0，然后将活动b和c添加到O(d)中的相同子集中，以便可以在它们之间建立并行关系;</a:t>
            </a:r>
          </a:p>
          <a:p>
            <a:pPr marL="285750" indent="-285750">
              <a:buFont typeface="Wingdings" panose="05000000000000000000" charset="0"/>
              <a:buChar char="u"/>
            </a:pPr>
            <a:r>
              <a:rPr lang="zh-CN" altLang="en-US"/>
              <a:t>其他情况下，执行If(a,b)∈C,then C=C-(a,b);</a:t>
            </a:r>
          </a:p>
        </p:txBody>
      </p:sp>
      <p:sp>
        <p:nvSpPr>
          <p:cNvPr id="16" name="文本框 38"/>
          <p:cNvSpPr txBox="1">
            <a:spLocks noChangeArrowheads="1"/>
          </p:cNvSpPr>
          <p:nvPr/>
        </p:nvSpPr>
        <p:spPr bwMode="auto">
          <a:xfrm>
            <a:off x="3455790" y="1613218"/>
            <a:ext cx="5210751" cy="5219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2800" b="1" dirty="0">
                <a:solidFill>
                  <a:srgbClr val="4B5E75"/>
                </a:solidFill>
                <a:sym typeface="Arial" panose="020B0604020202020204" pitchFamily="34" charset="0"/>
              </a:rPr>
              <a:t>Colony genetic manipulation</a:t>
            </a:r>
          </a:p>
        </p:txBody>
      </p:sp>
      <p:grpSp>
        <p:nvGrpSpPr>
          <p:cNvPr id="17" name="组合 53"/>
          <p:cNvGrpSpPr/>
          <p:nvPr/>
        </p:nvGrpSpPr>
        <p:grpSpPr bwMode="auto">
          <a:xfrm>
            <a:off x="244475" y="111125"/>
            <a:ext cx="6295662" cy="611188"/>
            <a:chOff x="0" y="0"/>
            <a:chExt cx="6296033" cy="611426"/>
          </a:xfrm>
        </p:grpSpPr>
        <p:grpSp>
          <p:nvGrpSpPr>
            <p:cNvPr id="18" name="组合 56"/>
            <p:cNvGrpSpPr/>
            <p:nvPr/>
          </p:nvGrpSpPr>
          <p:grpSpPr bwMode="auto">
            <a:xfrm>
              <a:off x="0" y="0"/>
              <a:ext cx="611426" cy="611426"/>
              <a:chOff x="0" y="0"/>
              <a:chExt cx="3020798" cy="3020798"/>
            </a:xfrm>
          </p:grpSpPr>
          <p:pic>
            <p:nvPicPr>
              <p:cNvPr id="21" name="Picture 25@|13FFC:16777215|FBC:16777215|LFC:16777215|LBC:1677721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 y="-8320"/>
                <a:ext cx="3011777" cy="3041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Oval 36@|1FFC:15773696|FBC:16777215|LFC:16777215|LBC:16777215"/>
              <p:cNvSpPr>
                <a:spLocks noChangeArrowheads="1"/>
              </p:cNvSpPr>
              <p:nvPr/>
            </p:nvSpPr>
            <p:spPr bwMode="auto">
              <a:xfrm>
                <a:off x="0" y="0"/>
                <a:ext cx="3020798" cy="3020798"/>
              </a:xfrm>
              <a:prstGeom prst="ellipse">
                <a:avLst/>
              </a:prstGeom>
              <a:solidFill>
                <a:srgbClr val="00B0F0">
                  <a:alpha val="60999"/>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sz="300">
                  <a:solidFill>
                    <a:srgbClr val="FFFFFF"/>
                  </a:solidFill>
                  <a:sym typeface="Arial" panose="020B0604020202020204" pitchFamily="34" charset="0"/>
                </a:endParaRPr>
              </a:p>
            </p:txBody>
          </p:sp>
        </p:grpSp>
        <p:sp>
          <p:nvSpPr>
            <p:cNvPr id="19" name="文本框 59"/>
            <p:cNvSpPr txBox="1">
              <a:spLocks noChangeArrowheads="1"/>
            </p:cNvSpPr>
            <p:nvPr/>
          </p:nvSpPr>
          <p:spPr bwMode="auto">
            <a:xfrm>
              <a:off x="68488" y="13326"/>
              <a:ext cx="474451" cy="5850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sz="3200" b="1" dirty="0">
                <a:solidFill>
                  <a:schemeClr val="bg1"/>
                </a:solidFill>
                <a:cs typeface="Vrinda" panose="020B0502040204020203" pitchFamily="34" charset="0"/>
                <a:sym typeface="Arial" panose="020B0604020202020204" pitchFamily="34" charset="0"/>
              </a:endParaRPr>
            </a:p>
          </p:txBody>
        </p:sp>
        <p:sp>
          <p:nvSpPr>
            <p:cNvPr id="20" name="文本框 62"/>
            <p:cNvSpPr txBox="1">
              <a:spLocks noChangeArrowheads="1"/>
            </p:cNvSpPr>
            <p:nvPr/>
          </p:nvSpPr>
          <p:spPr bwMode="auto">
            <a:xfrm>
              <a:off x="679914" y="13297"/>
              <a:ext cx="5616119" cy="523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2800" b="1" dirty="0">
                  <a:solidFill>
                    <a:srgbClr val="4B5E75"/>
                  </a:solidFill>
                  <a:sym typeface="Arial" panose="020B0604020202020204" pitchFamily="34" charset="0"/>
                </a:rPr>
                <a:t>基于改进混合遗传算法的过程挖掘</a:t>
              </a:r>
            </a:p>
          </p:txBody>
        </p:sp>
      </p:grpSp>
      <p:sp>
        <p:nvSpPr>
          <p:cNvPr id="23" name="文本框 59"/>
          <p:cNvSpPr txBox="1">
            <a:spLocks noChangeArrowheads="1"/>
          </p:cNvSpPr>
          <p:nvPr/>
        </p:nvSpPr>
        <p:spPr bwMode="auto">
          <a:xfrm>
            <a:off x="200988" y="185886"/>
            <a:ext cx="72336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en-US" altLang="zh-CN" sz="2400" b="1" dirty="0">
                <a:solidFill>
                  <a:srgbClr val="FFFFFF"/>
                </a:solidFill>
                <a:cs typeface="Vrinda" panose="020B0502040204020203" pitchFamily="34" charset="0"/>
                <a:sym typeface="Arial" panose="020B0604020202020204" pitchFamily="34" charset="0"/>
              </a:rPr>
              <a:t>2.2</a:t>
            </a:r>
            <a:endParaRPr lang="zh-CN" altLang="en-US" sz="2400" b="1" dirty="0">
              <a:solidFill>
                <a:srgbClr val="FFFFFF"/>
              </a:solidFill>
              <a:cs typeface="Vrinda" panose="020B0502040204020203" pitchFamily="34" charset="0"/>
              <a:sym typeface="Arial" panose="020B0604020202020204" pitchFamily="34" charset="0"/>
            </a:endParaRPr>
          </a:p>
        </p:txBody>
      </p:sp>
    </p:spTree>
    <p:extLst>
      <p:ext uri="{BB962C8B-B14F-4D97-AF65-F5344CB8AC3E}">
        <p14:creationId xmlns:p14="http://schemas.microsoft.com/office/powerpoint/2010/main" val="959571241"/>
      </p:ext>
    </p:extLst>
  </p:cSld>
  <p:clrMapOvr>
    <a:masterClrMapping/>
  </p:clrMapOvr>
  <p:transition spd="slow"/>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1" name="稻壳儿小白白(http://dwz.cn/Wu2UP)"/>
          <p:cNvSpPr txBox="1">
            <a:spLocks noChangeArrowheads="1"/>
          </p:cNvSpPr>
          <p:nvPr/>
        </p:nvSpPr>
        <p:spPr bwMode="auto">
          <a:xfrm>
            <a:off x="453509" y="1817689"/>
            <a:ext cx="2024063"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1400" dirty="0">
                <a:solidFill>
                  <a:schemeClr val="bg1"/>
                </a:solidFill>
                <a:sym typeface="Arial" panose="020B0604020202020204" pitchFamily="34" charset="0"/>
              </a:rPr>
              <a:t>频率分贝图</a:t>
            </a:r>
            <a:endParaRPr lang="en-US" altLang="zh-CN" sz="1400" dirty="0">
              <a:solidFill>
                <a:schemeClr val="bg1"/>
              </a:solidFill>
              <a:sym typeface="Arial" panose="020B0604020202020204" pitchFamily="34" charset="0"/>
            </a:endParaRPr>
          </a:p>
        </p:txBody>
      </p:sp>
      <p:sp>
        <p:nvSpPr>
          <p:cNvPr id="9228" name="稻壳儿小白白(http://dwz.cn/Wu2UP)"/>
          <p:cNvSpPr txBox="1">
            <a:spLocks noChangeArrowheads="1"/>
          </p:cNvSpPr>
          <p:nvPr/>
        </p:nvSpPr>
        <p:spPr bwMode="auto">
          <a:xfrm>
            <a:off x="10513853" y="5280659"/>
            <a:ext cx="2098518" cy="379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b="1" dirty="0">
                <a:solidFill>
                  <a:schemeClr val="bg1"/>
                </a:solidFill>
                <a:sym typeface="Arial" panose="020B0604020202020204" pitchFamily="34" charset="0"/>
              </a:rPr>
              <a:t>应用</a:t>
            </a:r>
            <a:r>
              <a:rPr lang="en-US" altLang="zh-CN" b="1" dirty="0">
                <a:solidFill>
                  <a:schemeClr val="bg1"/>
                </a:solidFill>
                <a:sym typeface="Arial" panose="020B0604020202020204" pitchFamily="34" charset="0"/>
              </a:rPr>
              <a:t>HRTF</a:t>
            </a:r>
            <a:r>
              <a:rPr lang="zh-CN" altLang="en-US" b="1" dirty="0">
                <a:solidFill>
                  <a:schemeClr val="bg1"/>
                </a:solidFill>
                <a:sym typeface="Arial" panose="020B0604020202020204" pitchFamily="34" charset="0"/>
              </a:rPr>
              <a:t>后</a:t>
            </a:r>
            <a:endParaRPr lang="en-US" altLang="zh-CN" b="1" dirty="0">
              <a:solidFill>
                <a:schemeClr val="bg1"/>
              </a:solidFill>
              <a:sym typeface="Arial" panose="020B0604020202020204" pitchFamily="34" charset="0"/>
            </a:endParaRPr>
          </a:p>
        </p:txBody>
      </p:sp>
      <p:sp>
        <p:nvSpPr>
          <p:cNvPr id="9229" name="稻壳儿小白白(http://dwz.cn/Wu2UP)"/>
          <p:cNvSpPr txBox="1">
            <a:spLocks noChangeArrowheads="1"/>
          </p:cNvSpPr>
          <p:nvPr/>
        </p:nvSpPr>
        <p:spPr bwMode="auto">
          <a:xfrm>
            <a:off x="9532955" y="5607781"/>
            <a:ext cx="299942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1400" dirty="0">
                <a:solidFill>
                  <a:schemeClr val="bg1"/>
                </a:solidFill>
                <a:sym typeface="Arial" panose="020B0604020202020204" pitchFamily="34" charset="0"/>
              </a:rPr>
              <a:t>左图：左声道；右图：右声道</a:t>
            </a:r>
            <a:endParaRPr lang="en-US" altLang="zh-CN" sz="1400" dirty="0">
              <a:solidFill>
                <a:schemeClr val="bg1"/>
              </a:solidFill>
              <a:sym typeface="Arial" panose="020B0604020202020204" pitchFamily="34" charset="0"/>
            </a:endParaRPr>
          </a:p>
        </p:txBody>
      </p:sp>
      <p:sp>
        <p:nvSpPr>
          <p:cNvPr id="4" name="文本框 3"/>
          <p:cNvSpPr txBox="1"/>
          <p:nvPr/>
        </p:nvSpPr>
        <p:spPr>
          <a:xfrm>
            <a:off x="2964089" y="2257109"/>
            <a:ext cx="7109460" cy="645160"/>
          </a:xfrm>
          <a:prstGeom prst="rect">
            <a:avLst/>
          </a:prstGeom>
          <a:noFill/>
        </p:spPr>
        <p:txBody>
          <a:bodyPr wrap="square" rtlCol="0" anchor="t">
            <a:spAutoFit/>
          </a:bodyPr>
          <a:lstStyle/>
          <a:p>
            <a:r>
              <a:rPr lang="zh-CN" altLang="en-US" dirty="0"/>
              <a:t>作者通过使用电话公司的维护日志作为实验日志，运用他们提出来的挖掘算法得到一个过程模型。如下图所示：</a:t>
            </a:r>
            <a:endParaRPr lang="en-US" altLang="zh-CN" dirty="0"/>
          </a:p>
        </p:txBody>
      </p:sp>
      <p:pic>
        <p:nvPicPr>
          <p:cNvPr id="5" name="图片 4"/>
          <p:cNvPicPr>
            <a:picLocks noChangeAspect="1"/>
          </p:cNvPicPr>
          <p:nvPr/>
        </p:nvPicPr>
        <p:blipFill>
          <a:blip r:embed="rId3"/>
          <a:stretch>
            <a:fillRect/>
          </a:stretch>
        </p:blipFill>
        <p:spPr>
          <a:xfrm>
            <a:off x="972360" y="3277549"/>
            <a:ext cx="10249535" cy="2484120"/>
          </a:xfrm>
          <a:prstGeom prst="rect">
            <a:avLst/>
          </a:prstGeom>
        </p:spPr>
      </p:pic>
      <p:sp>
        <p:nvSpPr>
          <p:cNvPr id="16" name="文本框 38"/>
          <p:cNvSpPr txBox="1">
            <a:spLocks noChangeArrowheads="1"/>
          </p:cNvSpPr>
          <p:nvPr/>
        </p:nvSpPr>
        <p:spPr bwMode="auto">
          <a:xfrm>
            <a:off x="3895925" y="1547499"/>
            <a:ext cx="4402404"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zh-CN" altLang="en-US" sz="2800" b="1" dirty="0">
                <a:solidFill>
                  <a:srgbClr val="4B5E75"/>
                </a:solidFill>
                <a:sym typeface="Arial" panose="020B0604020202020204" pitchFamily="34" charset="0"/>
              </a:rPr>
              <a:t>实验</a:t>
            </a:r>
            <a:r>
              <a:rPr lang="en-US" altLang="zh-CN" sz="2800" b="1" dirty="0">
                <a:solidFill>
                  <a:srgbClr val="4B5E75"/>
                </a:solidFill>
                <a:sym typeface="Arial" panose="020B0604020202020204" pitchFamily="34" charset="0"/>
              </a:rPr>
              <a:t>&amp;</a:t>
            </a:r>
            <a:r>
              <a:rPr lang="zh-CN" altLang="en-US" sz="2800" b="1" dirty="0">
                <a:solidFill>
                  <a:srgbClr val="4B5E75"/>
                </a:solidFill>
                <a:sym typeface="Arial" panose="020B0604020202020204" pitchFamily="34" charset="0"/>
              </a:rPr>
              <a:t>结果</a:t>
            </a:r>
          </a:p>
        </p:txBody>
      </p:sp>
      <p:grpSp>
        <p:nvGrpSpPr>
          <p:cNvPr id="17" name="组合 53"/>
          <p:cNvGrpSpPr/>
          <p:nvPr/>
        </p:nvGrpSpPr>
        <p:grpSpPr bwMode="auto">
          <a:xfrm>
            <a:off x="244475" y="111125"/>
            <a:ext cx="6295662" cy="611188"/>
            <a:chOff x="0" y="0"/>
            <a:chExt cx="6296033" cy="611426"/>
          </a:xfrm>
        </p:grpSpPr>
        <p:grpSp>
          <p:nvGrpSpPr>
            <p:cNvPr id="18" name="组合 56"/>
            <p:cNvGrpSpPr/>
            <p:nvPr/>
          </p:nvGrpSpPr>
          <p:grpSpPr bwMode="auto">
            <a:xfrm>
              <a:off x="0" y="0"/>
              <a:ext cx="611426" cy="611426"/>
              <a:chOff x="0" y="0"/>
              <a:chExt cx="3020798" cy="3020798"/>
            </a:xfrm>
          </p:grpSpPr>
          <p:pic>
            <p:nvPicPr>
              <p:cNvPr id="21" name="Picture 25@|13FFC:16777215|FBC:16777215|LFC:16777215|LBC:1677721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0" y="-8320"/>
                <a:ext cx="3011777" cy="3041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Oval 36@|1FFC:15773696|FBC:16777215|LFC:16777215|LBC:16777215"/>
              <p:cNvSpPr>
                <a:spLocks noChangeArrowheads="1"/>
              </p:cNvSpPr>
              <p:nvPr/>
            </p:nvSpPr>
            <p:spPr bwMode="auto">
              <a:xfrm>
                <a:off x="0" y="0"/>
                <a:ext cx="3020798" cy="3020798"/>
              </a:xfrm>
              <a:prstGeom prst="ellipse">
                <a:avLst/>
              </a:prstGeom>
              <a:solidFill>
                <a:srgbClr val="00B0F0">
                  <a:alpha val="60999"/>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sz="300">
                  <a:solidFill>
                    <a:srgbClr val="FFFFFF"/>
                  </a:solidFill>
                  <a:sym typeface="Arial" panose="020B0604020202020204" pitchFamily="34" charset="0"/>
                </a:endParaRPr>
              </a:p>
            </p:txBody>
          </p:sp>
        </p:grpSp>
        <p:sp>
          <p:nvSpPr>
            <p:cNvPr id="19" name="文本框 59"/>
            <p:cNvSpPr txBox="1">
              <a:spLocks noChangeArrowheads="1"/>
            </p:cNvSpPr>
            <p:nvPr/>
          </p:nvSpPr>
          <p:spPr bwMode="auto">
            <a:xfrm>
              <a:off x="68488" y="13326"/>
              <a:ext cx="474451" cy="5850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sz="3200" b="1" dirty="0">
                <a:solidFill>
                  <a:schemeClr val="bg1"/>
                </a:solidFill>
                <a:cs typeface="Vrinda" panose="020B0502040204020203" pitchFamily="34" charset="0"/>
                <a:sym typeface="Arial" panose="020B0604020202020204" pitchFamily="34" charset="0"/>
              </a:endParaRPr>
            </a:p>
          </p:txBody>
        </p:sp>
        <p:sp>
          <p:nvSpPr>
            <p:cNvPr id="20" name="文本框 62"/>
            <p:cNvSpPr txBox="1">
              <a:spLocks noChangeArrowheads="1"/>
            </p:cNvSpPr>
            <p:nvPr/>
          </p:nvSpPr>
          <p:spPr bwMode="auto">
            <a:xfrm>
              <a:off x="679914" y="13297"/>
              <a:ext cx="5616119" cy="523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2800" b="1" dirty="0">
                  <a:solidFill>
                    <a:srgbClr val="4B5E75"/>
                  </a:solidFill>
                  <a:sym typeface="Arial" panose="020B0604020202020204" pitchFamily="34" charset="0"/>
                </a:rPr>
                <a:t>基于改进混合遗传算法的过程挖掘</a:t>
              </a:r>
            </a:p>
          </p:txBody>
        </p:sp>
      </p:grpSp>
      <p:sp>
        <p:nvSpPr>
          <p:cNvPr id="23" name="文本框 59"/>
          <p:cNvSpPr txBox="1">
            <a:spLocks noChangeArrowheads="1"/>
          </p:cNvSpPr>
          <p:nvPr/>
        </p:nvSpPr>
        <p:spPr bwMode="auto">
          <a:xfrm>
            <a:off x="200988" y="185886"/>
            <a:ext cx="72336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en-US" altLang="zh-CN" sz="2400" b="1" dirty="0">
                <a:solidFill>
                  <a:srgbClr val="FFFFFF"/>
                </a:solidFill>
                <a:cs typeface="Vrinda" panose="020B0502040204020203" pitchFamily="34" charset="0"/>
                <a:sym typeface="Arial" panose="020B0604020202020204" pitchFamily="34" charset="0"/>
              </a:rPr>
              <a:t>2.2</a:t>
            </a:r>
            <a:endParaRPr lang="zh-CN" altLang="en-US" sz="2400" b="1" dirty="0">
              <a:solidFill>
                <a:srgbClr val="FFFFFF"/>
              </a:solidFill>
              <a:cs typeface="Vrinda" panose="020B0502040204020203" pitchFamily="34" charset="0"/>
              <a:sym typeface="Arial" panose="020B0604020202020204" pitchFamily="34" charset="0"/>
            </a:endParaRPr>
          </a:p>
        </p:txBody>
      </p:sp>
    </p:spTree>
    <p:extLst>
      <p:ext uri="{BB962C8B-B14F-4D97-AF65-F5344CB8AC3E}">
        <p14:creationId xmlns:p14="http://schemas.microsoft.com/office/powerpoint/2010/main" val="3260963098"/>
      </p:ext>
    </p:extLst>
  </p:cSld>
  <p:clrMapOvr>
    <a:masterClrMapping/>
  </p:clrMapOvr>
  <p:transition spd="slow"/>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59"/>
          <p:cNvSpPr txBox="1">
            <a:spLocks noChangeArrowheads="1"/>
          </p:cNvSpPr>
          <p:nvPr/>
        </p:nvSpPr>
        <p:spPr bwMode="auto">
          <a:xfrm>
            <a:off x="201295" y="186055"/>
            <a:ext cx="86233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en-US" altLang="zh-CN" sz="2400" b="1" dirty="0">
                <a:solidFill>
                  <a:schemeClr val="bg1"/>
                </a:solidFill>
                <a:cs typeface="Vrinda" panose="020B0502040204020203" pitchFamily="34" charset="0"/>
                <a:sym typeface="Arial" panose="020B0604020202020204" pitchFamily="34" charset="0"/>
              </a:rPr>
              <a:t>2.2.2</a:t>
            </a:r>
            <a:endParaRPr lang="zh-CN" altLang="en-US" sz="2400" b="1" dirty="0">
              <a:solidFill>
                <a:schemeClr val="bg1"/>
              </a:solidFill>
              <a:cs typeface="Vrinda" panose="020B0502040204020203" pitchFamily="34" charset="0"/>
              <a:sym typeface="Arial" panose="020B0604020202020204" pitchFamily="34" charset="0"/>
            </a:endParaRPr>
          </a:p>
        </p:txBody>
      </p:sp>
      <p:pic>
        <p:nvPicPr>
          <p:cNvPr id="8" name="图片 7"/>
          <p:cNvPicPr>
            <a:picLocks noChangeAspect="1"/>
          </p:cNvPicPr>
          <p:nvPr/>
        </p:nvPicPr>
        <p:blipFill>
          <a:blip r:embed="rId3"/>
          <a:stretch>
            <a:fillRect/>
          </a:stretch>
        </p:blipFill>
        <p:spPr>
          <a:xfrm>
            <a:off x="819061" y="2146936"/>
            <a:ext cx="6471920" cy="3677920"/>
          </a:xfrm>
          <a:prstGeom prst="rect">
            <a:avLst/>
          </a:prstGeom>
        </p:spPr>
      </p:pic>
      <p:sp>
        <p:nvSpPr>
          <p:cNvPr id="9" name="文本框 8"/>
          <p:cNvSpPr txBox="1"/>
          <p:nvPr/>
        </p:nvSpPr>
        <p:spPr>
          <a:xfrm>
            <a:off x="8350796" y="2146936"/>
            <a:ext cx="3079750" cy="3969385"/>
          </a:xfrm>
          <a:prstGeom prst="rect">
            <a:avLst/>
          </a:prstGeom>
          <a:noFill/>
        </p:spPr>
        <p:txBody>
          <a:bodyPr wrap="square" rtlCol="0">
            <a:spAutoFit/>
          </a:bodyPr>
          <a:lstStyle/>
          <a:p>
            <a:r>
              <a:rPr lang="zh-CN" altLang="en-US"/>
              <a:t>实验结果：显然遗传算法的时间成本明显高于提出的方法。</a:t>
            </a:r>
          </a:p>
          <a:p>
            <a:r>
              <a:rPr lang="zh-CN" altLang="en-US"/>
              <a:t>结论：改进的混合遗传算法本质上与遗传算法类似，但该算法的搜索空间相对较小，挖掘效率高于遗传算法。关于挖掘重复任务，尽管引入免疫算法和ACA指导更有效地搜索最优解，但复杂日志挖掘的准确性仍有待提高。 此外，它不足以解决非自由选择结构，这是我们在未来的工作中所关注的。</a:t>
            </a:r>
          </a:p>
        </p:txBody>
      </p:sp>
      <p:sp>
        <p:nvSpPr>
          <p:cNvPr id="12" name="文本框 38"/>
          <p:cNvSpPr txBox="1">
            <a:spLocks noChangeArrowheads="1"/>
          </p:cNvSpPr>
          <p:nvPr/>
        </p:nvSpPr>
        <p:spPr bwMode="auto">
          <a:xfrm>
            <a:off x="4055021" y="994525"/>
            <a:ext cx="4402404" cy="5219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zh-CN" altLang="en-US" sz="2800" b="1" dirty="0">
                <a:solidFill>
                  <a:srgbClr val="4B5E75"/>
                </a:solidFill>
                <a:sym typeface="Arial" panose="020B0604020202020204" pitchFamily="34" charset="0"/>
              </a:rPr>
              <a:t>实验</a:t>
            </a:r>
            <a:r>
              <a:rPr lang="en-US" altLang="zh-CN" sz="2800" b="1" dirty="0">
                <a:solidFill>
                  <a:srgbClr val="4B5E75"/>
                </a:solidFill>
                <a:sym typeface="Arial" panose="020B0604020202020204" pitchFamily="34" charset="0"/>
              </a:rPr>
              <a:t>&amp;</a:t>
            </a:r>
            <a:r>
              <a:rPr lang="zh-CN" altLang="en-US" sz="2800" b="1" dirty="0">
                <a:solidFill>
                  <a:srgbClr val="4B5E75"/>
                </a:solidFill>
                <a:sym typeface="Arial" panose="020B0604020202020204" pitchFamily="34" charset="0"/>
              </a:rPr>
              <a:t>结论</a:t>
            </a:r>
          </a:p>
        </p:txBody>
      </p:sp>
      <p:grpSp>
        <p:nvGrpSpPr>
          <p:cNvPr id="13" name="组合 53"/>
          <p:cNvGrpSpPr/>
          <p:nvPr/>
        </p:nvGrpSpPr>
        <p:grpSpPr bwMode="auto">
          <a:xfrm>
            <a:off x="244475" y="111125"/>
            <a:ext cx="6295662" cy="611188"/>
            <a:chOff x="0" y="0"/>
            <a:chExt cx="6296033" cy="611426"/>
          </a:xfrm>
        </p:grpSpPr>
        <p:grpSp>
          <p:nvGrpSpPr>
            <p:cNvPr id="14" name="组合 56"/>
            <p:cNvGrpSpPr/>
            <p:nvPr/>
          </p:nvGrpSpPr>
          <p:grpSpPr bwMode="auto">
            <a:xfrm>
              <a:off x="0" y="0"/>
              <a:ext cx="611426" cy="611426"/>
              <a:chOff x="0" y="0"/>
              <a:chExt cx="3020798" cy="3020798"/>
            </a:xfrm>
          </p:grpSpPr>
          <p:pic>
            <p:nvPicPr>
              <p:cNvPr id="17" name="Picture 25@|13FFC:16777215|FBC:16777215|LFC:16777215|LBC:1677721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0" y="-8320"/>
                <a:ext cx="3011777" cy="3041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Oval 36@|1FFC:15773696|FBC:16777215|LFC:16777215|LBC:16777215"/>
              <p:cNvSpPr>
                <a:spLocks noChangeArrowheads="1"/>
              </p:cNvSpPr>
              <p:nvPr/>
            </p:nvSpPr>
            <p:spPr bwMode="auto">
              <a:xfrm>
                <a:off x="0" y="0"/>
                <a:ext cx="3020798" cy="3020798"/>
              </a:xfrm>
              <a:prstGeom prst="ellipse">
                <a:avLst/>
              </a:prstGeom>
              <a:solidFill>
                <a:srgbClr val="00B0F0">
                  <a:alpha val="60999"/>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sz="300">
                  <a:solidFill>
                    <a:srgbClr val="FFFFFF"/>
                  </a:solidFill>
                  <a:sym typeface="Arial" panose="020B0604020202020204" pitchFamily="34" charset="0"/>
                </a:endParaRPr>
              </a:p>
            </p:txBody>
          </p:sp>
        </p:grpSp>
        <p:sp>
          <p:nvSpPr>
            <p:cNvPr id="15" name="文本框 59"/>
            <p:cNvSpPr txBox="1">
              <a:spLocks noChangeArrowheads="1"/>
            </p:cNvSpPr>
            <p:nvPr/>
          </p:nvSpPr>
          <p:spPr bwMode="auto">
            <a:xfrm>
              <a:off x="68488" y="13326"/>
              <a:ext cx="474451" cy="5850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sz="3200" b="1" dirty="0">
                <a:solidFill>
                  <a:schemeClr val="bg1"/>
                </a:solidFill>
                <a:cs typeface="Vrinda" panose="020B0502040204020203" pitchFamily="34" charset="0"/>
                <a:sym typeface="Arial" panose="020B0604020202020204" pitchFamily="34" charset="0"/>
              </a:endParaRPr>
            </a:p>
          </p:txBody>
        </p:sp>
        <p:sp>
          <p:nvSpPr>
            <p:cNvPr id="16" name="文本框 62"/>
            <p:cNvSpPr txBox="1">
              <a:spLocks noChangeArrowheads="1"/>
            </p:cNvSpPr>
            <p:nvPr/>
          </p:nvSpPr>
          <p:spPr bwMode="auto">
            <a:xfrm>
              <a:off x="679914" y="13297"/>
              <a:ext cx="5616119" cy="523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2800" b="1" dirty="0">
                  <a:solidFill>
                    <a:srgbClr val="4B5E75"/>
                  </a:solidFill>
                  <a:sym typeface="Arial" panose="020B0604020202020204" pitchFamily="34" charset="0"/>
                </a:rPr>
                <a:t>基于改进混合遗传算法的过程挖掘</a:t>
              </a:r>
            </a:p>
          </p:txBody>
        </p:sp>
      </p:grpSp>
      <p:sp>
        <p:nvSpPr>
          <p:cNvPr id="19" name="文本框 59"/>
          <p:cNvSpPr txBox="1">
            <a:spLocks noChangeArrowheads="1"/>
          </p:cNvSpPr>
          <p:nvPr/>
        </p:nvSpPr>
        <p:spPr bwMode="auto">
          <a:xfrm>
            <a:off x="200988" y="185886"/>
            <a:ext cx="72336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en-US" altLang="zh-CN" sz="2400" b="1" dirty="0">
                <a:solidFill>
                  <a:srgbClr val="FFFFFF"/>
                </a:solidFill>
                <a:cs typeface="Vrinda" panose="020B0502040204020203" pitchFamily="34" charset="0"/>
                <a:sym typeface="Arial" panose="020B0604020202020204" pitchFamily="34" charset="0"/>
              </a:rPr>
              <a:t>2.2</a:t>
            </a:r>
            <a:endParaRPr lang="zh-CN" altLang="en-US" sz="2400" b="1" dirty="0">
              <a:solidFill>
                <a:srgbClr val="FFFFFF"/>
              </a:solidFill>
              <a:cs typeface="Vrinda" panose="020B0502040204020203" pitchFamily="34" charset="0"/>
              <a:sym typeface="Arial" panose="020B0604020202020204" pitchFamily="34" charset="0"/>
            </a:endParaRPr>
          </a:p>
        </p:txBody>
      </p:sp>
    </p:spTree>
    <p:extLst>
      <p:ext uri="{BB962C8B-B14F-4D97-AF65-F5344CB8AC3E}">
        <p14:creationId xmlns:p14="http://schemas.microsoft.com/office/powerpoint/2010/main" val="4124928225"/>
      </p:ext>
    </p:extLst>
  </p:cSld>
  <p:clrMapOvr>
    <a:masterClrMapping/>
  </p:clrMapOvr>
  <p:transition spd="slow"/>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图片 10"/>
          <p:cNvPicPr>
            <a:picLocks noChangeAspect="1" noChangeArrowheads="1"/>
          </p:cNvPicPr>
          <p:nvPr/>
        </p:nvPicPr>
        <p:blipFill>
          <a:blip r:embed="rId2">
            <a:extLst>
              <a:ext uri="{28A0092B-C50C-407E-A947-70E740481C1C}">
                <a14:useLocalDpi xmlns:a14="http://schemas.microsoft.com/office/drawing/2010/main" val="0"/>
              </a:ext>
            </a:extLst>
          </a:blip>
          <a:srcRect l="50558" t="14043"/>
          <a:stretch>
            <a:fillRect/>
          </a:stretch>
        </p:blipFill>
        <p:spPr bwMode="auto">
          <a:xfrm>
            <a:off x="0" y="0"/>
            <a:ext cx="5245100" cy="4811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7" name="图片 23"/>
          <p:cNvPicPr>
            <a:picLocks noChangeAspect="1" noChangeArrowheads="1"/>
          </p:cNvPicPr>
          <p:nvPr/>
        </p:nvPicPr>
        <p:blipFill>
          <a:blip r:embed="rId3">
            <a:extLst>
              <a:ext uri="{28A0092B-C50C-407E-A947-70E740481C1C}">
                <a14:useLocalDpi xmlns:a14="http://schemas.microsoft.com/office/drawing/2010/main" val="0"/>
              </a:ext>
            </a:extLst>
          </a:blip>
          <a:srcRect r="50558" b="14043"/>
          <a:stretch>
            <a:fillRect/>
          </a:stretch>
        </p:blipFill>
        <p:spPr bwMode="auto">
          <a:xfrm>
            <a:off x="8474075" y="3446463"/>
            <a:ext cx="3717925" cy="3411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稻壳儿小白白(http://dwz.cn/Wu2UP)"/>
          <p:cNvSpPr txBox="1">
            <a:spLocks noChangeArrowheads="1"/>
          </p:cNvSpPr>
          <p:nvPr/>
        </p:nvSpPr>
        <p:spPr bwMode="auto">
          <a:xfrm>
            <a:off x="312959" y="2405856"/>
            <a:ext cx="10833100"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spcBef>
                <a:spcPct val="20000"/>
              </a:spcBef>
            </a:pPr>
            <a:r>
              <a:rPr lang="en-US" altLang="zh-CN" sz="3600" dirty="0">
                <a:solidFill>
                  <a:srgbClr val="595959"/>
                </a:solidFill>
                <a:sym typeface="Arial" panose="020B0604020202020204" pitchFamily="34" charset="0"/>
              </a:rPr>
              <a:t>3.</a:t>
            </a:r>
            <a:r>
              <a:rPr lang="zh-CN" altLang="en-US" sz="3600" dirty="0">
                <a:solidFill>
                  <a:srgbClr val="595959"/>
                </a:solidFill>
                <a:sym typeface="Arial" panose="020B0604020202020204" pitchFamily="34" charset="0"/>
              </a:rPr>
              <a:t>基于活动间依赖图的挖掘算法</a:t>
            </a:r>
          </a:p>
          <a:p>
            <a:pPr algn="ctr" eaLnBrk="1" hangingPunct="1"/>
            <a:endParaRPr lang="zh-CN" altLang="en-US" sz="3600" dirty="0">
              <a:solidFill>
                <a:srgbClr val="595959"/>
              </a:solidFill>
              <a:sym typeface="Arial" panose="020B0604020202020204" pitchFamily="34" charset="0"/>
            </a:endParaRPr>
          </a:p>
          <a:p>
            <a:pPr algn="ctr" eaLnBrk="1" hangingPunct="1"/>
            <a:r>
              <a:rPr lang="en-US" altLang="zh-CN" sz="2400" dirty="0">
                <a:solidFill>
                  <a:srgbClr val="595959"/>
                </a:solidFill>
                <a:sym typeface="Arial" panose="020B0604020202020204" pitchFamily="34" charset="0"/>
              </a:rPr>
              <a:t>     Process Discovery from Dependence-Complete Event Logs</a:t>
            </a:r>
          </a:p>
          <a:p>
            <a:pPr algn="ctr" eaLnBrk="1" hangingPunct="1"/>
            <a:endParaRPr lang="en-US" altLang="zh-CN" sz="2400" dirty="0">
              <a:solidFill>
                <a:srgbClr val="595959"/>
              </a:solidFill>
              <a:sym typeface="Arial" panose="020B0604020202020204" pitchFamily="34" charset="0"/>
            </a:endParaRPr>
          </a:p>
          <a:p>
            <a:pPr algn="ctr" eaLnBrk="1" hangingPunct="1"/>
            <a:r>
              <a:rPr lang="zh-CN" altLang="en-US" sz="2400" dirty="0">
                <a:solidFill>
                  <a:srgbClr val="595959"/>
                </a:solidFill>
                <a:sym typeface="Arial" panose="020B0604020202020204" pitchFamily="34" charset="0"/>
              </a:rPr>
              <a:t>朱泽磊 </a:t>
            </a:r>
            <a:r>
              <a:rPr lang="en-US" altLang="zh-CN" sz="2400" dirty="0">
                <a:solidFill>
                  <a:srgbClr val="595959"/>
                </a:solidFill>
                <a:sym typeface="Arial" panose="020B0604020202020204" pitchFamily="34" charset="0"/>
              </a:rPr>
              <a:t>16340317</a:t>
            </a:r>
          </a:p>
        </p:txBody>
      </p:sp>
      <p:grpSp>
        <p:nvGrpSpPr>
          <p:cNvPr id="5" name="组合 53"/>
          <p:cNvGrpSpPr/>
          <p:nvPr/>
        </p:nvGrpSpPr>
        <p:grpSpPr bwMode="auto">
          <a:xfrm>
            <a:off x="244475" y="111125"/>
            <a:ext cx="6746875" cy="611188"/>
            <a:chOff x="0" y="0"/>
            <a:chExt cx="6747272" cy="611426"/>
          </a:xfrm>
        </p:grpSpPr>
        <p:grpSp>
          <p:nvGrpSpPr>
            <p:cNvPr id="6" name="组合 56"/>
            <p:cNvGrpSpPr/>
            <p:nvPr/>
          </p:nvGrpSpPr>
          <p:grpSpPr bwMode="auto">
            <a:xfrm>
              <a:off x="0" y="0"/>
              <a:ext cx="611426" cy="611426"/>
              <a:chOff x="0" y="0"/>
              <a:chExt cx="3020798" cy="3020798"/>
            </a:xfrm>
          </p:grpSpPr>
          <p:pic>
            <p:nvPicPr>
              <p:cNvPr id="9" name="Picture 25@|13FFC:16777215|FBC:16777215|LFC:16777215|LBC:1677721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0" y="-8320"/>
                <a:ext cx="3011777" cy="3041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Oval 36@|1FFC:15773696|FBC:16777215|LFC:16777215|LBC:16777215"/>
              <p:cNvSpPr>
                <a:spLocks noChangeArrowheads="1"/>
              </p:cNvSpPr>
              <p:nvPr/>
            </p:nvSpPr>
            <p:spPr bwMode="auto">
              <a:xfrm>
                <a:off x="0" y="0"/>
                <a:ext cx="3020798" cy="3020798"/>
              </a:xfrm>
              <a:prstGeom prst="ellipse">
                <a:avLst/>
              </a:prstGeom>
              <a:solidFill>
                <a:srgbClr val="00B0F0">
                  <a:alpha val="60999"/>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sz="300">
                  <a:solidFill>
                    <a:srgbClr val="FFFFFF"/>
                  </a:solidFill>
                  <a:sym typeface="Arial" panose="020B0604020202020204" pitchFamily="34" charset="0"/>
                </a:endParaRPr>
              </a:p>
            </p:txBody>
          </p:sp>
        </p:grpSp>
        <p:sp>
          <p:nvSpPr>
            <p:cNvPr id="7" name="文本框 59"/>
            <p:cNvSpPr txBox="1">
              <a:spLocks noChangeArrowheads="1"/>
            </p:cNvSpPr>
            <p:nvPr/>
          </p:nvSpPr>
          <p:spPr bwMode="auto">
            <a:xfrm>
              <a:off x="68488" y="13326"/>
              <a:ext cx="474451" cy="5850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sz="3200" b="1" dirty="0">
                <a:solidFill>
                  <a:schemeClr val="bg1"/>
                </a:solidFill>
                <a:cs typeface="Vrinda" panose="020B0502040204020203" pitchFamily="34" charset="0"/>
                <a:sym typeface="Arial" panose="020B0604020202020204" pitchFamily="34" charset="0"/>
              </a:endParaRPr>
            </a:p>
          </p:txBody>
        </p:sp>
        <p:sp>
          <p:nvSpPr>
            <p:cNvPr id="8" name="文本框 62"/>
            <p:cNvSpPr txBox="1">
              <a:spLocks noChangeArrowheads="1"/>
            </p:cNvSpPr>
            <p:nvPr/>
          </p:nvSpPr>
          <p:spPr bwMode="auto">
            <a:xfrm>
              <a:off x="680125" y="26680"/>
              <a:ext cx="6067147" cy="523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spcBef>
                  <a:spcPct val="20000"/>
                </a:spcBef>
              </a:pPr>
              <a:r>
                <a:rPr lang="zh-CN" altLang="en-US" sz="2800" b="1" dirty="0">
                  <a:solidFill>
                    <a:srgbClr val="4B5E75"/>
                  </a:solidFill>
                  <a:sym typeface="Arial" panose="020B0604020202020204" pitchFamily="34" charset="0"/>
                </a:rPr>
                <a:t>基于活动间依赖图的挖掘算法</a:t>
              </a:r>
            </a:p>
          </p:txBody>
        </p:sp>
      </p:grpSp>
      <p:sp>
        <p:nvSpPr>
          <p:cNvPr id="11" name="文本框 59"/>
          <p:cNvSpPr txBox="1">
            <a:spLocks noChangeArrowheads="1"/>
          </p:cNvSpPr>
          <p:nvPr/>
        </p:nvSpPr>
        <p:spPr bwMode="auto">
          <a:xfrm>
            <a:off x="188288" y="185886"/>
            <a:ext cx="723361"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en-US" altLang="zh-CN" sz="2400" b="1" dirty="0">
                <a:solidFill>
                  <a:srgbClr val="FFFFFF"/>
                </a:solidFill>
                <a:cs typeface="Vrinda" panose="020B0502040204020203" pitchFamily="34" charset="0"/>
                <a:sym typeface="Arial" panose="020B0604020202020204" pitchFamily="34" charset="0"/>
              </a:rPr>
              <a:t>2.3</a:t>
            </a:r>
          </a:p>
        </p:txBody>
      </p:sp>
    </p:spTree>
    <p:extLst>
      <p:ext uri="{BB962C8B-B14F-4D97-AF65-F5344CB8AC3E}">
        <p14:creationId xmlns:p14="http://schemas.microsoft.com/office/powerpoint/2010/main" val="3009885686"/>
      </p:ext>
    </p:extLst>
  </p:cSld>
  <p:clrMapOvr>
    <a:masterClrMapping/>
  </p:clrMapOvr>
  <p:transition spd="slow"/>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图片 10"/>
          <p:cNvPicPr>
            <a:picLocks noChangeAspect="1" noChangeArrowheads="1"/>
          </p:cNvPicPr>
          <p:nvPr/>
        </p:nvPicPr>
        <p:blipFill>
          <a:blip r:embed="rId2">
            <a:extLst>
              <a:ext uri="{28A0092B-C50C-407E-A947-70E740481C1C}">
                <a14:useLocalDpi xmlns:a14="http://schemas.microsoft.com/office/drawing/2010/main" val="0"/>
              </a:ext>
            </a:extLst>
          </a:blip>
          <a:srcRect l="50558" t="14043"/>
          <a:stretch>
            <a:fillRect/>
          </a:stretch>
        </p:blipFill>
        <p:spPr bwMode="auto">
          <a:xfrm>
            <a:off x="0" y="0"/>
            <a:ext cx="5245100" cy="4811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7" name="图片 23"/>
          <p:cNvPicPr>
            <a:picLocks noChangeAspect="1" noChangeArrowheads="1"/>
          </p:cNvPicPr>
          <p:nvPr/>
        </p:nvPicPr>
        <p:blipFill>
          <a:blip r:embed="rId3">
            <a:extLst>
              <a:ext uri="{28A0092B-C50C-407E-A947-70E740481C1C}">
                <a14:useLocalDpi xmlns:a14="http://schemas.microsoft.com/office/drawing/2010/main" val="0"/>
              </a:ext>
            </a:extLst>
          </a:blip>
          <a:srcRect r="50558" b="14043"/>
          <a:stretch>
            <a:fillRect/>
          </a:stretch>
        </p:blipFill>
        <p:spPr bwMode="auto">
          <a:xfrm>
            <a:off x="8474075" y="3446463"/>
            <a:ext cx="3717925" cy="3411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稻壳儿小白白(http://dwz.cn/Wu2UP)"/>
          <p:cNvSpPr txBox="1">
            <a:spLocks noChangeArrowheads="1"/>
          </p:cNvSpPr>
          <p:nvPr/>
        </p:nvSpPr>
        <p:spPr bwMode="auto">
          <a:xfrm>
            <a:off x="2104390" y="1460251"/>
            <a:ext cx="8340090" cy="37856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2400" dirty="0">
                <a:solidFill>
                  <a:srgbClr val="595959"/>
                </a:solidFill>
                <a:sym typeface="Arial" panose="020B0604020202020204" pitchFamily="34" charset="0"/>
              </a:rPr>
              <a:t>过程挖掘的定义：过程挖掘是指那些从实际执行集合中提取出结构化过程描述的方法。从日志数据中抽取信息，并且建立清晰的过程模型，同时要保证构建的过程模型与实际的过程执行过程保持一致。</a:t>
            </a:r>
            <a:endParaRPr lang="en-US" altLang="zh-CN" sz="2400" dirty="0">
              <a:solidFill>
                <a:srgbClr val="595959"/>
              </a:solidFill>
              <a:sym typeface="Arial" panose="020B0604020202020204" pitchFamily="34" charset="0"/>
            </a:endParaRPr>
          </a:p>
          <a:p>
            <a:pPr eaLnBrk="1" hangingPunct="1"/>
            <a:endParaRPr lang="en-US" altLang="zh-CN" sz="2400" dirty="0">
              <a:solidFill>
                <a:srgbClr val="595959"/>
              </a:solidFill>
              <a:sym typeface="Arial" panose="020B0604020202020204" pitchFamily="34" charset="0"/>
            </a:endParaRPr>
          </a:p>
          <a:p>
            <a:pPr eaLnBrk="1" hangingPunct="1"/>
            <a:r>
              <a:rPr lang="zh-CN" altLang="en-US" sz="2400" dirty="0">
                <a:solidFill>
                  <a:srgbClr val="595959"/>
                </a:solidFill>
                <a:sym typeface="Arial" panose="020B0604020202020204" pitchFamily="34" charset="0"/>
              </a:rPr>
              <a:t>过程挖掘算法最早是由</a:t>
            </a:r>
            <a:r>
              <a:rPr lang="en-US" altLang="zh-CN" sz="2400" dirty="0">
                <a:solidFill>
                  <a:srgbClr val="595959"/>
                </a:solidFill>
                <a:sym typeface="Arial" panose="020B0604020202020204" pitchFamily="34" charset="0"/>
              </a:rPr>
              <a:t>Cook</a:t>
            </a:r>
            <a:r>
              <a:rPr lang="zh-CN" altLang="en-US" sz="2400" dirty="0">
                <a:solidFill>
                  <a:srgbClr val="595959"/>
                </a:solidFill>
                <a:sym typeface="Arial" panose="020B0604020202020204" pitchFamily="34" charset="0"/>
              </a:rPr>
              <a:t>和</a:t>
            </a:r>
            <a:r>
              <a:rPr lang="en-US" altLang="zh-CN" sz="2400" dirty="0">
                <a:solidFill>
                  <a:srgbClr val="595959"/>
                </a:solidFill>
                <a:sym typeface="Arial" panose="020B0604020202020204" pitchFamily="34" charset="0"/>
              </a:rPr>
              <a:t>Wolf</a:t>
            </a:r>
            <a:r>
              <a:rPr lang="zh-CN" altLang="en-US" sz="2400" dirty="0">
                <a:solidFill>
                  <a:srgbClr val="595959"/>
                </a:solidFill>
                <a:sym typeface="Arial" panose="020B0604020202020204" pitchFamily="34" charset="0"/>
              </a:rPr>
              <a:t>提出的，他们发现：过程日志的记录是基于一个一个完整的事件，那么只要找到一种对日志分析的算法，在软件设计时就可以直接利用过程运行的真实记录，客观地重现事件过程，从而避免由于业务顾问和管理者的主观原因导致软件设计的失败。</a:t>
            </a:r>
            <a:endParaRPr lang="en-US" altLang="zh-CN" sz="2400" dirty="0">
              <a:solidFill>
                <a:srgbClr val="595959"/>
              </a:solidFill>
              <a:sym typeface="Arial" panose="020B0604020202020204" pitchFamily="34" charset="0"/>
            </a:endParaRPr>
          </a:p>
        </p:txBody>
      </p:sp>
      <p:grpSp>
        <p:nvGrpSpPr>
          <p:cNvPr id="5" name="组合 53"/>
          <p:cNvGrpSpPr/>
          <p:nvPr/>
        </p:nvGrpSpPr>
        <p:grpSpPr bwMode="auto">
          <a:xfrm>
            <a:off x="244475" y="111125"/>
            <a:ext cx="4008438" cy="611188"/>
            <a:chOff x="0" y="0"/>
            <a:chExt cx="4008674" cy="611426"/>
          </a:xfrm>
        </p:grpSpPr>
        <p:grpSp>
          <p:nvGrpSpPr>
            <p:cNvPr id="6" name="组合 56"/>
            <p:cNvGrpSpPr/>
            <p:nvPr/>
          </p:nvGrpSpPr>
          <p:grpSpPr bwMode="auto">
            <a:xfrm>
              <a:off x="0" y="0"/>
              <a:ext cx="611426" cy="611426"/>
              <a:chOff x="0" y="0"/>
              <a:chExt cx="3020798" cy="3020798"/>
            </a:xfrm>
          </p:grpSpPr>
          <p:pic>
            <p:nvPicPr>
              <p:cNvPr id="9" name="Picture 25@|13FFC:16777215|FBC:16777215|LFC:16777215|LBC:1677721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0" y="-8320"/>
                <a:ext cx="3011777" cy="3041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Oval 36@|1FFC:15773696|FBC:16777215|LFC:16777215|LBC:16777215"/>
              <p:cNvSpPr>
                <a:spLocks noChangeArrowheads="1"/>
              </p:cNvSpPr>
              <p:nvPr/>
            </p:nvSpPr>
            <p:spPr bwMode="auto">
              <a:xfrm>
                <a:off x="0" y="0"/>
                <a:ext cx="3020798" cy="3020798"/>
              </a:xfrm>
              <a:prstGeom prst="ellipse">
                <a:avLst/>
              </a:prstGeom>
              <a:solidFill>
                <a:srgbClr val="00B0F0">
                  <a:alpha val="60999"/>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sz="300">
                  <a:solidFill>
                    <a:srgbClr val="FFFFFF"/>
                  </a:solidFill>
                  <a:sym typeface="Arial" panose="020B0604020202020204" pitchFamily="34" charset="0"/>
                </a:endParaRPr>
              </a:p>
            </p:txBody>
          </p:sp>
        </p:grpSp>
        <p:sp>
          <p:nvSpPr>
            <p:cNvPr id="7" name="文本框 59"/>
            <p:cNvSpPr txBox="1">
              <a:spLocks noChangeArrowheads="1"/>
            </p:cNvSpPr>
            <p:nvPr/>
          </p:nvSpPr>
          <p:spPr bwMode="auto">
            <a:xfrm>
              <a:off x="68488" y="13326"/>
              <a:ext cx="474451" cy="5850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sz="3200" b="1" dirty="0">
                <a:solidFill>
                  <a:schemeClr val="bg1"/>
                </a:solidFill>
                <a:cs typeface="Vrinda" panose="020B0502040204020203" pitchFamily="34" charset="0"/>
                <a:sym typeface="Arial" panose="020B0604020202020204" pitchFamily="34" charset="0"/>
              </a:endParaRPr>
            </a:p>
          </p:txBody>
        </p:sp>
        <p:sp>
          <p:nvSpPr>
            <p:cNvPr id="8" name="文本框 62"/>
            <p:cNvSpPr txBox="1">
              <a:spLocks noChangeArrowheads="1"/>
            </p:cNvSpPr>
            <p:nvPr/>
          </p:nvSpPr>
          <p:spPr bwMode="auto">
            <a:xfrm>
              <a:off x="679914" y="26637"/>
              <a:ext cx="332876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2800" b="1" dirty="0">
                  <a:solidFill>
                    <a:srgbClr val="4B5E75"/>
                  </a:solidFill>
                  <a:sym typeface="Arial" panose="020B0604020202020204" pitchFamily="34" charset="0"/>
                </a:rPr>
                <a:t>过程挖掘算法</a:t>
              </a:r>
            </a:p>
          </p:txBody>
        </p:sp>
      </p:grpSp>
      <p:sp>
        <p:nvSpPr>
          <p:cNvPr id="11" name="文本框 59"/>
          <p:cNvSpPr txBox="1">
            <a:spLocks noChangeArrowheads="1"/>
          </p:cNvSpPr>
          <p:nvPr/>
        </p:nvSpPr>
        <p:spPr bwMode="auto">
          <a:xfrm>
            <a:off x="200988" y="185886"/>
            <a:ext cx="72336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en-US" altLang="zh-CN" sz="2400" b="1" dirty="0">
                <a:solidFill>
                  <a:srgbClr val="FFFFFF"/>
                </a:solidFill>
                <a:cs typeface="Vrinda" panose="020B0502040204020203" pitchFamily="34" charset="0"/>
                <a:sym typeface="Arial" panose="020B0604020202020204" pitchFamily="34" charset="0"/>
              </a:rPr>
              <a:t>1</a:t>
            </a:r>
            <a:endParaRPr lang="zh-CN" altLang="en-US" sz="2400" b="1" dirty="0">
              <a:solidFill>
                <a:srgbClr val="FFFFFF"/>
              </a:solidFill>
              <a:cs typeface="Vrinda" panose="020B0502040204020203" pitchFamily="34" charset="0"/>
              <a:sym typeface="Arial" panose="020B0604020202020204" pitchFamily="34" charset="0"/>
            </a:endParaRPr>
          </a:p>
        </p:txBody>
      </p:sp>
    </p:spTree>
    <p:extLst>
      <p:ext uri="{BB962C8B-B14F-4D97-AF65-F5344CB8AC3E}">
        <p14:creationId xmlns:p14="http://schemas.microsoft.com/office/powerpoint/2010/main" val="3415825839"/>
      </p:ext>
    </p:extLst>
  </p:cSld>
  <p:clrMapOvr>
    <a:masterClrMapping/>
  </p:clrMapOvr>
  <p:transition spd="slow"/>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稻壳儿小白白(http://dwz.cn/Wu2UP)"/>
          <p:cNvSpPr>
            <a:spLocks noChangeArrowheads="1"/>
          </p:cNvSpPr>
          <p:nvPr/>
        </p:nvSpPr>
        <p:spPr bwMode="auto">
          <a:xfrm>
            <a:off x="2770505" y="2453323"/>
            <a:ext cx="862013" cy="862012"/>
          </a:xfrm>
          <a:prstGeom prst="ellipse">
            <a:avLst/>
          </a:prstGeom>
          <a:solidFill>
            <a:srgbClr val="63CFF6"/>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ru-RU" altLang="en-US" sz="2400">
              <a:solidFill>
                <a:srgbClr val="FFFFFF"/>
              </a:solidFill>
              <a:sym typeface="Arial" panose="020B0604020202020204" pitchFamily="34" charset="0"/>
            </a:endParaRPr>
          </a:p>
        </p:txBody>
      </p:sp>
      <p:sp>
        <p:nvSpPr>
          <p:cNvPr id="11267" name="稻壳儿小白白(http://dwz.cn/Wu2UP)"/>
          <p:cNvSpPr>
            <a:spLocks noChangeArrowheads="1"/>
          </p:cNvSpPr>
          <p:nvPr/>
        </p:nvSpPr>
        <p:spPr bwMode="auto">
          <a:xfrm>
            <a:off x="5631180" y="2453323"/>
            <a:ext cx="862013" cy="862012"/>
          </a:xfrm>
          <a:prstGeom prst="ellipse">
            <a:avLst/>
          </a:prstGeom>
          <a:solidFill>
            <a:srgbClr val="FBB9CC"/>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ru-RU" altLang="en-US">
              <a:solidFill>
                <a:srgbClr val="FFFFFF"/>
              </a:solidFill>
              <a:sym typeface="Arial" panose="020B0604020202020204" pitchFamily="34" charset="0"/>
            </a:endParaRPr>
          </a:p>
        </p:txBody>
      </p:sp>
      <p:sp>
        <p:nvSpPr>
          <p:cNvPr id="11268" name="稻壳儿小白白(http://dwz.cn/Wu2UP)"/>
          <p:cNvSpPr>
            <a:spLocks noChangeArrowheads="1"/>
          </p:cNvSpPr>
          <p:nvPr/>
        </p:nvSpPr>
        <p:spPr bwMode="auto">
          <a:xfrm>
            <a:off x="8491855" y="2453323"/>
            <a:ext cx="862013" cy="862012"/>
          </a:xfrm>
          <a:prstGeom prst="ellipse">
            <a:avLst/>
          </a:prstGeom>
          <a:solidFill>
            <a:srgbClr val="63CFF6"/>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ru-RU" altLang="en-US" sz="2400">
              <a:solidFill>
                <a:srgbClr val="FFFFFF"/>
              </a:solidFill>
              <a:sym typeface="Arial" panose="020B0604020202020204" pitchFamily="34" charset="0"/>
            </a:endParaRPr>
          </a:p>
        </p:txBody>
      </p:sp>
      <p:sp>
        <p:nvSpPr>
          <p:cNvPr id="11275" name="稻壳儿小白白(http://dwz.cn/Wu2UP)"/>
          <p:cNvSpPr/>
          <p:nvPr/>
        </p:nvSpPr>
        <p:spPr bwMode="auto">
          <a:xfrm>
            <a:off x="3030855" y="2699385"/>
            <a:ext cx="341313" cy="361950"/>
          </a:xfrm>
          <a:custGeom>
            <a:avLst/>
            <a:gdLst>
              <a:gd name="T0" fmla="*/ 257 w 409"/>
              <a:gd name="T1" fmla="*/ 408 h 436"/>
              <a:gd name="T2" fmla="*/ 257 w 409"/>
              <a:gd name="T3" fmla="*/ 408 h 436"/>
              <a:gd name="T4" fmla="*/ 275 w 409"/>
              <a:gd name="T5" fmla="*/ 426 h 436"/>
              <a:gd name="T6" fmla="*/ 372 w 409"/>
              <a:gd name="T7" fmla="*/ 435 h 436"/>
              <a:gd name="T8" fmla="*/ 391 w 409"/>
              <a:gd name="T9" fmla="*/ 417 h 436"/>
              <a:gd name="T10" fmla="*/ 391 w 409"/>
              <a:gd name="T11" fmla="*/ 337 h 436"/>
              <a:gd name="T12" fmla="*/ 266 w 409"/>
              <a:gd name="T13" fmla="*/ 328 h 436"/>
              <a:gd name="T14" fmla="*/ 257 w 409"/>
              <a:gd name="T15" fmla="*/ 408 h 436"/>
              <a:gd name="T16" fmla="*/ 18 w 409"/>
              <a:gd name="T17" fmla="*/ 337 h 436"/>
              <a:gd name="T18" fmla="*/ 18 w 409"/>
              <a:gd name="T19" fmla="*/ 337 h 436"/>
              <a:gd name="T20" fmla="*/ 18 w 409"/>
              <a:gd name="T21" fmla="*/ 417 h 436"/>
              <a:gd name="T22" fmla="*/ 35 w 409"/>
              <a:gd name="T23" fmla="*/ 435 h 436"/>
              <a:gd name="T24" fmla="*/ 133 w 409"/>
              <a:gd name="T25" fmla="*/ 426 h 436"/>
              <a:gd name="T26" fmla="*/ 151 w 409"/>
              <a:gd name="T27" fmla="*/ 408 h 436"/>
              <a:gd name="T28" fmla="*/ 142 w 409"/>
              <a:gd name="T29" fmla="*/ 328 h 436"/>
              <a:gd name="T30" fmla="*/ 18 w 409"/>
              <a:gd name="T31" fmla="*/ 337 h 436"/>
              <a:gd name="T32" fmla="*/ 0 w 409"/>
              <a:gd name="T33" fmla="*/ 205 h 436"/>
              <a:gd name="T34" fmla="*/ 0 w 409"/>
              <a:gd name="T35" fmla="*/ 205 h 436"/>
              <a:gd name="T36" fmla="*/ 9 w 409"/>
              <a:gd name="T37" fmla="*/ 293 h 436"/>
              <a:gd name="T38" fmla="*/ 133 w 409"/>
              <a:gd name="T39" fmla="*/ 275 h 436"/>
              <a:gd name="T40" fmla="*/ 133 w 409"/>
              <a:gd name="T41" fmla="*/ 196 h 436"/>
              <a:gd name="T42" fmla="*/ 133 w 409"/>
              <a:gd name="T43" fmla="*/ 187 h 436"/>
              <a:gd name="T44" fmla="*/ 204 w 409"/>
              <a:gd name="T45" fmla="*/ 116 h 436"/>
              <a:gd name="T46" fmla="*/ 275 w 409"/>
              <a:gd name="T47" fmla="*/ 187 h 436"/>
              <a:gd name="T48" fmla="*/ 275 w 409"/>
              <a:gd name="T49" fmla="*/ 196 h 436"/>
              <a:gd name="T50" fmla="*/ 266 w 409"/>
              <a:gd name="T51" fmla="*/ 275 h 436"/>
              <a:gd name="T52" fmla="*/ 399 w 409"/>
              <a:gd name="T53" fmla="*/ 293 h 436"/>
              <a:gd name="T54" fmla="*/ 408 w 409"/>
              <a:gd name="T55" fmla="*/ 205 h 436"/>
              <a:gd name="T56" fmla="*/ 408 w 409"/>
              <a:gd name="T57" fmla="*/ 187 h 436"/>
              <a:gd name="T58" fmla="*/ 204 w 409"/>
              <a:gd name="T59" fmla="*/ 0 h 436"/>
              <a:gd name="T60" fmla="*/ 0 w 409"/>
              <a:gd name="T61" fmla="*/ 187 h 436"/>
              <a:gd name="T62" fmla="*/ 0 w 409"/>
              <a:gd name="T63" fmla="*/ 205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09" h="436">
                <a:moveTo>
                  <a:pt x="257" y="408"/>
                </a:moveTo>
                <a:lnTo>
                  <a:pt x="257" y="408"/>
                </a:lnTo>
                <a:cubicBezTo>
                  <a:pt x="257" y="417"/>
                  <a:pt x="266" y="426"/>
                  <a:pt x="275" y="426"/>
                </a:cubicBezTo>
                <a:cubicBezTo>
                  <a:pt x="372" y="435"/>
                  <a:pt x="372" y="435"/>
                  <a:pt x="372" y="435"/>
                </a:cubicBezTo>
                <a:cubicBezTo>
                  <a:pt x="382" y="435"/>
                  <a:pt x="382" y="426"/>
                  <a:pt x="391" y="417"/>
                </a:cubicBezTo>
                <a:cubicBezTo>
                  <a:pt x="391" y="337"/>
                  <a:pt x="391" y="337"/>
                  <a:pt x="391" y="337"/>
                </a:cubicBezTo>
                <a:cubicBezTo>
                  <a:pt x="266" y="328"/>
                  <a:pt x="266" y="328"/>
                  <a:pt x="266" y="328"/>
                </a:cubicBezTo>
                <a:lnTo>
                  <a:pt x="257" y="408"/>
                </a:lnTo>
                <a:close/>
                <a:moveTo>
                  <a:pt x="18" y="337"/>
                </a:moveTo>
                <a:lnTo>
                  <a:pt x="18" y="337"/>
                </a:lnTo>
                <a:cubicBezTo>
                  <a:pt x="18" y="417"/>
                  <a:pt x="18" y="417"/>
                  <a:pt x="18" y="417"/>
                </a:cubicBezTo>
                <a:cubicBezTo>
                  <a:pt x="18" y="426"/>
                  <a:pt x="27" y="435"/>
                  <a:pt x="35" y="435"/>
                </a:cubicBezTo>
                <a:cubicBezTo>
                  <a:pt x="133" y="426"/>
                  <a:pt x="133" y="426"/>
                  <a:pt x="133" y="426"/>
                </a:cubicBezTo>
                <a:cubicBezTo>
                  <a:pt x="142" y="426"/>
                  <a:pt x="151" y="417"/>
                  <a:pt x="151" y="408"/>
                </a:cubicBezTo>
                <a:cubicBezTo>
                  <a:pt x="142" y="328"/>
                  <a:pt x="142" y="328"/>
                  <a:pt x="142" y="328"/>
                </a:cubicBezTo>
                <a:lnTo>
                  <a:pt x="18" y="337"/>
                </a:lnTo>
                <a:close/>
                <a:moveTo>
                  <a:pt x="0" y="205"/>
                </a:moveTo>
                <a:lnTo>
                  <a:pt x="0" y="205"/>
                </a:lnTo>
                <a:cubicBezTo>
                  <a:pt x="9" y="293"/>
                  <a:pt x="9" y="293"/>
                  <a:pt x="9" y="293"/>
                </a:cubicBezTo>
                <a:cubicBezTo>
                  <a:pt x="133" y="275"/>
                  <a:pt x="133" y="275"/>
                  <a:pt x="133" y="275"/>
                </a:cubicBezTo>
                <a:cubicBezTo>
                  <a:pt x="133" y="196"/>
                  <a:pt x="133" y="196"/>
                  <a:pt x="133" y="196"/>
                </a:cubicBezTo>
                <a:lnTo>
                  <a:pt x="133" y="187"/>
                </a:lnTo>
                <a:cubicBezTo>
                  <a:pt x="133" y="152"/>
                  <a:pt x="160" y="116"/>
                  <a:pt x="204" y="116"/>
                </a:cubicBezTo>
                <a:cubicBezTo>
                  <a:pt x="248" y="116"/>
                  <a:pt x="275" y="152"/>
                  <a:pt x="275" y="187"/>
                </a:cubicBezTo>
                <a:lnTo>
                  <a:pt x="275" y="196"/>
                </a:lnTo>
                <a:cubicBezTo>
                  <a:pt x="266" y="275"/>
                  <a:pt x="266" y="275"/>
                  <a:pt x="266" y="275"/>
                </a:cubicBezTo>
                <a:cubicBezTo>
                  <a:pt x="399" y="293"/>
                  <a:pt x="399" y="293"/>
                  <a:pt x="399" y="293"/>
                </a:cubicBezTo>
                <a:cubicBezTo>
                  <a:pt x="408" y="205"/>
                  <a:pt x="408" y="205"/>
                  <a:pt x="408" y="205"/>
                </a:cubicBezTo>
                <a:cubicBezTo>
                  <a:pt x="408" y="196"/>
                  <a:pt x="408" y="196"/>
                  <a:pt x="408" y="187"/>
                </a:cubicBezTo>
                <a:cubicBezTo>
                  <a:pt x="408" y="80"/>
                  <a:pt x="319" y="0"/>
                  <a:pt x="204" y="0"/>
                </a:cubicBezTo>
                <a:cubicBezTo>
                  <a:pt x="88" y="0"/>
                  <a:pt x="0" y="80"/>
                  <a:pt x="0" y="187"/>
                </a:cubicBezTo>
                <a:cubicBezTo>
                  <a:pt x="0" y="196"/>
                  <a:pt x="0" y="196"/>
                  <a:pt x="0" y="205"/>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11279" name="稻壳儿小白白(http://dwz.cn/Wu2UP)"/>
          <p:cNvSpPr/>
          <p:nvPr/>
        </p:nvSpPr>
        <p:spPr bwMode="auto">
          <a:xfrm>
            <a:off x="8709343" y="2672398"/>
            <a:ext cx="428625" cy="412750"/>
          </a:xfrm>
          <a:custGeom>
            <a:avLst/>
            <a:gdLst>
              <a:gd name="T0" fmla="*/ 79 w 515"/>
              <a:gd name="T1" fmla="*/ 337 h 498"/>
              <a:gd name="T2" fmla="*/ 79 w 515"/>
              <a:gd name="T3" fmla="*/ 337 h 498"/>
              <a:gd name="T4" fmla="*/ 18 w 515"/>
              <a:gd name="T5" fmla="*/ 470 h 498"/>
              <a:gd name="T6" fmla="*/ 169 w 515"/>
              <a:gd name="T7" fmla="*/ 434 h 498"/>
              <a:gd name="T8" fmla="*/ 160 w 515"/>
              <a:gd name="T9" fmla="*/ 346 h 498"/>
              <a:gd name="T10" fmla="*/ 79 w 515"/>
              <a:gd name="T11" fmla="*/ 337 h 498"/>
              <a:gd name="T12" fmla="*/ 496 w 515"/>
              <a:gd name="T13" fmla="*/ 18 h 498"/>
              <a:gd name="T14" fmla="*/ 496 w 515"/>
              <a:gd name="T15" fmla="*/ 18 h 498"/>
              <a:gd name="T16" fmla="*/ 195 w 515"/>
              <a:gd name="T17" fmla="*/ 231 h 498"/>
              <a:gd name="T18" fmla="*/ 141 w 515"/>
              <a:gd name="T19" fmla="*/ 293 h 498"/>
              <a:gd name="T20" fmla="*/ 150 w 515"/>
              <a:gd name="T21" fmla="*/ 301 h 498"/>
              <a:gd name="T22" fmla="*/ 186 w 515"/>
              <a:gd name="T23" fmla="*/ 328 h 498"/>
              <a:gd name="T24" fmla="*/ 204 w 515"/>
              <a:gd name="T25" fmla="*/ 354 h 498"/>
              <a:gd name="T26" fmla="*/ 213 w 515"/>
              <a:gd name="T27" fmla="*/ 363 h 498"/>
              <a:gd name="T28" fmla="*/ 275 w 515"/>
              <a:gd name="T29" fmla="*/ 310 h 498"/>
              <a:gd name="T30" fmla="*/ 496 w 515"/>
              <a:gd name="T31" fmla="*/ 18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15" h="498">
                <a:moveTo>
                  <a:pt x="79" y="337"/>
                </a:moveTo>
                <a:lnTo>
                  <a:pt x="79" y="337"/>
                </a:lnTo>
                <a:cubicBezTo>
                  <a:pt x="44" y="372"/>
                  <a:pt x="71" y="416"/>
                  <a:pt x="18" y="470"/>
                </a:cubicBezTo>
                <a:cubicBezTo>
                  <a:pt x="0" y="497"/>
                  <a:pt x="116" y="487"/>
                  <a:pt x="169" y="434"/>
                </a:cubicBezTo>
                <a:cubicBezTo>
                  <a:pt x="195" y="407"/>
                  <a:pt x="186" y="372"/>
                  <a:pt x="160" y="346"/>
                </a:cubicBezTo>
                <a:cubicBezTo>
                  <a:pt x="132" y="319"/>
                  <a:pt x="97" y="319"/>
                  <a:pt x="79" y="337"/>
                </a:cubicBezTo>
                <a:close/>
                <a:moveTo>
                  <a:pt x="496" y="18"/>
                </a:moveTo>
                <a:lnTo>
                  <a:pt x="496" y="18"/>
                </a:lnTo>
                <a:cubicBezTo>
                  <a:pt x="479" y="0"/>
                  <a:pt x="257" y="168"/>
                  <a:pt x="195" y="231"/>
                </a:cubicBezTo>
                <a:cubicBezTo>
                  <a:pt x="169" y="266"/>
                  <a:pt x="160" y="284"/>
                  <a:pt x="141" y="293"/>
                </a:cubicBezTo>
                <a:cubicBezTo>
                  <a:pt x="141" y="301"/>
                  <a:pt x="150" y="301"/>
                  <a:pt x="150" y="301"/>
                </a:cubicBezTo>
                <a:cubicBezTo>
                  <a:pt x="160" y="310"/>
                  <a:pt x="169" y="310"/>
                  <a:pt x="186" y="328"/>
                </a:cubicBezTo>
                <a:cubicBezTo>
                  <a:pt x="195" y="337"/>
                  <a:pt x="204" y="346"/>
                  <a:pt x="204" y="354"/>
                </a:cubicBezTo>
                <a:cubicBezTo>
                  <a:pt x="204" y="363"/>
                  <a:pt x="213" y="363"/>
                  <a:pt x="213" y="363"/>
                </a:cubicBezTo>
                <a:cubicBezTo>
                  <a:pt x="230" y="354"/>
                  <a:pt x="248" y="337"/>
                  <a:pt x="275" y="310"/>
                </a:cubicBezTo>
                <a:cubicBezTo>
                  <a:pt x="336" y="248"/>
                  <a:pt x="514" y="35"/>
                  <a:pt x="496" y="18"/>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11281" name="稻壳儿小白白(http://dwz.cn/Wu2UP)"/>
          <p:cNvSpPr/>
          <p:nvPr/>
        </p:nvSpPr>
        <p:spPr bwMode="auto">
          <a:xfrm>
            <a:off x="5913755" y="2708910"/>
            <a:ext cx="277813" cy="339725"/>
          </a:xfrm>
          <a:custGeom>
            <a:avLst/>
            <a:gdLst>
              <a:gd name="T0" fmla="*/ 168 w 337"/>
              <a:gd name="T1" fmla="*/ 0 h 409"/>
              <a:gd name="T2" fmla="*/ 168 w 337"/>
              <a:gd name="T3" fmla="*/ 0 h 409"/>
              <a:gd name="T4" fmla="*/ 0 w 337"/>
              <a:gd name="T5" fmla="*/ 62 h 409"/>
              <a:gd name="T6" fmla="*/ 35 w 337"/>
              <a:gd name="T7" fmla="*/ 363 h 409"/>
              <a:gd name="T8" fmla="*/ 168 w 337"/>
              <a:gd name="T9" fmla="*/ 408 h 409"/>
              <a:gd name="T10" fmla="*/ 301 w 337"/>
              <a:gd name="T11" fmla="*/ 363 h 409"/>
              <a:gd name="T12" fmla="*/ 336 w 337"/>
              <a:gd name="T13" fmla="*/ 62 h 409"/>
              <a:gd name="T14" fmla="*/ 168 w 337"/>
              <a:gd name="T15" fmla="*/ 0 h 409"/>
              <a:gd name="T16" fmla="*/ 168 w 337"/>
              <a:gd name="T17" fmla="*/ 107 h 409"/>
              <a:gd name="T18" fmla="*/ 168 w 337"/>
              <a:gd name="T19" fmla="*/ 107 h 409"/>
              <a:gd name="T20" fmla="*/ 35 w 337"/>
              <a:gd name="T21" fmla="*/ 71 h 409"/>
              <a:gd name="T22" fmla="*/ 168 w 337"/>
              <a:gd name="T23" fmla="*/ 36 h 409"/>
              <a:gd name="T24" fmla="*/ 301 w 337"/>
              <a:gd name="T25" fmla="*/ 71 h 409"/>
              <a:gd name="T26" fmla="*/ 168 w 337"/>
              <a:gd name="T27" fmla="*/ 107 h 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7" h="409">
                <a:moveTo>
                  <a:pt x="168" y="0"/>
                </a:moveTo>
                <a:lnTo>
                  <a:pt x="168" y="0"/>
                </a:lnTo>
                <a:cubicBezTo>
                  <a:pt x="62" y="0"/>
                  <a:pt x="0" y="36"/>
                  <a:pt x="0" y="62"/>
                </a:cubicBezTo>
                <a:cubicBezTo>
                  <a:pt x="35" y="363"/>
                  <a:pt x="35" y="363"/>
                  <a:pt x="35" y="363"/>
                </a:cubicBezTo>
                <a:cubicBezTo>
                  <a:pt x="35" y="372"/>
                  <a:pt x="88" y="408"/>
                  <a:pt x="168" y="408"/>
                </a:cubicBezTo>
                <a:cubicBezTo>
                  <a:pt x="248" y="408"/>
                  <a:pt x="301" y="372"/>
                  <a:pt x="301" y="363"/>
                </a:cubicBezTo>
                <a:cubicBezTo>
                  <a:pt x="336" y="62"/>
                  <a:pt x="336" y="62"/>
                  <a:pt x="336" y="62"/>
                </a:cubicBezTo>
                <a:cubicBezTo>
                  <a:pt x="336" y="36"/>
                  <a:pt x="274" y="0"/>
                  <a:pt x="168" y="0"/>
                </a:cubicBezTo>
                <a:close/>
                <a:moveTo>
                  <a:pt x="168" y="107"/>
                </a:moveTo>
                <a:lnTo>
                  <a:pt x="168" y="107"/>
                </a:lnTo>
                <a:cubicBezTo>
                  <a:pt x="88" y="107"/>
                  <a:pt x="35" y="80"/>
                  <a:pt x="35" y="71"/>
                </a:cubicBezTo>
                <a:cubicBezTo>
                  <a:pt x="35" y="62"/>
                  <a:pt x="88" y="36"/>
                  <a:pt x="168" y="36"/>
                </a:cubicBezTo>
                <a:cubicBezTo>
                  <a:pt x="248" y="36"/>
                  <a:pt x="301" y="62"/>
                  <a:pt x="301" y="71"/>
                </a:cubicBezTo>
                <a:cubicBezTo>
                  <a:pt x="301" y="80"/>
                  <a:pt x="248" y="107"/>
                  <a:pt x="168" y="107"/>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11283" name="稻壳儿小白白(http://dwz.cn/Wu2UP)"/>
          <p:cNvSpPr txBox="1">
            <a:spLocks noChangeArrowheads="1"/>
          </p:cNvSpPr>
          <p:nvPr/>
        </p:nvSpPr>
        <p:spPr bwMode="auto">
          <a:xfrm>
            <a:off x="2454743" y="3570922"/>
            <a:ext cx="1493536"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r>
              <a:rPr lang="zh-CN" altLang="en-US" sz="1200" dirty="0"/>
              <a:t>这种算法先是假设其日志中的每一个活动都是分离的，也就是说没有两个活动是同时进行的，这样便使得活动之间有了一定的先后关系，从而构造活动之间的依赖性</a:t>
            </a:r>
            <a:endParaRPr lang="en-US" altLang="zh-CN" sz="1200" b="1" dirty="0"/>
          </a:p>
        </p:txBody>
      </p:sp>
      <p:sp>
        <p:nvSpPr>
          <p:cNvPr id="11285" name="稻壳儿小白白(http://dwz.cn/Wu2UP)"/>
          <p:cNvSpPr txBox="1">
            <a:spLocks noChangeArrowheads="1"/>
          </p:cNvSpPr>
          <p:nvPr/>
        </p:nvSpPr>
        <p:spPr bwMode="auto">
          <a:xfrm>
            <a:off x="5433695" y="3570922"/>
            <a:ext cx="1384300" cy="1292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r>
              <a:rPr lang="zh-CN" altLang="en-US" sz="1200" dirty="0"/>
              <a:t>挖掘出的模型用有向无循环图的形式来表示，图中的节点表示流程中的活动或者状态，而联接各个活动的有向弧则表示活动间的先后依赖关系</a:t>
            </a:r>
            <a:endParaRPr lang="en-US" altLang="zh-CN" sz="1200" dirty="0"/>
          </a:p>
        </p:txBody>
      </p:sp>
      <p:sp>
        <p:nvSpPr>
          <p:cNvPr id="11287" name="稻壳儿小白白(http://dwz.cn/Wu2UP)"/>
          <p:cNvSpPr txBox="1">
            <a:spLocks noChangeArrowheads="1"/>
          </p:cNvSpPr>
          <p:nvPr/>
        </p:nvSpPr>
        <p:spPr bwMode="auto">
          <a:xfrm>
            <a:off x="8302308" y="3570922"/>
            <a:ext cx="1384300" cy="1661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r>
              <a:rPr lang="zh-CN" altLang="en-US" sz="1200" dirty="0"/>
              <a:t>最初这种算法要求流程中不存在循环，后来 </a:t>
            </a:r>
            <a:r>
              <a:rPr lang="en-US" altLang="zh-CN" sz="1200" dirty="0"/>
              <a:t>Agrawal </a:t>
            </a:r>
            <a:r>
              <a:rPr lang="zh-CN" altLang="en-US" sz="1200" dirty="0"/>
              <a:t>在改进算法中处理了部分的循环问题。这种算法以能清楚表达活动间关系为基本目标，用有向图来表示，故而比较直观、容易理解</a:t>
            </a:r>
            <a:endParaRPr lang="en-US" altLang="zh-CN" sz="1200" dirty="0"/>
          </a:p>
        </p:txBody>
      </p:sp>
      <p:grpSp>
        <p:nvGrpSpPr>
          <p:cNvPr id="11298" name="组合 53"/>
          <p:cNvGrpSpPr/>
          <p:nvPr/>
        </p:nvGrpSpPr>
        <p:grpSpPr bwMode="auto">
          <a:xfrm>
            <a:off x="200988" y="111125"/>
            <a:ext cx="7668127" cy="611189"/>
            <a:chOff x="-43490" y="0"/>
            <a:chExt cx="7668580" cy="611426"/>
          </a:xfrm>
        </p:grpSpPr>
        <p:grpSp>
          <p:nvGrpSpPr>
            <p:cNvPr id="11299" name="组合 56"/>
            <p:cNvGrpSpPr/>
            <p:nvPr/>
          </p:nvGrpSpPr>
          <p:grpSpPr bwMode="auto">
            <a:xfrm>
              <a:off x="0" y="0"/>
              <a:ext cx="611426" cy="611426"/>
              <a:chOff x="0" y="0"/>
              <a:chExt cx="3020798" cy="3020798"/>
            </a:xfrm>
          </p:grpSpPr>
          <p:pic>
            <p:nvPicPr>
              <p:cNvPr id="11300" name="Picture 25@|13FFC:16777215|FBC:16777215|LFC:16777215|LBC:1677721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 y="-8320"/>
                <a:ext cx="3011777" cy="3041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301" name="Oval 36@|1FFC:15773696|FBC:16777215|LFC:16777215|LBC:16777215"/>
              <p:cNvSpPr>
                <a:spLocks noChangeArrowheads="1"/>
              </p:cNvSpPr>
              <p:nvPr/>
            </p:nvSpPr>
            <p:spPr bwMode="auto">
              <a:xfrm>
                <a:off x="0" y="0"/>
                <a:ext cx="3020798" cy="3020798"/>
              </a:xfrm>
              <a:prstGeom prst="ellipse">
                <a:avLst/>
              </a:prstGeom>
              <a:solidFill>
                <a:srgbClr val="00B0F0">
                  <a:alpha val="60999"/>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sz="300">
                  <a:solidFill>
                    <a:srgbClr val="FFFFFF"/>
                  </a:solidFill>
                  <a:sym typeface="Arial" panose="020B0604020202020204" pitchFamily="34" charset="0"/>
                </a:endParaRPr>
              </a:p>
            </p:txBody>
          </p:sp>
        </p:grpSp>
        <p:sp>
          <p:nvSpPr>
            <p:cNvPr id="11302" name="文本框 59"/>
            <p:cNvSpPr txBox="1">
              <a:spLocks noChangeArrowheads="1"/>
            </p:cNvSpPr>
            <p:nvPr/>
          </p:nvSpPr>
          <p:spPr bwMode="auto">
            <a:xfrm>
              <a:off x="-43490" y="74790"/>
              <a:ext cx="723404" cy="4618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en-US" altLang="zh-CN" sz="2400" b="1" dirty="0">
                  <a:solidFill>
                    <a:schemeClr val="bg1"/>
                  </a:solidFill>
                  <a:cs typeface="Vrinda" panose="020B0502040204020203" pitchFamily="34" charset="0"/>
                  <a:sym typeface="Arial" panose="020B0604020202020204" pitchFamily="34" charset="0"/>
                </a:rPr>
                <a:t>2.3</a:t>
              </a:r>
              <a:endParaRPr lang="zh-CN" altLang="en-US" sz="2400" b="1" dirty="0">
                <a:solidFill>
                  <a:schemeClr val="bg1"/>
                </a:solidFill>
                <a:cs typeface="Vrinda" panose="020B0502040204020203" pitchFamily="34" charset="0"/>
                <a:sym typeface="Arial" panose="020B0604020202020204" pitchFamily="34" charset="0"/>
              </a:endParaRPr>
            </a:p>
          </p:txBody>
        </p:sp>
        <p:sp>
          <p:nvSpPr>
            <p:cNvPr id="11303" name="文本框 62"/>
            <p:cNvSpPr txBox="1">
              <a:spLocks noChangeArrowheads="1"/>
            </p:cNvSpPr>
            <p:nvPr/>
          </p:nvSpPr>
          <p:spPr bwMode="auto">
            <a:xfrm>
              <a:off x="679914" y="26637"/>
              <a:ext cx="6945176" cy="5234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2800" b="1" dirty="0">
                  <a:solidFill>
                    <a:srgbClr val="4B5E75"/>
                  </a:solidFill>
                  <a:sym typeface="Arial" panose="020B0604020202020204" pitchFamily="34" charset="0"/>
                </a:rPr>
                <a:t>基于活动间依赖图的挖掘算法</a:t>
              </a:r>
            </a:p>
          </p:txBody>
        </p:sp>
      </p:grpSp>
      <p:sp>
        <p:nvSpPr>
          <p:cNvPr id="17" name="文本框 38"/>
          <p:cNvSpPr txBox="1">
            <a:spLocks noChangeArrowheads="1"/>
          </p:cNvSpPr>
          <p:nvPr/>
        </p:nvSpPr>
        <p:spPr bwMode="auto">
          <a:xfrm>
            <a:off x="3851459" y="1194822"/>
            <a:ext cx="4402404" cy="5219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zh-CN" altLang="en-US" sz="2800" b="1" dirty="0">
                <a:solidFill>
                  <a:srgbClr val="4B5E75"/>
                </a:solidFill>
                <a:sym typeface="Arial" panose="020B0604020202020204" pitchFamily="34" charset="0"/>
              </a:rPr>
              <a:t>基本介绍</a:t>
            </a:r>
          </a:p>
        </p:txBody>
      </p:sp>
    </p:spTree>
    <p:extLst>
      <p:ext uri="{BB962C8B-B14F-4D97-AF65-F5344CB8AC3E}">
        <p14:creationId xmlns:p14="http://schemas.microsoft.com/office/powerpoint/2010/main" val="1490975530"/>
      </p:ext>
    </p:extLst>
  </p:cSld>
  <p:clrMapOvr>
    <a:masterClrMapping/>
  </p:clrMapOvr>
  <p:transition spd="slow"/>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图片 10"/>
          <p:cNvPicPr>
            <a:picLocks noChangeAspect="1" noChangeArrowheads="1"/>
          </p:cNvPicPr>
          <p:nvPr/>
        </p:nvPicPr>
        <p:blipFill>
          <a:blip r:embed="rId2">
            <a:extLst>
              <a:ext uri="{28A0092B-C50C-407E-A947-70E740481C1C}">
                <a14:useLocalDpi xmlns:a14="http://schemas.microsoft.com/office/drawing/2010/main" val="0"/>
              </a:ext>
            </a:extLst>
          </a:blip>
          <a:srcRect l="50558" t="14043"/>
          <a:stretch>
            <a:fillRect/>
          </a:stretch>
        </p:blipFill>
        <p:spPr bwMode="auto">
          <a:xfrm>
            <a:off x="0" y="0"/>
            <a:ext cx="5245100" cy="4811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7" name="图片 23"/>
          <p:cNvPicPr>
            <a:picLocks noChangeAspect="1" noChangeArrowheads="1"/>
          </p:cNvPicPr>
          <p:nvPr/>
        </p:nvPicPr>
        <p:blipFill>
          <a:blip r:embed="rId3">
            <a:extLst>
              <a:ext uri="{28A0092B-C50C-407E-A947-70E740481C1C}">
                <a14:useLocalDpi xmlns:a14="http://schemas.microsoft.com/office/drawing/2010/main" val="0"/>
              </a:ext>
            </a:extLst>
          </a:blip>
          <a:srcRect r="50558" b="14043"/>
          <a:stretch>
            <a:fillRect/>
          </a:stretch>
        </p:blipFill>
        <p:spPr bwMode="auto">
          <a:xfrm>
            <a:off x="8474075" y="3446463"/>
            <a:ext cx="3717925" cy="3411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稻壳儿小白白(http://dwz.cn/Wu2UP)"/>
          <p:cNvSpPr txBox="1">
            <a:spLocks noChangeArrowheads="1"/>
          </p:cNvSpPr>
          <p:nvPr/>
        </p:nvSpPr>
        <p:spPr bwMode="auto">
          <a:xfrm>
            <a:off x="2104390" y="1460251"/>
            <a:ext cx="8340090" cy="4524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2400" dirty="0">
                <a:solidFill>
                  <a:srgbClr val="595959"/>
                </a:solidFill>
                <a:sym typeface="Arial" panose="020B0604020202020204" pitchFamily="34" charset="0"/>
              </a:rPr>
              <a:t>过程挖掘被用来从事件日志中提取过程模型，但是并不是所有的事件日志都可以满足全局完整性的要求，当日志不能满足全局或局部完整性标准时，可能无法提取适当的流程，为了解决这个问题，作者提出了基于依赖完整性的过程性挖掘。</a:t>
            </a:r>
            <a:endParaRPr lang="en-US" altLang="zh-CN" sz="2400" dirty="0">
              <a:solidFill>
                <a:srgbClr val="595959"/>
              </a:solidFill>
              <a:sym typeface="Arial" panose="020B0604020202020204" pitchFamily="34" charset="0"/>
            </a:endParaRPr>
          </a:p>
          <a:p>
            <a:pPr eaLnBrk="1" hangingPunct="1"/>
            <a:endParaRPr lang="en-US" altLang="zh-CN" sz="2400" dirty="0">
              <a:solidFill>
                <a:srgbClr val="595959"/>
              </a:solidFill>
              <a:sym typeface="Arial" panose="020B0604020202020204" pitchFamily="34" charset="0"/>
            </a:endParaRPr>
          </a:p>
          <a:p>
            <a:pPr eaLnBrk="1" hangingPunct="1"/>
            <a:r>
              <a:rPr lang="zh-CN" altLang="en-US" sz="2400" dirty="0">
                <a:solidFill>
                  <a:srgbClr val="595959"/>
                </a:solidFill>
                <a:sym typeface="Arial" panose="020B0604020202020204" pitchFamily="34" charset="0"/>
              </a:rPr>
              <a:t>该方法的三大步骤主要是首先对日志进行预处理（去除噪声），然后对不同的路径进行依赖分析以捕获动态依赖图及</a:t>
            </a:r>
          </a:p>
          <a:p>
            <a:pPr eaLnBrk="1" hangingPunct="1"/>
            <a:r>
              <a:rPr lang="zh-CN" altLang="en-US" sz="2400" dirty="0">
                <a:solidFill>
                  <a:srgbClr val="595959"/>
                </a:solidFill>
                <a:sym typeface="Arial" panose="020B0604020202020204" pitchFamily="34" charset="0"/>
              </a:rPr>
              <a:t>其依赖关系，最后推导过程模型。</a:t>
            </a:r>
            <a:endParaRPr lang="en-US" altLang="zh-CN" sz="2400" dirty="0">
              <a:solidFill>
                <a:srgbClr val="595959"/>
              </a:solidFill>
              <a:sym typeface="Arial" panose="020B0604020202020204" pitchFamily="34" charset="0"/>
            </a:endParaRPr>
          </a:p>
          <a:p>
            <a:pPr eaLnBrk="1" hangingPunct="1"/>
            <a:endParaRPr lang="en-US" altLang="zh-CN" sz="2400" dirty="0">
              <a:solidFill>
                <a:srgbClr val="595959"/>
              </a:solidFill>
              <a:sym typeface="Arial" panose="020B0604020202020204" pitchFamily="34" charset="0"/>
            </a:endParaRPr>
          </a:p>
          <a:p>
            <a:pPr eaLnBrk="1" hangingPunct="1"/>
            <a:endParaRPr lang="en-US" altLang="zh-CN" sz="2400" dirty="0">
              <a:solidFill>
                <a:srgbClr val="595959"/>
              </a:solidFill>
              <a:sym typeface="Arial" panose="020B0604020202020204" pitchFamily="34" charset="0"/>
            </a:endParaRPr>
          </a:p>
          <a:p>
            <a:pPr eaLnBrk="1" hangingPunct="1"/>
            <a:endParaRPr lang="en-US" altLang="zh-CN" sz="2400" dirty="0">
              <a:solidFill>
                <a:srgbClr val="595959"/>
              </a:solidFill>
              <a:sym typeface="Arial" panose="020B0604020202020204" pitchFamily="34" charset="0"/>
            </a:endParaRPr>
          </a:p>
          <a:p>
            <a:pPr eaLnBrk="1" hangingPunct="1"/>
            <a:endParaRPr lang="zh-CN" altLang="en-US" sz="2400" dirty="0">
              <a:solidFill>
                <a:srgbClr val="595959"/>
              </a:solidFill>
              <a:sym typeface="Arial" panose="020B0604020202020204" pitchFamily="34" charset="0"/>
            </a:endParaRPr>
          </a:p>
        </p:txBody>
      </p:sp>
      <p:grpSp>
        <p:nvGrpSpPr>
          <p:cNvPr id="5" name="组合 53"/>
          <p:cNvGrpSpPr/>
          <p:nvPr/>
        </p:nvGrpSpPr>
        <p:grpSpPr bwMode="auto">
          <a:xfrm>
            <a:off x="244475" y="111125"/>
            <a:ext cx="6068402" cy="611188"/>
            <a:chOff x="0" y="0"/>
            <a:chExt cx="6068759" cy="611426"/>
          </a:xfrm>
        </p:grpSpPr>
        <p:grpSp>
          <p:nvGrpSpPr>
            <p:cNvPr id="6" name="组合 56"/>
            <p:cNvGrpSpPr/>
            <p:nvPr/>
          </p:nvGrpSpPr>
          <p:grpSpPr bwMode="auto">
            <a:xfrm>
              <a:off x="0" y="0"/>
              <a:ext cx="611426" cy="611426"/>
              <a:chOff x="0" y="0"/>
              <a:chExt cx="3020798" cy="3020798"/>
            </a:xfrm>
          </p:grpSpPr>
          <p:pic>
            <p:nvPicPr>
              <p:cNvPr id="9" name="Picture 25@|13FFC:16777215|FBC:16777215|LFC:16777215|LBC:1677721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0" y="-8320"/>
                <a:ext cx="3011777" cy="3041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Oval 36@|1FFC:15773696|FBC:16777215|LFC:16777215|LBC:16777215"/>
              <p:cNvSpPr>
                <a:spLocks noChangeArrowheads="1"/>
              </p:cNvSpPr>
              <p:nvPr/>
            </p:nvSpPr>
            <p:spPr bwMode="auto">
              <a:xfrm>
                <a:off x="0" y="0"/>
                <a:ext cx="3020798" cy="3020798"/>
              </a:xfrm>
              <a:prstGeom prst="ellipse">
                <a:avLst/>
              </a:prstGeom>
              <a:solidFill>
                <a:srgbClr val="00B0F0">
                  <a:alpha val="60999"/>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sz="300">
                  <a:solidFill>
                    <a:srgbClr val="FFFFFF"/>
                  </a:solidFill>
                  <a:sym typeface="Arial" panose="020B0604020202020204" pitchFamily="34" charset="0"/>
                </a:endParaRPr>
              </a:p>
            </p:txBody>
          </p:sp>
        </p:grpSp>
        <p:sp>
          <p:nvSpPr>
            <p:cNvPr id="7" name="文本框 59"/>
            <p:cNvSpPr txBox="1">
              <a:spLocks noChangeArrowheads="1"/>
            </p:cNvSpPr>
            <p:nvPr/>
          </p:nvSpPr>
          <p:spPr bwMode="auto">
            <a:xfrm>
              <a:off x="68488" y="13326"/>
              <a:ext cx="474451" cy="5850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sz="3200" b="1" dirty="0">
                <a:solidFill>
                  <a:schemeClr val="bg1"/>
                </a:solidFill>
                <a:cs typeface="Vrinda" panose="020B0502040204020203" pitchFamily="34" charset="0"/>
                <a:sym typeface="Arial" panose="020B0604020202020204" pitchFamily="34" charset="0"/>
              </a:endParaRPr>
            </a:p>
          </p:txBody>
        </p:sp>
        <p:sp>
          <p:nvSpPr>
            <p:cNvPr id="8" name="文本框 62"/>
            <p:cNvSpPr txBox="1">
              <a:spLocks noChangeArrowheads="1"/>
            </p:cNvSpPr>
            <p:nvPr/>
          </p:nvSpPr>
          <p:spPr bwMode="auto">
            <a:xfrm>
              <a:off x="679914" y="26637"/>
              <a:ext cx="5388845" cy="523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2800" b="1" dirty="0">
                  <a:solidFill>
                    <a:srgbClr val="4B5E75"/>
                  </a:solidFill>
                  <a:sym typeface="Arial" panose="020B0604020202020204" pitchFamily="34" charset="0"/>
                </a:rPr>
                <a:t>基于依赖完整性的过程挖掘算法</a:t>
              </a:r>
            </a:p>
          </p:txBody>
        </p:sp>
      </p:grpSp>
      <p:sp>
        <p:nvSpPr>
          <p:cNvPr id="11" name="文本框 59"/>
          <p:cNvSpPr txBox="1">
            <a:spLocks noChangeArrowheads="1"/>
          </p:cNvSpPr>
          <p:nvPr/>
        </p:nvSpPr>
        <p:spPr bwMode="auto">
          <a:xfrm>
            <a:off x="200988" y="185886"/>
            <a:ext cx="72336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en-US" altLang="zh-CN" sz="2400" b="1" dirty="0">
                <a:solidFill>
                  <a:srgbClr val="FFFFFF"/>
                </a:solidFill>
                <a:cs typeface="Vrinda" panose="020B0502040204020203" pitchFamily="34" charset="0"/>
                <a:sym typeface="Arial" panose="020B0604020202020204" pitchFamily="34" charset="0"/>
              </a:rPr>
              <a:t>2.3</a:t>
            </a:r>
            <a:endParaRPr lang="zh-CN" altLang="en-US" sz="2400" b="1" dirty="0">
              <a:solidFill>
                <a:srgbClr val="FFFFFF"/>
              </a:solidFill>
              <a:cs typeface="Vrinda" panose="020B0502040204020203" pitchFamily="34" charset="0"/>
              <a:sym typeface="Arial" panose="020B0604020202020204" pitchFamily="34" charset="0"/>
            </a:endParaRPr>
          </a:p>
        </p:txBody>
      </p:sp>
    </p:spTree>
    <p:extLst>
      <p:ext uri="{BB962C8B-B14F-4D97-AF65-F5344CB8AC3E}">
        <p14:creationId xmlns:p14="http://schemas.microsoft.com/office/powerpoint/2010/main" val="222785332"/>
      </p:ext>
    </p:extLst>
  </p:cSld>
  <p:clrMapOvr>
    <a:masterClrMapping/>
  </p:clrMapOvr>
  <p:transition spd="slow"/>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图片 10"/>
          <p:cNvPicPr>
            <a:picLocks noChangeAspect="1" noChangeArrowheads="1"/>
          </p:cNvPicPr>
          <p:nvPr/>
        </p:nvPicPr>
        <p:blipFill>
          <a:blip r:embed="rId2">
            <a:extLst>
              <a:ext uri="{28A0092B-C50C-407E-A947-70E740481C1C}">
                <a14:useLocalDpi xmlns:a14="http://schemas.microsoft.com/office/drawing/2010/main" val="0"/>
              </a:ext>
            </a:extLst>
          </a:blip>
          <a:srcRect l="50558" t="14043"/>
          <a:stretch>
            <a:fillRect/>
          </a:stretch>
        </p:blipFill>
        <p:spPr bwMode="auto">
          <a:xfrm>
            <a:off x="0" y="0"/>
            <a:ext cx="5245100" cy="4811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7" name="图片 23"/>
          <p:cNvPicPr>
            <a:picLocks noChangeAspect="1" noChangeArrowheads="1"/>
          </p:cNvPicPr>
          <p:nvPr/>
        </p:nvPicPr>
        <p:blipFill>
          <a:blip r:embed="rId3">
            <a:extLst>
              <a:ext uri="{28A0092B-C50C-407E-A947-70E740481C1C}">
                <a14:useLocalDpi xmlns:a14="http://schemas.microsoft.com/office/drawing/2010/main" val="0"/>
              </a:ext>
            </a:extLst>
          </a:blip>
          <a:srcRect r="50558" b="14043"/>
          <a:stretch>
            <a:fillRect/>
          </a:stretch>
        </p:blipFill>
        <p:spPr bwMode="auto">
          <a:xfrm>
            <a:off x="8474075" y="3446463"/>
            <a:ext cx="3717925" cy="3411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稻壳儿小白白(http://dwz.cn/Wu2UP)"/>
          <p:cNvSpPr txBox="1">
            <a:spLocks noChangeArrowheads="1"/>
          </p:cNvSpPr>
          <p:nvPr/>
        </p:nvSpPr>
        <p:spPr bwMode="auto">
          <a:xfrm>
            <a:off x="2104390" y="1460251"/>
            <a:ext cx="8340090" cy="4524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2400" dirty="0">
                <a:solidFill>
                  <a:srgbClr val="595959"/>
                </a:solidFill>
                <a:sym typeface="Arial" panose="020B0604020202020204" pitchFamily="34" charset="0"/>
              </a:rPr>
              <a:t>全局完整性：若存在一个过程模型可以准确描述日志</a:t>
            </a:r>
            <a:r>
              <a:rPr lang="en-US" altLang="zh-CN" sz="2400" dirty="0">
                <a:solidFill>
                  <a:srgbClr val="595959"/>
                </a:solidFill>
                <a:sym typeface="Arial" panose="020B0604020202020204" pitchFamily="34" charset="0"/>
              </a:rPr>
              <a:t>L</a:t>
            </a:r>
            <a:r>
              <a:rPr lang="zh-CN" altLang="en-US" sz="2400" dirty="0">
                <a:solidFill>
                  <a:srgbClr val="595959"/>
                </a:solidFill>
                <a:sym typeface="Arial" panose="020B0604020202020204" pitchFamily="34" charset="0"/>
              </a:rPr>
              <a:t>中的行为，令</a:t>
            </a:r>
            <a:r>
              <a:rPr lang="en-US" altLang="zh-CN" sz="2400" dirty="0">
                <a:solidFill>
                  <a:srgbClr val="595959"/>
                </a:solidFill>
                <a:sym typeface="Arial" panose="020B0604020202020204" pitchFamily="34" charset="0"/>
              </a:rPr>
              <a:t>T</a:t>
            </a:r>
            <a:r>
              <a:rPr lang="zh-CN" altLang="en-US" sz="2400" dirty="0">
                <a:solidFill>
                  <a:srgbClr val="595959"/>
                </a:solidFill>
                <a:sym typeface="Arial" panose="020B0604020202020204" pitchFamily="34" charset="0"/>
              </a:rPr>
              <a:t>为过程模型中所有可能的路径的集合，若</a:t>
            </a:r>
            <a:r>
              <a:rPr lang="en-US" altLang="zh-CN" sz="2400" dirty="0">
                <a:solidFill>
                  <a:srgbClr val="595959"/>
                </a:solidFill>
                <a:sym typeface="Arial" panose="020B0604020202020204" pitchFamily="34" charset="0"/>
              </a:rPr>
              <a:t>L=T</a:t>
            </a:r>
            <a:r>
              <a:rPr lang="zh-CN" altLang="en-US" sz="2400" dirty="0">
                <a:solidFill>
                  <a:srgbClr val="595959"/>
                </a:solidFill>
                <a:sym typeface="Arial" panose="020B0604020202020204" pitchFamily="34" charset="0"/>
              </a:rPr>
              <a:t>则说日志</a:t>
            </a:r>
            <a:r>
              <a:rPr lang="en-US" altLang="zh-CN" sz="2400" dirty="0">
                <a:solidFill>
                  <a:srgbClr val="595959"/>
                </a:solidFill>
                <a:sym typeface="Arial" panose="020B0604020202020204" pitchFamily="34" charset="0"/>
              </a:rPr>
              <a:t>L</a:t>
            </a:r>
            <a:r>
              <a:rPr lang="zh-CN" altLang="en-US" sz="2400" dirty="0">
                <a:solidFill>
                  <a:srgbClr val="595959"/>
                </a:solidFill>
                <a:sym typeface="Arial" panose="020B0604020202020204" pitchFamily="34" charset="0"/>
              </a:rPr>
              <a:t>具有全局完整性。</a:t>
            </a:r>
            <a:endParaRPr lang="en-US" altLang="zh-CN" sz="2400" dirty="0">
              <a:solidFill>
                <a:srgbClr val="595959"/>
              </a:solidFill>
              <a:sym typeface="Arial" panose="020B0604020202020204" pitchFamily="34" charset="0"/>
            </a:endParaRPr>
          </a:p>
          <a:p>
            <a:pPr eaLnBrk="1" hangingPunct="1"/>
            <a:endParaRPr lang="en-US" altLang="zh-CN" sz="2400" dirty="0">
              <a:solidFill>
                <a:srgbClr val="595959"/>
              </a:solidFill>
              <a:sym typeface="Arial" panose="020B0604020202020204" pitchFamily="34" charset="0"/>
            </a:endParaRPr>
          </a:p>
          <a:p>
            <a:pPr eaLnBrk="1" hangingPunct="1"/>
            <a:r>
              <a:rPr lang="zh-CN" altLang="en-US" sz="2400" dirty="0">
                <a:solidFill>
                  <a:srgbClr val="595959"/>
                </a:solidFill>
                <a:sym typeface="Arial" panose="020B0604020202020204" pitchFamily="34" charset="0"/>
              </a:rPr>
              <a:t>具体来说，对一个有</a:t>
            </a:r>
            <a:r>
              <a:rPr lang="en-US" altLang="zh-CN" sz="2400" dirty="0">
                <a:solidFill>
                  <a:srgbClr val="595959"/>
                </a:solidFill>
                <a:sym typeface="Arial" panose="020B0604020202020204" pitchFamily="34" charset="0"/>
              </a:rPr>
              <a:t>8</a:t>
            </a:r>
            <a:r>
              <a:rPr lang="zh-CN" altLang="en-US" sz="2400" dirty="0">
                <a:solidFill>
                  <a:srgbClr val="595959"/>
                </a:solidFill>
                <a:sym typeface="Arial" panose="020B0604020202020204" pitchFamily="34" charset="0"/>
              </a:rPr>
              <a:t>个并发活动的业务过程，如果需要包含这</a:t>
            </a:r>
            <a:r>
              <a:rPr lang="en-US" altLang="zh-CN" sz="2400" dirty="0">
                <a:solidFill>
                  <a:srgbClr val="595959"/>
                </a:solidFill>
                <a:sym typeface="Arial" panose="020B0604020202020204" pitchFamily="34" charset="0"/>
              </a:rPr>
              <a:t>8</a:t>
            </a:r>
            <a:r>
              <a:rPr lang="zh-CN" altLang="en-US" sz="2400" dirty="0">
                <a:solidFill>
                  <a:srgbClr val="595959"/>
                </a:solidFill>
                <a:sym typeface="Arial" panose="020B0604020202020204" pitchFamily="34" charset="0"/>
              </a:rPr>
              <a:t>个活动的所有排列情况，那么最少需要有</a:t>
            </a:r>
            <a:r>
              <a:rPr lang="en-US" altLang="zh-CN" sz="2400" dirty="0">
                <a:solidFill>
                  <a:srgbClr val="595959"/>
                </a:solidFill>
                <a:sym typeface="Arial" panose="020B0604020202020204" pitchFamily="34" charset="0"/>
              </a:rPr>
              <a:t>8! = 40320</a:t>
            </a:r>
            <a:r>
              <a:rPr lang="zh-CN" altLang="en-US" sz="2400" dirty="0">
                <a:solidFill>
                  <a:srgbClr val="595959"/>
                </a:solidFill>
                <a:sym typeface="Arial" panose="020B0604020202020204" pitchFamily="34" charset="0"/>
              </a:rPr>
              <a:t>个不同的时间轨迹。而在事实上，如果业务过程中存在循环等结构，循环可能发生无数次，那么便有无数种轨迹。所以说日志包含模型的所有行为是几乎不可能的，全局完备性的要求过于严格，且基于全局完备性挖掘出的结果模型通常过拟合。</a:t>
            </a:r>
            <a:endParaRPr lang="en-US" altLang="zh-CN" sz="2400" dirty="0">
              <a:solidFill>
                <a:srgbClr val="595959"/>
              </a:solidFill>
              <a:sym typeface="Arial" panose="020B0604020202020204" pitchFamily="34" charset="0"/>
            </a:endParaRPr>
          </a:p>
          <a:p>
            <a:pPr eaLnBrk="1" hangingPunct="1"/>
            <a:endParaRPr lang="en-US" altLang="zh-CN" sz="2400" dirty="0">
              <a:solidFill>
                <a:srgbClr val="595959"/>
              </a:solidFill>
              <a:sym typeface="Arial" panose="020B0604020202020204" pitchFamily="34" charset="0"/>
            </a:endParaRPr>
          </a:p>
          <a:p>
            <a:pPr eaLnBrk="1" hangingPunct="1"/>
            <a:endParaRPr lang="en-US" altLang="zh-CN" sz="2400" dirty="0">
              <a:solidFill>
                <a:srgbClr val="595959"/>
              </a:solidFill>
              <a:sym typeface="Arial" panose="020B0604020202020204" pitchFamily="34" charset="0"/>
            </a:endParaRPr>
          </a:p>
        </p:txBody>
      </p:sp>
      <p:grpSp>
        <p:nvGrpSpPr>
          <p:cNvPr id="5" name="组合 53"/>
          <p:cNvGrpSpPr/>
          <p:nvPr/>
        </p:nvGrpSpPr>
        <p:grpSpPr bwMode="auto">
          <a:xfrm>
            <a:off x="244475" y="111125"/>
            <a:ext cx="6068402" cy="611188"/>
            <a:chOff x="0" y="0"/>
            <a:chExt cx="6068759" cy="611426"/>
          </a:xfrm>
        </p:grpSpPr>
        <p:grpSp>
          <p:nvGrpSpPr>
            <p:cNvPr id="6" name="组合 56"/>
            <p:cNvGrpSpPr/>
            <p:nvPr/>
          </p:nvGrpSpPr>
          <p:grpSpPr bwMode="auto">
            <a:xfrm>
              <a:off x="0" y="0"/>
              <a:ext cx="611426" cy="611426"/>
              <a:chOff x="0" y="0"/>
              <a:chExt cx="3020798" cy="3020798"/>
            </a:xfrm>
          </p:grpSpPr>
          <p:pic>
            <p:nvPicPr>
              <p:cNvPr id="9" name="Picture 25@|13FFC:16777215|FBC:16777215|LFC:16777215|LBC:1677721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0" y="-8320"/>
                <a:ext cx="3011777" cy="3041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Oval 36@|1FFC:15773696|FBC:16777215|LFC:16777215|LBC:16777215"/>
              <p:cNvSpPr>
                <a:spLocks noChangeArrowheads="1"/>
              </p:cNvSpPr>
              <p:nvPr/>
            </p:nvSpPr>
            <p:spPr bwMode="auto">
              <a:xfrm>
                <a:off x="0" y="0"/>
                <a:ext cx="3020798" cy="3020798"/>
              </a:xfrm>
              <a:prstGeom prst="ellipse">
                <a:avLst/>
              </a:prstGeom>
              <a:solidFill>
                <a:srgbClr val="00B0F0">
                  <a:alpha val="60999"/>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sz="300">
                  <a:solidFill>
                    <a:srgbClr val="FFFFFF"/>
                  </a:solidFill>
                  <a:sym typeface="Arial" panose="020B0604020202020204" pitchFamily="34" charset="0"/>
                </a:endParaRPr>
              </a:p>
            </p:txBody>
          </p:sp>
        </p:grpSp>
        <p:sp>
          <p:nvSpPr>
            <p:cNvPr id="7" name="文本框 59"/>
            <p:cNvSpPr txBox="1">
              <a:spLocks noChangeArrowheads="1"/>
            </p:cNvSpPr>
            <p:nvPr/>
          </p:nvSpPr>
          <p:spPr bwMode="auto">
            <a:xfrm>
              <a:off x="68488" y="13326"/>
              <a:ext cx="474451" cy="5850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sz="3200" b="1" dirty="0">
                <a:solidFill>
                  <a:schemeClr val="bg1"/>
                </a:solidFill>
                <a:cs typeface="Vrinda" panose="020B0502040204020203" pitchFamily="34" charset="0"/>
                <a:sym typeface="Arial" panose="020B0604020202020204" pitchFamily="34" charset="0"/>
              </a:endParaRPr>
            </a:p>
          </p:txBody>
        </p:sp>
        <p:sp>
          <p:nvSpPr>
            <p:cNvPr id="8" name="文本框 62"/>
            <p:cNvSpPr txBox="1">
              <a:spLocks noChangeArrowheads="1"/>
            </p:cNvSpPr>
            <p:nvPr/>
          </p:nvSpPr>
          <p:spPr bwMode="auto">
            <a:xfrm>
              <a:off x="679914" y="26637"/>
              <a:ext cx="5388845" cy="523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2800" b="1" dirty="0">
                  <a:solidFill>
                    <a:srgbClr val="4B5E75"/>
                  </a:solidFill>
                  <a:sym typeface="Arial" panose="020B0604020202020204" pitchFamily="34" charset="0"/>
                </a:rPr>
                <a:t>基于依赖完整性的过程挖掘算法</a:t>
              </a:r>
            </a:p>
          </p:txBody>
        </p:sp>
      </p:grpSp>
      <p:sp>
        <p:nvSpPr>
          <p:cNvPr id="11" name="文本框 59"/>
          <p:cNvSpPr txBox="1">
            <a:spLocks noChangeArrowheads="1"/>
          </p:cNvSpPr>
          <p:nvPr/>
        </p:nvSpPr>
        <p:spPr bwMode="auto">
          <a:xfrm>
            <a:off x="200988" y="185886"/>
            <a:ext cx="72336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en-US" altLang="zh-CN" sz="2400" b="1" dirty="0">
                <a:solidFill>
                  <a:srgbClr val="FFFFFF"/>
                </a:solidFill>
                <a:cs typeface="Vrinda" panose="020B0502040204020203" pitchFamily="34" charset="0"/>
                <a:sym typeface="Arial" panose="020B0604020202020204" pitchFamily="34" charset="0"/>
              </a:rPr>
              <a:t>2.3</a:t>
            </a:r>
            <a:endParaRPr lang="zh-CN" altLang="en-US" sz="2400" b="1" dirty="0">
              <a:solidFill>
                <a:srgbClr val="FFFFFF"/>
              </a:solidFill>
              <a:cs typeface="Vrinda" panose="020B0502040204020203" pitchFamily="34" charset="0"/>
              <a:sym typeface="Arial" panose="020B0604020202020204" pitchFamily="34" charset="0"/>
            </a:endParaRPr>
          </a:p>
        </p:txBody>
      </p:sp>
    </p:spTree>
    <p:extLst>
      <p:ext uri="{BB962C8B-B14F-4D97-AF65-F5344CB8AC3E}">
        <p14:creationId xmlns:p14="http://schemas.microsoft.com/office/powerpoint/2010/main" val="2311482398"/>
      </p:ext>
    </p:extLst>
  </p:cSld>
  <p:clrMapOvr>
    <a:masterClrMapping/>
  </p:clrMapOvr>
  <p:transition spd="slow"/>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图片 10"/>
          <p:cNvPicPr>
            <a:picLocks noChangeAspect="1" noChangeArrowheads="1"/>
          </p:cNvPicPr>
          <p:nvPr/>
        </p:nvPicPr>
        <p:blipFill>
          <a:blip r:embed="rId2">
            <a:extLst>
              <a:ext uri="{28A0092B-C50C-407E-A947-70E740481C1C}">
                <a14:useLocalDpi xmlns:a14="http://schemas.microsoft.com/office/drawing/2010/main" val="0"/>
              </a:ext>
            </a:extLst>
          </a:blip>
          <a:srcRect l="50558" t="14043"/>
          <a:stretch>
            <a:fillRect/>
          </a:stretch>
        </p:blipFill>
        <p:spPr bwMode="auto">
          <a:xfrm>
            <a:off x="0" y="0"/>
            <a:ext cx="5245100" cy="4811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7" name="图片 23"/>
          <p:cNvPicPr>
            <a:picLocks noChangeAspect="1" noChangeArrowheads="1"/>
          </p:cNvPicPr>
          <p:nvPr/>
        </p:nvPicPr>
        <p:blipFill>
          <a:blip r:embed="rId3">
            <a:extLst>
              <a:ext uri="{28A0092B-C50C-407E-A947-70E740481C1C}">
                <a14:useLocalDpi xmlns:a14="http://schemas.microsoft.com/office/drawing/2010/main" val="0"/>
              </a:ext>
            </a:extLst>
          </a:blip>
          <a:srcRect r="50558" b="14043"/>
          <a:stretch>
            <a:fillRect/>
          </a:stretch>
        </p:blipFill>
        <p:spPr bwMode="auto">
          <a:xfrm>
            <a:off x="8474075" y="3446463"/>
            <a:ext cx="3717925" cy="3411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稻壳儿小白白(http://dwz.cn/Wu2UP)"/>
          <p:cNvSpPr txBox="1">
            <a:spLocks noChangeArrowheads="1"/>
          </p:cNvSpPr>
          <p:nvPr/>
        </p:nvSpPr>
        <p:spPr bwMode="auto">
          <a:xfrm>
            <a:off x="2104390" y="1460251"/>
            <a:ext cx="8340090" cy="52629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2400" dirty="0">
                <a:solidFill>
                  <a:srgbClr val="595959"/>
                </a:solidFill>
                <a:sym typeface="Arial" panose="020B0604020202020204" pitchFamily="34" charset="0"/>
              </a:rPr>
              <a:t>局部完整性：如果将日志</a:t>
            </a:r>
            <a:r>
              <a:rPr lang="en-US" altLang="zh-CN" sz="2400" dirty="0">
                <a:solidFill>
                  <a:srgbClr val="595959"/>
                </a:solidFill>
                <a:sym typeface="Arial" panose="020B0604020202020204" pitchFamily="34" charset="0"/>
              </a:rPr>
              <a:t>L</a:t>
            </a:r>
            <a:r>
              <a:rPr lang="zh-CN" altLang="en-US" sz="2400" dirty="0">
                <a:solidFill>
                  <a:srgbClr val="595959"/>
                </a:solidFill>
                <a:sym typeface="Arial" panose="020B0604020202020204" pitchFamily="34" charset="0"/>
              </a:rPr>
              <a:t>看作是直接顺序序列的集合（直接顺序序列是活动的序列对，如</a:t>
            </a:r>
            <a:r>
              <a:rPr lang="en-US" altLang="zh-CN" sz="2400" dirty="0">
                <a:solidFill>
                  <a:srgbClr val="595959"/>
                </a:solidFill>
                <a:sym typeface="Arial" panose="020B0604020202020204" pitchFamily="34" charset="0"/>
              </a:rPr>
              <a:t>&lt;</a:t>
            </a:r>
            <a:r>
              <a:rPr lang="en-US" altLang="zh-CN" sz="2400" dirty="0" err="1">
                <a:solidFill>
                  <a:srgbClr val="595959"/>
                </a:solidFill>
                <a:sym typeface="Arial" panose="020B0604020202020204" pitchFamily="34" charset="0"/>
              </a:rPr>
              <a:t>a,b</a:t>
            </a:r>
            <a:r>
              <a:rPr lang="en-US" altLang="zh-CN" sz="2400" dirty="0">
                <a:solidFill>
                  <a:srgbClr val="595959"/>
                </a:solidFill>
                <a:sym typeface="Arial" panose="020B0604020202020204" pitchFamily="34" charset="0"/>
              </a:rPr>
              <a:t>&gt;</a:t>
            </a:r>
            <a:r>
              <a:rPr lang="zh-CN" altLang="en-US" sz="2400" dirty="0">
                <a:solidFill>
                  <a:srgbClr val="595959"/>
                </a:solidFill>
                <a:sym typeface="Arial" panose="020B0604020202020204" pitchFamily="34" charset="0"/>
              </a:rPr>
              <a:t>），我们假定有一个可以准确描述日志</a:t>
            </a:r>
            <a:r>
              <a:rPr lang="en-US" altLang="zh-CN" sz="2400" dirty="0">
                <a:solidFill>
                  <a:srgbClr val="595959"/>
                </a:solidFill>
                <a:sym typeface="Arial" panose="020B0604020202020204" pitchFamily="34" charset="0"/>
              </a:rPr>
              <a:t>L</a:t>
            </a:r>
            <a:r>
              <a:rPr lang="zh-CN" altLang="en-US" sz="2400" dirty="0">
                <a:solidFill>
                  <a:srgbClr val="595959"/>
                </a:solidFill>
                <a:sym typeface="Arial" panose="020B0604020202020204" pitchFamily="34" charset="0"/>
              </a:rPr>
              <a:t>中行为的过程模型，</a:t>
            </a:r>
            <a:r>
              <a:rPr lang="en-US" altLang="zh-CN" sz="2400" dirty="0">
                <a:solidFill>
                  <a:srgbClr val="595959"/>
                </a:solidFill>
                <a:sym typeface="Arial" panose="020B0604020202020204" pitchFamily="34" charset="0"/>
              </a:rPr>
              <a:t>O</a:t>
            </a:r>
            <a:r>
              <a:rPr lang="zh-CN" altLang="en-US" sz="2400" dirty="0">
                <a:solidFill>
                  <a:srgbClr val="595959"/>
                </a:solidFill>
                <a:sym typeface="Arial" panose="020B0604020202020204" pitchFamily="34" charset="0"/>
              </a:rPr>
              <a:t>是过程模型中所有可能的直接顺序序列集合，如</a:t>
            </a:r>
            <a:r>
              <a:rPr lang="en-US" altLang="zh-CN" sz="2400" dirty="0">
                <a:solidFill>
                  <a:srgbClr val="595959"/>
                </a:solidFill>
                <a:sym typeface="Arial" panose="020B0604020202020204" pitchFamily="34" charset="0"/>
              </a:rPr>
              <a:t>L=O</a:t>
            </a:r>
            <a:r>
              <a:rPr lang="zh-CN" altLang="en-US" sz="2400" dirty="0">
                <a:solidFill>
                  <a:srgbClr val="595959"/>
                </a:solidFill>
                <a:sym typeface="Arial" panose="020B0604020202020204" pitchFamily="34" charset="0"/>
              </a:rPr>
              <a:t>，则</a:t>
            </a:r>
            <a:r>
              <a:rPr lang="en-US" altLang="zh-CN" sz="2400" dirty="0">
                <a:solidFill>
                  <a:srgbClr val="595959"/>
                </a:solidFill>
                <a:sym typeface="Arial" panose="020B0604020202020204" pitchFamily="34" charset="0"/>
              </a:rPr>
              <a:t>L</a:t>
            </a:r>
            <a:r>
              <a:rPr lang="zh-CN" altLang="en-US" sz="2400" dirty="0">
                <a:solidFill>
                  <a:srgbClr val="595959"/>
                </a:solidFill>
                <a:sym typeface="Arial" panose="020B0604020202020204" pitchFamily="34" charset="0"/>
              </a:rPr>
              <a:t>是局部完备的。</a:t>
            </a:r>
            <a:endParaRPr lang="en-US" altLang="zh-CN" sz="2400" dirty="0">
              <a:solidFill>
                <a:srgbClr val="595959"/>
              </a:solidFill>
              <a:sym typeface="Arial" panose="020B0604020202020204" pitchFamily="34" charset="0"/>
            </a:endParaRPr>
          </a:p>
          <a:p>
            <a:pPr eaLnBrk="1" hangingPunct="1"/>
            <a:endParaRPr lang="en-US" altLang="zh-CN" sz="2400" dirty="0">
              <a:solidFill>
                <a:srgbClr val="595959"/>
              </a:solidFill>
              <a:sym typeface="Arial" panose="020B0604020202020204" pitchFamily="34" charset="0"/>
            </a:endParaRPr>
          </a:p>
          <a:p>
            <a:pPr eaLnBrk="1" hangingPunct="1"/>
            <a:r>
              <a:rPr lang="zh-CN" altLang="en-US" sz="2400" dirty="0">
                <a:solidFill>
                  <a:srgbClr val="595959"/>
                </a:solidFill>
                <a:sym typeface="Arial" panose="020B0604020202020204" pitchFamily="34" charset="0"/>
              </a:rPr>
              <a:t>例如路径</a:t>
            </a:r>
            <a:r>
              <a:rPr lang="en-US" altLang="zh-CN" sz="2400" dirty="0">
                <a:solidFill>
                  <a:srgbClr val="595959"/>
                </a:solidFill>
                <a:sym typeface="Arial" panose="020B0604020202020204" pitchFamily="34" charset="0"/>
              </a:rPr>
              <a:t>1=A1 A2 A3 A4 </a:t>
            </a:r>
            <a:r>
              <a:rPr lang="zh-CN" altLang="en-US" sz="2400" dirty="0">
                <a:solidFill>
                  <a:srgbClr val="595959"/>
                </a:solidFill>
                <a:sym typeface="Arial" panose="020B0604020202020204" pitchFamily="34" charset="0"/>
              </a:rPr>
              <a:t>中存在的直接顺序序列</a:t>
            </a:r>
            <a:endParaRPr lang="en-US" altLang="zh-CN" sz="2400" dirty="0">
              <a:solidFill>
                <a:srgbClr val="595959"/>
              </a:solidFill>
              <a:sym typeface="Arial" panose="020B0604020202020204" pitchFamily="34" charset="0"/>
            </a:endParaRPr>
          </a:p>
          <a:p>
            <a:pPr eaLnBrk="1" hangingPunct="1"/>
            <a:r>
              <a:rPr lang="en-US" altLang="zh-CN" sz="2400" dirty="0">
                <a:solidFill>
                  <a:srgbClr val="595959"/>
                </a:solidFill>
                <a:sym typeface="Arial" panose="020B0604020202020204" pitchFamily="34" charset="0"/>
              </a:rPr>
              <a:t>&lt;A1,A2&gt; &lt;A2,A3&gt; &lt;A3,A4&gt;</a:t>
            </a:r>
          </a:p>
          <a:p>
            <a:pPr eaLnBrk="1" hangingPunct="1"/>
            <a:r>
              <a:rPr lang="zh-CN" altLang="en-US" sz="2400" dirty="0">
                <a:solidFill>
                  <a:srgbClr val="595959"/>
                </a:solidFill>
                <a:sym typeface="Arial" panose="020B0604020202020204" pitchFamily="34" charset="0"/>
              </a:rPr>
              <a:t>在另外两条路径中也可反映出来：</a:t>
            </a:r>
            <a:endParaRPr lang="en-US" altLang="zh-CN" sz="2400" dirty="0">
              <a:solidFill>
                <a:srgbClr val="595959"/>
              </a:solidFill>
              <a:sym typeface="Arial" panose="020B0604020202020204" pitchFamily="34" charset="0"/>
            </a:endParaRPr>
          </a:p>
          <a:p>
            <a:pPr eaLnBrk="1" hangingPunct="1"/>
            <a:r>
              <a:rPr lang="zh-CN" altLang="en-US" sz="2400" dirty="0">
                <a:solidFill>
                  <a:srgbClr val="595959"/>
                </a:solidFill>
                <a:sym typeface="Arial" panose="020B0604020202020204" pitchFamily="34" charset="0"/>
              </a:rPr>
              <a:t>路径</a:t>
            </a:r>
            <a:r>
              <a:rPr lang="en-US" altLang="zh-CN" sz="2400" dirty="0">
                <a:solidFill>
                  <a:srgbClr val="595959"/>
                </a:solidFill>
                <a:sym typeface="Arial" panose="020B0604020202020204" pitchFamily="34" charset="0"/>
              </a:rPr>
              <a:t>2=A4 A1 A2 A3 </a:t>
            </a:r>
          </a:p>
          <a:p>
            <a:pPr eaLnBrk="1" hangingPunct="1"/>
            <a:r>
              <a:rPr lang="zh-CN" altLang="en-US" sz="2400" dirty="0">
                <a:solidFill>
                  <a:srgbClr val="595959"/>
                </a:solidFill>
                <a:sym typeface="Arial" panose="020B0604020202020204" pitchFamily="34" charset="0"/>
              </a:rPr>
              <a:t>路径</a:t>
            </a:r>
            <a:r>
              <a:rPr lang="en-US" altLang="zh-CN" sz="2400" dirty="0">
                <a:solidFill>
                  <a:srgbClr val="595959"/>
                </a:solidFill>
                <a:sym typeface="Arial" panose="020B0604020202020204" pitchFamily="34" charset="0"/>
              </a:rPr>
              <a:t>3=A3 A4 A1 A2</a:t>
            </a:r>
          </a:p>
          <a:p>
            <a:pPr eaLnBrk="1" hangingPunct="1"/>
            <a:r>
              <a:rPr lang="zh-CN" altLang="en-US" sz="2400" dirty="0">
                <a:solidFill>
                  <a:srgbClr val="595959"/>
                </a:solidFill>
                <a:sym typeface="Arial" panose="020B0604020202020204" pitchFamily="34" charset="0"/>
              </a:rPr>
              <a:t>那么即使日志</a:t>
            </a:r>
            <a:r>
              <a:rPr lang="en-US" altLang="zh-CN" sz="2400" dirty="0">
                <a:solidFill>
                  <a:srgbClr val="595959"/>
                </a:solidFill>
                <a:sym typeface="Arial" panose="020B0604020202020204" pitchFamily="34" charset="0"/>
              </a:rPr>
              <a:t>L</a:t>
            </a:r>
            <a:r>
              <a:rPr lang="zh-CN" altLang="en-US" sz="2400" dirty="0">
                <a:solidFill>
                  <a:srgbClr val="595959"/>
                </a:solidFill>
                <a:sym typeface="Arial" panose="020B0604020202020204" pitchFamily="34" charset="0"/>
              </a:rPr>
              <a:t>中从未记录过路径</a:t>
            </a:r>
            <a:r>
              <a:rPr lang="en-US" altLang="zh-CN" sz="2400" dirty="0">
                <a:solidFill>
                  <a:srgbClr val="595959"/>
                </a:solidFill>
                <a:sym typeface="Arial" panose="020B0604020202020204" pitchFamily="34" charset="0"/>
              </a:rPr>
              <a:t>1</a:t>
            </a:r>
            <a:r>
              <a:rPr lang="zh-CN" altLang="en-US" sz="2400" dirty="0">
                <a:solidFill>
                  <a:srgbClr val="595959"/>
                </a:solidFill>
                <a:sym typeface="Arial" panose="020B0604020202020204" pitchFamily="34" charset="0"/>
              </a:rPr>
              <a:t>，也包含了路径</a:t>
            </a:r>
            <a:r>
              <a:rPr lang="en-US" altLang="zh-CN" sz="2400" dirty="0">
                <a:solidFill>
                  <a:srgbClr val="595959"/>
                </a:solidFill>
                <a:sym typeface="Arial" panose="020B0604020202020204" pitchFamily="34" charset="0"/>
              </a:rPr>
              <a:t>1</a:t>
            </a:r>
            <a:r>
              <a:rPr lang="zh-CN" altLang="en-US" sz="2400" dirty="0">
                <a:solidFill>
                  <a:srgbClr val="595959"/>
                </a:solidFill>
                <a:sym typeface="Arial" panose="020B0604020202020204" pitchFamily="34" charset="0"/>
              </a:rPr>
              <a:t>的直接顺序序列集合，所以局部完整性构成过程模型的要求比全局完整性低。</a:t>
            </a:r>
            <a:endParaRPr lang="en-US" altLang="zh-CN" sz="2400" dirty="0">
              <a:solidFill>
                <a:srgbClr val="595959"/>
              </a:solidFill>
              <a:sym typeface="Arial" panose="020B0604020202020204" pitchFamily="34" charset="0"/>
            </a:endParaRPr>
          </a:p>
          <a:p>
            <a:pPr eaLnBrk="1" hangingPunct="1"/>
            <a:endParaRPr lang="en-US" altLang="zh-CN" sz="2400" dirty="0">
              <a:solidFill>
                <a:srgbClr val="595959"/>
              </a:solidFill>
              <a:sym typeface="Arial" panose="020B0604020202020204" pitchFamily="34" charset="0"/>
            </a:endParaRPr>
          </a:p>
        </p:txBody>
      </p:sp>
      <p:grpSp>
        <p:nvGrpSpPr>
          <p:cNvPr id="5" name="组合 53"/>
          <p:cNvGrpSpPr/>
          <p:nvPr/>
        </p:nvGrpSpPr>
        <p:grpSpPr bwMode="auto">
          <a:xfrm>
            <a:off x="244475" y="111125"/>
            <a:ext cx="6068402" cy="611188"/>
            <a:chOff x="0" y="0"/>
            <a:chExt cx="6068759" cy="611426"/>
          </a:xfrm>
        </p:grpSpPr>
        <p:grpSp>
          <p:nvGrpSpPr>
            <p:cNvPr id="6" name="组合 56"/>
            <p:cNvGrpSpPr/>
            <p:nvPr/>
          </p:nvGrpSpPr>
          <p:grpSpPr bwMode="auto">
            <a:xfrm>
              <a:off x="0" y="0"/>
              <a:ext cx="611426" cy="611426"/>
              <a:chOff x="0" y="0"/>
              <a:chExt cx="3020798" cy="3020798"/>
            </a:xfrm>
          </p:grpSpPr>
          <p:pic>
            <p:nvPicPr>
              <p:cNvPr id="9" name="Picture 25@|13FFC:16777215|FBC:16777215|LFC:16777215|LBC:1677721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0" y="-8320"/>
                <a:ext cx="3011777" cy="3041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Oval 36@|1FFC:15773696|FBC:16777215|LFC:16777215|LBC:16777215"/>
              <p:cNvSpPr>
                <a:spLocks noChangeArrowheads="1"/>
              </p:cNvSpPr>
              <p:nvPr/>
            </p:nvSpPr>
            <p:spPr bwMode="auto">
              <a:xfrm>
                <a:off x="0" y="0"/>
                <a:ext cx="3020798" cy="3020798"/>
              </a:xfrm>
              <a:prstGeom prst="ellipse">
                <a:avLst/>
              </a:prstGeom>
              <a:solidFill>
                <a:srgbClr val="00B0F0">
                  <a:alpha val="60999"/>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sz="300">
                  <a:solidFill>
                    <a:srgbClr val="FFFFFF"/>
                  </a:solidFill>
                  <a:sym typeface="Arial" panose="020B0604020202020204" pitchFamily="34" charset="0"/>
                </a:endParaRPr>
              </a:p>
            </p:txBody>
          </p:sp>
        </p:grpSp>
        <p:sp>
          <p:nvSpPr>
            <p:cNvPr id="7" name="文本框 59"/>
            <p:cNvSpPr txBox="1">
              <a:spLocks noChangeArrowheads="1"/>
            </p:cNvSpPr>
            <p:nvPr/>
          </p:nvSpPr>
          <p:spPr bwMode="auto">
            <a:xfrm>
              <a:off x="68488" y="13326"/>
              <a:ext cx="474451" cy="5850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sz="3200" b="1" dirty="0">
                <a:solidFill>
                  <a:schemeClr val="bg1"/>
                </a:solidFill>
                <a:cs typeface="Vrinda" panose="020B0502040204020203" pitchFamily="34" charset="0"/>
                <a:sym typeface="Arial" panose="020B0604020202020204" pitchFamily="34" charset="0"/>
              </a:endParaRPr>
            </a:p>
          </p:txBody>
        </p:sp>
        <p:sp>
          <p:nvSpPr>
            <p:cNvPr id="8" name="文本框 62"/>
            <p:cNvSpPr txBox="1">
              <a:spLocks noChangeArrowheads="1"/>
            </p:cNvSpPr>
            <p:nvPr/>
          </p:nvSpPr>
          <p:spPr bwMode="auto">
            <a:xfrm>
              <a:off x="679914" y="26637"/>
              <a:ext cx="5388845" cy="523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2800" b="1" dirty="0">
                  <a:solidFill>
                    <a:srgbClr val="4B5E75"/>
                  </a:solidFill>
                  <a:sym typeface="Arial" panose="020B0604020202020204" pitchFamily="34" charset="0"/>
                </a:rPr>
                <a:t>基于依赖完整性的过程挖掘算法</a:t>
              </a:r>
            </a:p>
          </p:txBody>
        </p:sp>
      </p:grpSp>
      <p:sp>
        <p:nvSpPr>
          <p:cNvPr id="11" name="文本框 59"/>
          <p:cNvSpPr txBox="1">
            <a:spLocks noChangeArrowheads="1"/>
          </p:cNvSpPr>
          <p:nvPr/>
        </p:nvSpPr>
        <p:spPr bwMode="auto">
          <a:xfrm>
            <a:off x="200988" y="185886"/>
            <a:ext cx="72336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en-US" altLang="zh-CN" sz="2400" b="1" dirty="0">
                <a:solidFill>
                  <a:srgbClr val="FFFFFF"/>
                </a:solidFill>
                <a:cs typeface="Vrinda" panose="020B0502040204020203" pitchFamily="34" charset="0"/>
                <a:sym typeface="Arial" panose="020B0604020202020204" pitchFamily="34" charset="0"/>
              </a:rPr>
              <a:t>2.3</a:t>
            </a:r>
            <a:endParaRPr lang="zh-CN" altLang="en-US" sz="2400" b="1" dirty="0">
              <a:solidFill>
                <a:srgbClr val="FFFFFF"/>
              </a:solidFill>
              <a:cs typeface="Vrinda" panose="020B0502040204020203" pitchFamily="34" charset="0"/>
              <a:sym typeface="Arial" panose="020B0604020202020204" pitchFamily="34" charset="0"/>
            </a:endParaRPr>
          </a:p>
        </p:txBody>
      </p:sp>
    </p:spTree>
    <p:extLst>
      <p:ext uri="{BB962C8B-B14F-4D97-AF65-F5344CB8AC3E}">
        <p14:creationId xmlns:p14="http://schemas.microsoft.com/office/powerpoint/2010/main" val="825784614"/>
      </p:ext>
    </p:extLst>
  </p:cSld>
  <p:clrMapOvr>
    <a:masterClrMapping/>
  </p:clrMapOvr>
  <p:transition spd="slow"/>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图片 10"/>
          <p:cNvPicPr>
            <a:picLocks noChangeAspect="1" noChangeArrowheads="1"/>
          </p:cNvPicPr>
          <p:nvPr/>
        </p:nvPicPr>
        <p:blipFill>
          <a:blip r:embed="rId2">
            <a:extLst>
              <a:ext uri="{28A0092B-C50C-407E-A947-70E740481C1C}">
                <a14:useLocalDpi xmlns:a14="http://schemas.microsoft.com/office/drawing/2010/main" val="0"/>
              </a:ext>
            </a:extLst>
          </a:blip>
          <a:srcRect l="50558" t="14043"/>
          <a:stretch>
            <a:fillRect/>
          </a:stretch>
        </p:blipFill>
        <p:spPr bwMode="auto">
          <a:xfrm>
            <a:off x="0" y="0"/>
            <a:ext cx="5245100" cy="4811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7" name="图片 23"/>
          <p:cNvPicPr>
            <a:picLocks noChangeAspect="1" noChangeArrowheads="1"/>
          </p:cNvPicPr>
          <p:nvPr/>
        </p:nvPicPr>
        <p:blipFill>
          <a:blip r:embed="rId3">
            <a:extLst>
              <a:ext uri="{28A0092B-C50C-407E-A947-70E740481C1C}">
                <a14:useLocalDpi xmlns:a14="http://schemas.microsoft.com/office/drawing/2010/main" val="0"/>
              </a:ext>
            </a:extLst>
          </a:blip>
          <a:srcRect r="50558" b="14043"/>
          <a:stretch>
            <a:fillRect/>
          </a:stretch>
        </p:blipFill>
        <p:spPr bwMode="auto">
          <a:xfrm>
            <a:off x="8474075" y="3446463"/>
            <a:ext cx="3717925" cy="3411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稻壳儿小白白(http://dwz.cn/Wu2UP)"/>
          <p:cNvSpPr txBox="1">
            <a:spLocks noChangeArrowheads="1"/>
          </p:cNvSpPr>
          <p:nvPr/>
        </p:nvSpPr>
        <p:spPr bwMode="auto">
          <a:xfrm>
            <a:off x="1992947" y="1128947"/>
            <a:ext cx="8340090" cy="52629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2400" dirty="0">
                <a:solidFill>
                  <a:srgbClr val="595959"/>
                </a:solidFill>
                <a:sym typeface="Arial" panose="020B0604020202020204" pitchFamily="34" charset="0"/>
              </a:rPr>
              <a:t>依赖完整性：分区完整性是指将路径集合划分为多个非空等价类，每个类中至少存在一条路径在日志</a:t>
            </a:r>
            <a:r>
              <a:rPr lang="en-US" altLang="zh-CN" sz="2400" dirty="0">
                <a:solidFill>
                  <a:srgbClr val="595959"/>
                </a:solidFill>
                <a:sym typeface="Arial" panose="020B0604020202020204" pitchFamily="34" charset="0"/>
              </a:rPr>
              <a:t>L</a:t>
            </a:r>
            <a:r>
              <a:rPr lang="zh-CN" altLang="en-US" sz="2400" dirty="0">
                <a:solidFill>
                  <a:srgbClr val="595959"/>
                </a:solidFill>
                <a:sym typeface="Arial" panose="020B0604020202020204" pitchFamily="34" charset="0"/>
              </a:rPr>
              <a:t>中。基于分区完整性，本文提出的标准更弱的完整性概念。把日志</a:t>
            </a:r>
            <a:r>
              <a:rPr lang="en-US" altLang="zh-CN" sz="2400" dirty="0">
                <a:solidFill>
                  <a:srgbClr val="595959"/>
                </a:solidFill>
                <a:sym typeface="Arial" panose="020B0604020202020204" pitchFamily="34" charset="0"/>
              </a:rPr>
              <a:t>L</a:t>
            </a:r>
            <a:r>
              <a:rPr lang="zh-CN" altLang="en-US" sz="2400" dirty="0">
                <a:solidFill>
                  <a:srgbClr val="595959"/>
                </a:solidFill>
                <a:sym typeface="Arial" panose="020B0604020202020204" pitchFamily="34" charset="0"/>
              </a:rPr>
              <a:t>看作活动依赖的集合，令</a:t>
            </a:r>
            <a:r>
              <a:rPr lang="en-US" altLang="zh-CN" sz="2400" dirty="0">
                <a:solidFill>
                  <a:srgbClr val="595959"/>
                </a:solidFill>
                <a:sym typeface="Arial" panose="020B0604020202020204" pitchFamily="34" charset="0"/>
              </a:rPr>
              <a:t>P</a:t>
            </a:r>
            <a:r>
              <a:rPr lang="zh-CN" altLang="en-US" sz="2400" dirty="0">
                <a:solidFill>
                  <a:srgbClr val="595959"/>
                </a:solidFill>
                <a:sym typeface="Arial" panose="020B0604020202020204" pitchFamily="34" charset="0"/>
              </a:rPr>
              <a:t>是日志</a:t>
            </a:r>
            <a:r>
              <a:rPr lang="en-US" altLang="zh-CN" sz="2400" dirty="0">
                <a:solidFill>
                  <a:srgbClr val="595959"/>
                </a:solidFill>
                <a:sym typeface="Arial" panose="020B0604020202020204" pitchFamily="34" charset="0"/>
              </a:rPr>
              <a:t>L</a:t>
            </a:r>
            <a:r>
              <a:rPr lang="zh-CN" altLang="en-US" sz="2400" dirty="0">
                <a:solidFill>
                  <a:srgbClr val="595959"/>
                </a:solidFill>
                <a:sym typeface="Arial" panose="020B0604020202020204" pitchFamily="34" charset="0"/>
              </a:rPr>
              <a:t>的过程模型，假定</a:t>
            </a:r>
            <a:r>
              <a:rPr lang="en-US" altLang="zh-CN" sz="2400" dirty="0">
                <a:solidFill>
                  <a:srgbClr val="595959"/>
                </a:solidFill>
                <a:sym typeface="Arial" panose="020B0604020202020204" pitchFamily="34" charset="0"/>
              </a:rPr>
              <a:t>D</a:t>
            </a:r>
            <a:r>
              <a:rPr lang="zh-CN" altLang="en-US" sz="2400" dirty="0">
                <a:solidFill>
                  <a:srgbClr val="595959"/>
                </a:solidFill>
                <a:sym typeface="Arial" panose="020B0604020202020204" pitchFamily="34" charset="0"/>
              </a:rPr>
              <a:t>是</a:t>
            </a:r>
            <a:r>
              <a:rPr lang="en-US" altLang="zh-CN" sz="2400" dirty="0">
                <a:solidFill>
                  <a:srgbClr val="595959"/>
                </a:solidFill>
                <a:sym typeface="Arial" panose="020B0604020202020204" pitchFamily="34" charset="0"/>
              </a:rPr>
              <a:t>P</a:t>
            </a:r>
            <a:r>
              <a:rPr lang="zh-CN" altLang="en-US" sz="2400" dirty="0">
                <a:solidFill>
                  <a:srgbClr val="595959"/>
                </a:solidFill>
                <a:sym typeface="Arial" panose="020B0604020202020204" pitchFamily="34" charset="0"/>
              </a:rPr>
              <a:t>中所有活动依赖的集合。如果</a:t>
            </a:r>
            <a:r>
              <a:rPr lang="en-US" altLang="zh-CN" sz="2400" dirty="0">
                <a:solidFill>
                  <a:srgbClr val="595959"/>
                </a:solidFill>
                <a:sym typeface="Arial" panose="020B0604020202020204" pitchFamily="34" charset="0"/>
              </a:rPr>
              <a:t>L=D</a:t>
            </a:r>
            <a:r>
              <a:rPr lang="zh-CN" altLang="en-US" sz="2400" dirty="0">
                <a:solidFill>
                  <a:srgbClr val="595959"/>
                </a:solidFill>
                <a:sym typeface="Arial" panose="020B0604020202020204" pitchFamily="34" charset="0"/>
              </a:rPr>
              <a:t>，日志</a:t>
            </a:r>
            <a:r>
              <a:rPr lang="en-US" altLang="zh-CN" sz="2400" dirty="0">
                <a:solidFill>
                  <a:srgbClr val="595959"/>
                </a:solidFill>
                <a:sym typeface="Arial" panose="020B0604020202020204" pitchFamily="34" charset="0"/>
              </a:rPr>
              <a:t>L</a:t>
            </a:r>
            <a:r>
              <a:rPr lang="zh-CN" altLang="en-US" sz="2400" dirty="0">
                <a:solidFill>
                  <a:srgbClr val="595959"/>
                </a:solidFill>
                <a:sym typeface="Arial" panose="020B0604020202020204" pitchFamily="34" charset="0"/>
              </a:rPr>
              <a:t>是依赖完备的。</a:t>
            </a:r>
            <a:endParaRPr lang="en-US" altLang="zh-CN" sz="2400" dirty="0">
              <a:solidFill>
                <a:srgbClr val="595959"/>
              </a:solidFill>
              <a:sym typeface="Arial" panose="020B0604020202020204" pitchFamily="34" charset="0"/>
            </a:endParaRPr>
          </a:p>
          <a:p>
            <a:pPr eaLnBrk="1" hangingPunct="1"/>
            <a:endParaRPr lang="en-US" altLang="zh-CN" sz="2400" dirty="0">
              <a:solidFill>
                <a:srgbClr val="595959"/>
              </a:solidFill>
              <a:sym typeface="Arial" panose="020B0604020202020204" pitchFamily="34" charset="0"/>
            </a:endParaRPr>
          </a:p>
          <a:p>
            <a:pPr eaLnBrk="1" hangingPunct="1"/>
            <a:r>
              <a:rPr lang="zh-CN" altLang="en-US" sz="2400" dirty="0">
                <a:solidFill>
                  <a:srgbClr val="595959"/>
                </a:solidFill>
                <a:sym typeface="Arial" panose="020B0604020202020204" pitchFamily="34" charset="0"/>
              </a:rPr>
              <a:t>例如，一个有</a:t>
            </a:r>
            <a:r>
              <a:rPr lang="en-US" altLang="zh-CN" sz="2400" dirty="0">
                <a:solidFill>
                  <a:srgbClr val="595959"/>
                </a:solidFill>
                <a:sym typeface="Arial" panose="020B0604020202020204" pitchFamily="34" charset="0"/>
              </a:rPr>
              <a:t>4</a:t>
            </a:r>
            <a:r>
              <a:rPr lang="zh-CN" altLang="en-US" sz="2400" dirty="0">
                <a:solidFill>
                  <a:srgbClr val="595959"/>
                </a:solidFill>
                <a:sym typeface="Arial" panose="020B0604020202020204" pitchFamily="34" charset="0"/>
              </a:rPr>
              <a:t>个输出相同的并发活动</a:t>
            </a:r>
            <a:r>
              <a:rPr lang="en-US" altLang="zh-CN" sz="2400" dirty="0">
                <a:solidFill>
                  <a:srgbClr val="595959"/>
                </a:solidFill>
                <a:sym typeface="Arial" panose="020B0604020202020204" pitchFamily="34" charset="0"/>
              </a:rPr>
              <a:t>A1-A4</a:t>
            </a:r>
            <a:r>
              <a:rPr lang="zh-CN" altLang="en-US" sz="2400" dirty="0">
                <a:solidFill>
                  <a:srgbClr val="595959"/>
                </a:solidFill>
                <a:sym typeface="Arial" panose="020B0604020202020204" pitchFamily="34" charset="0"/>
              </a:rPr>
              <a:t>的过程，这些活动不同的交叉是不等价的。如果</a:t>
            </a:r>
            <a:r>
              <a:rPr lang="en-US" altLang="zh-CN" sz="2400" dirty="0">
                <a:solidFill>
                  <a:srgbClr val="595959"/>
                </a:solidFill>
                <a:sym typeface="Arial" panose="020B0604020202020204" pitchFamily="34" charset="0"/>
              </a:rPr>
              <a:t>L</a:t>
            </a:r>
            <a:r>
              <a:rPr lang="zh-CN" altLang="en-US" sz="2400" dirty="0">
                <a:solidFill>
                  <a:srgbClr val="595959"/>
                </a:solidFill>
                <a:sym typeface="Arial" panose="020B0604020202020204" pitchFamily="34" charset="0"/>
              </a:rPr>
              <a:t>包含 </a:t>
            </a:r>
            <a:r>
              <a:rPr lang="en-US" altLang="zh-CN" sz="2400" dirty="0">
                <a:solidFill>
                  <a:srgbClr val="595959"/>
                </a:solidFill>
                <a:sym typeface="Arial" panose="020B0604020202020204" pitchFamily="34" charset="0"/>
              </a:rPr>
              <a:t>4!=24 </a:t>
            </a:r>
            <a:r>
              <a:rPr lang="zh-CN" altLang="en-US" sz="2400" dirty="0">
                <a:solidFill>
                  <a:srgbClr val="595959"/>
                </a:solidFill>
                <a:sym typeface="Arial" panose="020B0604020202020204" pitchFamily="34" charset="0"/>
              </a:rPr>
              <a:t>条路径，满足分区完备性标准，其中需要有</a:t>
            </a:r>
            <a:r>
              <a:rPr lang="en-US" altLang="zh-CN" sz="2400" dirty="0">
                <a:solidFill>
                  <a:srgbClr val="595959"/>
                </a:solidFill>
                <a:sym typeface="Arial" panose="020B0604020202020204" pitchFamily="34" charset="0"/>
              </a:rPr>
              <a:t>12</a:t>
            </a:r>
            <a:r>
              <a:rPr lang="zh-CN" altLang="en-US" sz="2400" dirty="0">
                <a:solidFill>
                  <a:srgbClr val="595959"/>
                </a:solidFill>
                <a:sym typeface="Arial" panose="020B0604020202020204" pitchFamily="34" charset="0"/>
              </a:rPr>
              <a:t>条活动依赖才能满足依赖完备性，然而我们有</a:t>
            </a:r>
            <a:r>
              <a:rPr lang="en-US" altLang="zh-CN" sz="2400" dirty="0">
                <a:solidFill>
                  <a:srgbClr val="595959"/>
                </a:solidFill>
                <a:sym typeface="Arial" panose="020B0604020202020204" pitchFamily="34" charset="0"/>
              </a:rPr>
              <a:t>5</a:t>
            </a:r>
            <a:r>
              <a:rPr lang="zh-CN" altLang="en-US" sz="2400" dirty="0">
                <a:solidFill>
                  <a:srgbClr val="595959"/>
                </a:solidFill>
                <a:sym typeface="Arial" panose="020B0604020202020204" pitchFamily="34" charset="0"/>
              </a:rPr>
              <a:t>条活动交叉就能获得</a:t>
            </a:r>
            <a:r>
              <a:rPr lang="en-US" altLang="zh-CN" sz="2400" dirty="0">
                <a:solidFill>
                  <a:srgbClr val="595959"/>
                </a:solidFill>
                <a:sym typeface="Arial" panose="020B0604020202020204" pitchFamily="34" charset="0"/>
              </a:rPr>
              <a:t>12</a:t>
            </a:r>
            <a:r>
              <a:rPr lang="zh-CN" altLang="en-US" sz="2400" dirty="0">
                <a:solidFill>
                  <a:srgbClr val="595959"/>
                </a:solidFill>
                <a:sym typeface="Arial" panose="020B0604020202020204" pitchFamily="34" charset="0"/>
              </a:rPr>
              <a:t>条活动依赖，即</a:t>
            </a:r>
            <a:endParaRPr lang="en-US" altLang="zh-CN" sz="2400" dirty="0">
              <a:solidFill>
                <a:srgbClr val="595959"/>
              </a:solidFill>
              <a:sym typeface="Arial" panose="020B0604020202020204" pitchFamily="34" charset="0"/>
            </a:endParaRPr>
          </a:p>
          <a:p>
            <a:pPr eaLnBrk="1" hangingPunct="1"/>
            <a:r>
              <a:rPr lang="en-US" altLang="zh-CN" sz="2400" dirty="0">
                <a:solidFill>
                  <a:srgbClr val="595959"/>
                </a:solidFill>
                <a:sym typeface="Arial" panose="020B0604020202020204" pitchFamily="34" charset="0"/>
              </a:rPr>
              <a:t>A1 A2 A3 A4 , A2 A1 A4 A3 , A3 A1 A4 A2 , A4 A1 A2 A3 , </a:t>
            </a:r>
          </a:p>
          <a:p>
            <a:pPr eaLnBrk="1" hangingPunct="1"/>
            <a:r>
              <a:rPr lang="en-US" altLang="zh-CN" sz="2400" dirty="0">
                <a:solidFill>
                  <a:srgbClr val="595959"/>
                </a:solidFill>
                <a:sym typeface="Arial" panose="020B0604020202020204" pitchFamily="34" charset="0"/>
              </a:rPr>
              <a:t>A1 A3 A2 A4 </a:t>
            </a:r>
          </a:p>
          <a:p>
            <a:pPr eaLnBrk="1" hangingPunct="1"/>
            <a:r>
              <a:rPr lang="zh-CN" altLang="en-US" sz="2400" dirty="0">
                <a:solidFill>
                  <a:srgbClr val="595959"/>
                </a:solidFill>
                <a:sym typeface="Arial" panose="020B0604020202020204" pitchFamily="34" charset="0"/>
              </a:rPr>
              <a:t>因此依赖完备比分区完备要求更弱。</a:t>
            </a:r>
            <a:endParaRPr lang="en-US" altLang="zh-CN" sz="2400" dirty="0">
              <a:solidFill>
                <a:srgbClr val="595959"/>
              </a:solidFill>
              <a:sym typeface="Arial" panose="020B0604020202020204" pitchFamily="34" charset="0"/>
            </a:endParaRPr>
          </a:p>
          <a:p>
            <a:pPr eaLnBrk="1" hangingPunct="1"/>
            <a:endParaRPr lang="en-US" altLang="zh-CN" sz="2400" dirty="0">
              <a:solidFill>
                <a:srgbClr val="595959"/>
              </a:solidFill>
              <a:sym typeface="Arial" panose="020B0604020202020204" pitchFamily="34" charset="0"/>
            </a:endParaRPr>
          </a:p>
        </p:txBody>
      </p:sp>
      <p:grpSp>
        <p:nvGrpSpPr>
          <p:cNvPr id="5" name="组合 53"/>
          <p:cNvGrpSpPr/>
          <p:nvPr/>
        </p:nvGrpSpPr>
        <p:grpSpPr bwMode="auto">
          <a:xfrm>
            <a:off x="244475" y="111125"/>
            <a:ext cx="6068402" cy="611188"/>
            <a:chOff x="0" y="0"/>
            <a:chExt cx="6068759" cy="611426"/>
          </a:xfrm>
        </p:grpSpPr>
        <p:grpSp>
          <p:nvGrpSpPr>
            <p:cNvPr id="6" name="组合 56"/>
            <p:cNvGrpSpPr/>
            <p:nvPr/>
          </p:nvGrpSpPr>
          <p:grpSpPr bwMode="auto">
            <a:xfrm>
              <a:off x="0" y="0"/>
              <a:ext cx="611426" cy="611426"/>
              <a:chOff x="0" y="0"/>
              <a:chExt cx="3020798" cy="3020798"/>
            </a:xfrm>
          </p:grpSpPr>
          <p:pic>
            <p:nvPicPr>
              <p:cNvPr id="9" name="Picture 25@|13FFC:16777215|FBC:16777215|LFC:16777215|LBC:1677721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0" y="-8320"/>
                <a:ext cx="3011777" cy="3041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Oval 36@|1FFC:15773696|FBC:16777215|LFC:16777215|LBC:16777215"/>
              <p:cNvSpPr>
                <a:spLocks noChangeArrowheads="1"/>
              </p:cNvSpPr>
              <p:nvPr/>
            </p:nvSpPr>
            <p:spPr bwMode="auto">
              <a:xfrm>
                <a:off x="0" y="0"/>
                <a:ext cx="3020798" cy="3020798"/>
              </a:xfrm>
              <a:prstGeom prst="ellipse">
                <a:avLst/>
              </a:prstGeom>
              <a:solidFill>
                <a:srgbClr val="00B0F0">
                  <a:alpha val="60999"/>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sz="300">
                  <a:solidFill>
                    <a:srgbClr val="FFFFFF"/>
                  </a:solidFill>
                  <a:sym typeface="Arial" panose="020B0604020202020204" pitchFamily="34" charset="0"/>
                </a:endParaRPr>
              </a:p>
            </p:txBody>
          </p:sp>
        </p:grpSp>
        <p:sp>
          <p:nvSpPr>
            <p:cNvPr id="7" name="文本框 59"/>
            <p:cNvSpPr txBox="1">
              <a:spLocks noChangeArrowheads="1"/>
            </p:cNvSpPr>
            <p:nvPr/>
          </p:nvSpPr>
          <p:spPr bwMode="auto">
            <a:xfrm>
              <a:off x="68488" y="13326"/>
              <a:ext cx="474451" cy="5850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sz="3200" b="1" dirty="0">
                <a:solidFill>
                  <a:schemeClr val="bg1"/>
                </a:solidFill>
                <a:cs typeface="Vrinda" panose="020B0502040204020203" pitchFamily="34" charset="0"/>
                <a:sym typeface="Arial" panose="020B0604020202020204" pitchFamily="34" charset="0"/>
              </a:endParaRPr>
            </a:p>
          </p:txBody>
        </p:sp>
        <p:sp>
          <p:nvSpPr>
            <p:cNvPr id="8" name="文本框 62"/>
            <p:cNvSpPr txBox="1">
              <a:spLocks noChangeArrowheads="1"/>
            </p:cNvSpPr>
            <p:nvPr/>
          </p:nvSpPr>
          <p:spPr bwMode="auto">
            <a:xfrm>
              <a:off x="679914" y="26637"/>
              <a:ext cx="5388845" cy="523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2800" b="1" dirty="0">
                  <a:solidFill>
                    <a:srgbClr val="4B5E75"/>
                  </a:solidFill>
                  <a:sym typeface="Arial" panose="020B0604020202020204" pitchFamily="34" charset="0"/>
                </a:rPr>
                <a:t>基于依赖完整性的过程挖掘算法</a:t>
              </a:r>
            </a:p>
          </p:txBody>
        </p:sp>
      </p:grpSp>
      <p:sp>
        <p:nvSpPr>
          <p:cNvPr id="11" name="文本框 59"/>
          <p:cNvSpPr txBox="1">
            <a:spLocks noChangeArrowheads="1"/>
          </p:cNvSpPr>
          <p:nvPr/>
        </p:nvSpPr>
        <p:spPr bwMode="auto">
          <a:xfrm>
            <a:off x="200988" y="185886"/>
            <a:ext cx="72336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en-US" altLang="zh-CN" sz="2400" b="1" dirty="0">
                <a:solidFill>
                  <a:srgbClr val="FFFFFF"/>
                </a:solidFill>
                <a:cs typeface="Vrinda" panose="020B0502040204020203" pitchFamily="34" charset="0"/>
                <a:sym typeface="Arial" panose="020B0604020202020204" pitchFamily="34" charset="0"/>
              </a:rPr>
              <a:t>2.3</a:t>
            </a:r>
            <a:endParaRPr lang="zh-CN" altLang="en-US" sz="2400" b="1" dirty="0">
              <a:solidFill>
                <a:srgbClr val="FFFFFF"/>
              </a:solidFill>
              <a:cs typeface="Vrinda" panose="020B0502040204020203" pitchFamily="34" charset="0"/>
              <a:sym typeface="Arial" panose="020B0604020202020204" pitchFamily="34" charset="0"/>
            </a:endParaRPr>
          </a:p>
        </p:txBody>
      </p:sp>
    </p:spTree>
    <p:extLst>
      <p:ext uri="{BB962C8B-B14F-4D97-AF65-F5344CB8AC3E}">
        <p14:creationId xmlns:p14="http://schemas.microsoft.com/office/powerpoint/2010/main" val="169048600"/>
      </p:ext>
    </p:extLst>
  </p:cSld>
  <p:clrMapOvr>
    <a:masterClrMapping/>
  </p:clrMapOvr>
  <p:transition spd="slow"/>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图片 10"/>
          <p:cNvPicPr>
            <a:picLocks noChangeAspect="1" noChangeArrowheads="1"/>
          </p:cNvPicPr>
          <p:nvPr/>
        </p:nvPicPr>
        <p:blipFill>
          <a:blip r:embed="rId2">
            <a:extLst>
              <a:ext uri="{28A0092B-C50C-407E-A947-70E740481C1C}">
                <a14:useLocalDpi xmlns:a14="http://schemas.microsoft.com/office/drawing/2010/main" val="0"/>
              </a:ext>
            </a:extLst>
          </a:blip>
          <a:srcRect l="50558" t="14043"/>
          <a:stretch>
            <a:fillRect/>
          </a:stretch>
        </p:blipFill>
        <p:spPr bwMode="auto">
          <a:xfrm>
            <a:off x="0" y="0"/>
            <a:ext cx="5245100" cy="4811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7" name="图片 23"/>
          <p:cNvPicPr>
            <a:picLocks noChangeAspect="1" noChangeArrowheads="1"/>
          </p:cNvPicPr>
          <p:nvPr/>
        </p:nvPicPr>
        <p:blipFill>
          <a:blip r:embed="rId3">
            <a:extLst>
              <a:ext uri="{28A0092B-C50C-407E-A947-70E740481C1C}">
                <a14:useLocalDpi xmlns:a14="http://schemas.microsoft.com/office/drawing/2010/main" val="0"/>
              </a:ext>
            </a:extLst>
          </a:blip>
          <a:srcRect r="50558" b="14043"/>
          <a:stretch>
            <a:fillRect/>
          </a:stretch>
        </p:blipFill>
        <p:spPr bwMode="auto">
          <a:xfrm>
            <a:off x="8474075" y="3446463"/>
            <a:ext cx="3717925" cy="3411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稻壳儿小白白(http://dwz.cn/Wu2UP)"/>
          <p:cNvSpPr txBox="1">
            <a:spLocks noChangeArrowheads="1"/>
          </p:cNvSpPr>
          <p:nvPr/>
        </p:nvSpPr>
        <p:spPr bwMode="auto">
          <a:xfrm>
            <a:off x="2077468" y="1615192"/>
            <a:ext cx="8340090" cy="3662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2000" dirty="0">
                <a:solidFill>
                  <a:srgbClr val="595959"/>
                </a:solidFill>
                <a:sym typeface="Arial" panose="020B0604020202020204" pitchFamily="34" charset="0"/>
              </a:rPr>
              <a:t>与经典挖掘算法对比，检测是否可以从不完备的日志中挖掘出质量更好的过程模型。检测结果使用“日志一致”度量标准，即重现度、精确度、通用度、简单性四个标准。</a:t>
            </a:r>
            <a:endParaRPr lang="en-US" altLang="zh-CN" sz="2000" dirty="0">
              <a:solidFill>
                <a:srgbClr val="595959"/>
              </a:solidFill>
              <a:sym typeface="Arial" panose="020B0604020202020204" pitchFamily="34" charset="0"/>
            </a:endParaRPr>
          </a:p>
          <a:p>
            <a:pPr eaLnBrk="1" hangingPunct="1"/>
            <a:endParaRPr lang="en-US" altLang="zh-CN" sz="2000" dirty="0">
              <a:solidFill>
                <a:srgbClr val="595959"/>
              </a:solidFill>
              <a:sym typeface="Arial" panose="020B0604020202020204" pitchFamily="34" charset="0"/>
            </a:endParaRPr>
          </a:p>
          <a:p>
            <a:pPr eaLnBrk="1" hangingPunct="1"/>
            <a:r>
              <a:rPr lang="zh-CN" altLang="en-US" sz="2000" dirty="0">
                <a:solidFill>
                  <a:srgbClr val="595959"/>
                </a:solidFill>
                <a:sym typeface="Arial" panose="020B0604020202020204" pitchFamily="34" charset="0"/>
              </a:rPr>
              <a:t>重现度：是指过程模型对日志执行路径的重现程度。</a:t>
            </a:r>
            <a:endParaRPr lang="en-US" altLang="zh-CN" sz="2000" dirty="0">
              <a:solidFill>
                <a:srgbClr val="595959"/>
              </a:solidFill>
              <a:sym typeface="Arial" panose="020B0604020202020204" pitchFamily="34" charset="0"/>
            </a:endParaRPr>
          </a:p>
          <a:p>
            <a:pPr eaLnBrk="1" hangingPunct="1"/>
            <a:r>
              <a:rPr lang="zh-CN" altLang="en-US" sz="2000" dirty="0">
                <a:solidFill>
                  <a:srgbClr val="595959"/>
                </a:solidFill>
                <a:sym typeface="Arial" panose="020B0604020202020204" pitchFamily="34" charset="0"/>
              </a:rPr>
              <a:t>精确度：是指过程模型重现日志路径的精确程度。</a:t>
            </a:r>
            <a:endParaRPr lang="en-US" altLang="zh-CN" sz="2000" dirty="0">
              <a:solidFill>
                <a:srgbClr val="595959"/>
              </a:solidFill>
              <a:sym typeface="Arial" panose="020B0604020202020204" pitchFamily="34" charset="0"/>
            </a:endParaRPr>
          </a:p>
          <a:p>
            <a:pPr eaLnBrk="1" hangingPunct="1"/>
            <a:r>
              <a:rPr lang="zh-CN" altLang="en-US" sz="2000" dirty="0">
                <a:solidFill>
                  <a:srgbClr val="595959"/>
                </a:solidFill>
                <a:sym typeface="Arial" panose="020B0604020202020204" pitchFamily="34" charset="0"/>
              </a:rPr>
              <a:t>通用性：是指未来将要出现的过程日志实例符合过程模型描述的概率。</a:t>
            </a:r>
            <a:endParaRPr lang="en-US" altLang="zh-CN" sz="2000" dirty="0">
              <a:solidFill>
                <a:srgbClr val="595959"/>
              </a:solidFill>
              <a:sym typeface="Arial" panose="020B0604020202020204" pitchFamily="34" charset="0"/>
            </a:endParaRPr>
          </a:p>
          <a:p>
            <a:pPr eaLnBrk="1" hangingPunct="1"/>
            <a:r>
              <a:rPr lang="zh-CN" altLang="en-US" sz="2000" dirty="0">
                <a:solidFill>
                  <a:srgbClr val="595959"/>
                </a:solidFill>
                <a:sym typeface="Arial" panose="020B0604020202020204" pitchFamily="34" charset="0"/>
              </a:rPr>
              <a:t>简单性：是指过程模型的简单程度。</a:t>
            </a:r>
            <a:endParaRPr lang="en-US" altLang="zh-CN" sz="2000" dirty="0">
              <a:solidFill>
                <a:srgbClr val="595959"/>
              </a:solidFill>
              <a:sym typeface="Arial" panose="020B0604020202020204" pitchFamily="34" charset="0"/>
            </a:endParaRPr>
          </a:p>
          <a:p>
            <a:pPr eaLnBrk="1" hangingPunct="1"/>
            <a:endParaRPr lang="en-US" altLang="zh-CN" sz="2400" dirty="0">
              <a:solidFill>
                <a:srgbClr val="595959"/>
              </a:solidFill>
              <a:sym typeface="Arial" panose="020B0604020202020204" pitchFamily="34" charset="0"/>
            </a:endParaRPr>
          </a:p>
          <a:p>
            <a:pPr eaLnBrk="1" hangingPunct="1"/>
            <a:endParaRPr lang="en-US" altLang="zh-CN" sz="2400" dirty="0">
              <a:solidFill>
                <a:srgbClr val="595959"/>
              </a:solidFill>
              <a:sym typeface="Arial" panose="020B0604020202020204" pitchFamily="34" charset="0"/>
            </a:endParaRPr>
          </a:p>
          <a:p>
            <a:pPr eaLnBrk="1" hangingPunct="1"/>
            <a:endParaRPr lang="en-US" altLang="zh-CN" sz="2400" dirty="0">
              <a:solidFill>
                <a:srgbClr val="595959"/>
              </a:solidFill>
              <a:sym typeface="Arial" panose="020B0604020202020204" pitchFamily="34" charset="0"/>
            </a:endParaRPr>
          </a:p>
        </p:txBody>
      </p:sp>
      <p:grpSp>
        <p:nvGrpSpPr>
          <p:cNvPr id="5" name="组合 53"/>
          <p:cNvGrpSpPr/>
          <p:nvPr/>
        </p:nvGrpSpPr>
        <p:grpSpPr bwMode="auto">
          <a:xfrm>
            <a:off x="244475" y="111125"/>
            <a:ext cx="6068402" cy="611188"/>
            <a:chOff x="0" y="0"/>
            <a:chExt cx="6068759" cy="611426"/>
          </a:xfrm>
        </p:grpSpPr>
        <p:grpSp>
          <p:nvGrpSpPr>
            <p:cNvPr id="6" name="组合 56"/>
            <p:cNvGrpSpPr/>
            <p:nvPr/>
          </p:nvGrpSpPr>
          <p:grpSpPr bwMode="auto">
            <a:xfrm>
              <a:off x="0" y="0"/>
              <a:ext cx="611426" cy="611426"/>
              <a:chOff x="0" y="0"/>
              <a:chExt cx="3020798" cy="3020798"/>
            </a:xfrm>
          </p:grpSpPr>
          <p:pic>
            <p:nvPicPr>
              <p:cNvPr id="9" name="Picture 25@|13FFC:16777215|FBC:16777215|LFC:16777215|LBC:1677721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0" y="-8320"/>
                <a:ext cx="3011777" cy="3041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Oval 36@|1FFC:15773696|FBC:16777215|LFC:16777215|LBC:16777215"/>
              <p:cNvSpPr>
                <a:spLocks noChangeArrowheads="1"/>
              </p:cNvSpPr>
              <p:nvPr/>
            </p:nvSpPr>
            <p:spPr bwMode="auto">
              <a:xfrm>
                <a:off x="0" y="0"/>
                <a:ext cx="3020798" cy="3020798"/>
              </a:xfrm>
              <a:prstGeom prst="ellipse">
                <a:avLst/>
              </a:prstGeom>
              <a:solidFill>
                <a:srgbClr val="00B0F0">
                  <a:alpha val="60999"/>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sz="300">
                  <a:solidFill>
                    <a:srgbClr val="FFFFFF"/>
                  </a:solidFill>
                  <a:sym typeface="Arial" panose="020B0604020202020204" pitchFamily="34" charset="0"/>
                </a:endParaRPr>
              </a:p>
            </p:txBody>
          </p:sp>
        </p:grpSp>
        <p:sp>
          <p:nvSpPr>
            <p:cNvPr id="7" name="文本框 59"/>
            <p:cNvSpPr txBox="1">
              <a:spLocks noChangeArrowheads="1"/>
            </p:cNvSpPr>
            <p:nvPr/>
          </p:nvSpPr>
          <p:spPr bwMode="auto">
            <a:xfrm>
              <a:off x="68488" y="13326"/>
              <a:ext cx="474451" cy="5850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sz="3200" b="1" dirty="0">
                <a:solidFill>
                  <a:schemeClr val="bg1"/>
                </a:solidFill>
                <a:cs typeface="Vrinda" panose="020B0502040204020203" pitchFamily="34" charset="0"/>
                <a:sym typeface="Arial" panose="020B0604020202020204" pitchFamily="34" charset="0"/>
              </a:endParaRPr>
            </a:p>
          </p:txBody>
        </p:sp>
        <p:sp>
          <p:nvSpPr>
            <p:cNvPr id="8" name="文本框 62"/>
            <p:cNvSpPr txBox="1">
              <a:spLocks noChangeArrowheads="1"/>
            </p:cNvSpPr>
            <p:nvPr/>
          </p:nvSpPr>
          <p:spPr bwMode="auto">
            <a:xfrm>
              <a:off x="679914" y="26637"/>
              <a:ext cx="5388845" cy="523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2800" b="1" dirty="0">
                  <a:solidFill>
                    <a:srgbClr val="4B5E75"/>
                  </a:solidFill>
                  <a:sym typeface="Arial" panose="020B0604020202020204" pitchFamily="34" charset="0"/>
                </a:rPr>
                <a:t>基于依赖完整性的过程挖掘算法</a:t>
              </a:r>
            </a:p>
          </p:txBody>
        </p:sp>
      </p:grpSp>
      <p:sp>
        <p:nvSpPr>
          <p:cNvPr id="11" name="文本框 59"/>
          <p:cNvSpPr txBox="1">
            <a:spLocks noChangeArrowheads="1"/>
          </p:cNvSpPr>
          <p:nvPr/>
        </p:nvSpPr>
        <p:spPr bwMode="auto">
          <a:xfrm>
            <a:off x="200988" y="185886"/>
            <a:ext cx="72336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en-US" altLang="zh-CN" sz="2400" b="1" dirty="0">
                <a:solidFill>
                  <a:srgbClr val="FFFFFF"/>
                </a:solidFill>
                <a:cs typeface="Vrinda" panose="020B0502040204020203" pitchFamily="34" charset="0"/>
                <a:sym typeface="Arial" panose="020B0604020202020204" pitchFamily="34" charset="0"/>
              </a:rPr>
              <a:t>2.3</a:t>
            </a:r>
            <a:endParaRPr lang="zh-CN" altLang="en-US" sz="2400" b="1" dirty="0">
              <a:solidFill>
                <a:srgbClr val="FFFFFF"/>
              </a:solidFill>
              <a:cs typeface="Vrinda" panose="020B0502040204020203" pitchFamily="34" charset="0"/>
              <a:sym typeface="Arial" panose="020B0604020202020204" pitchFamily="34" charset="0"/>
            </a:endParaRPr>
          </a:p>
        </p:txBody>
      </p:sp>
      <p:pic>
        <p:nvPicPr>
          <p:cNvPr id="3" name="图片 2"/>
          <p:cNvPicPr>
            <a:picLocks noChangeAspect="1"/>
          </p:cNvPicPr>
          <p:nvPr/>
        </p:nvPicPr>
        <p:blipFill>
          <a:blip r:embed="rId5"/>
          <a:stretch>
            <a:fillRect/>
          </a:stretch>
        </p:blipFill>
        <p:spPr>
          <a:xfrm>
            <a:off x="1992946" y="4307974"/>
            <a:ext cx="6948831" cy="2671874"/>
          </a:xfrm>
          <a:prstGeom prst="rect">
            <a:avLst/>
          </a:prstGeom>
        </p:spPr>
      </p:pic>
      <p:sp>
        <p:nvSpPr>
          <p:cNvPr id="13" name="文本框 62"/>
          <p:cNvSpPr txBox="1">
            <a:spLocks noChangeArrowheads="1"/>
          </p:cNvSpPr>
          <p:nvPr/>
        </p:nvSpPr>
        <p:spPr bwMode="auto">
          <a:xfrm>
            <a:off x="3312725" y="840658"/>
            <a:ext cx="538852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zh-CN" altLang="en-US" sz="2800" b="1" dirty="0">
                <a:solidFill>
                  <a:srgbClr val="4B5E75"/>
                </a:solidFill>
                <a:sym typeface="Arial" panose="020B0604020202020204" pitchFamily="34" charset="0"/>
              </a:rPr>
              <a:t>依赖完整性算法效果检验</a:t>
            </a:r>
          </a:p>
        </p:txBody>
      </p:sp>
    </p:spTree>
    <p:extLst>
      <p:ext uri="{BB962C8B-B14F-4D97-AF65-F5344CB8AC3E}">
        <p14:creationId xmlns:p14="http://schemas.microsoft.com/office/powerpoint/2010/main" val="1125193546"/>
      </p:ext>
    </p:extLst>
  </p:cSld>
  <p:clrMapOvr>
    <a:masterClrMapping/>
  </p:clrMapOvr>
  <p:transition spd="slow"/>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图片 10"/>
          <p:cNvPicPr>
            <a:picLocks noChangeAspect="1" noChangeArrowheads="1"/>
          </p:cNvPicPr>
          <p:nvPr/>
        </p:nvPicPr>
        <p:blipFill>
          <a:blip r:embed="rId2">
            <a:extLst>
              <a:ext uri="{28A0092B-C50C-407E-A947-70E740481C1C}">
                <a14:useLocalDpi xmlns:a14="http://schemas.microsoft.com/office/drawing/2010/main" val="0"/>
              </a:ext>
            </a:extLst>
          </a:blip>
          <a:srcRect l="50558" t="14043"/>
          <a:stretch>
            <a:fillRect/>
          </a:stretch>
        </p:blipFill>
        <p:spPr bwMode="auto">
          <a:xfrm>
            <a:off x="0" y="0"/>
            <a:ext cx="5245100" cy="4811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7" name="图片 23"/>
          <p:cNvPicPr>
            <a:picLocks noChangeAspect="1" noChangeArrowheads="1"/>
          </p:cNvPicPr>
          <p:nvPr/>
        </p:nvPicPr>
        <p:blipFill>
          <a:blip r:embed="rId3">
            <a:extLst>
              <a:ext uri="{28A0092B-C50C-407E-A947-70E740481C1C}">
                <a14:useLocalDpi xmlns:a14="http://schemas.microsoft.com/office/drawing/2010/main" val="0"/>
              </a:ext>
            </a:extLst>
          </a:blip>
          <a:srcRect r="50558" b="14043"/>
          <a:stretch>
            <a:fillRect/>
          </a:stretch>
        </p:blipFill>
        <p:spPr bwMode="auto">
          <a:xfrm>
            <a:off x="8474075" y="3446463"/>
            <a:ext cx="3717925" cy="3411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稻壳儿小白白(http://dwz.cn/Wu2UP)"/>
          <p:cNvSpPr txBox="1">
            <a:spLocks noChangeArrowheads="1"/>
          </p:cNvSpPr>
          <p:nvPr/>
        </p:nvSpPr>
        <p:spPr bwMode="auto">
          <a:xfrm>
            <a:off x="2256043" y="1121537"/>
            <a:ext cx="8340090"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2000" dirty="0">
                <a:solidFill>
                  <a:srgbClr val="595959"/>
                </a:solidFill>
                <a:sym typeface="Arial" panose="020B0604020202020204" pitchFamily="34" charset="0"/>
              </a:rPr>
              <a:t>与经典挖掘算法对比，检测是否可以从不完备的日志中挖掘出质量更好的过程模型。检测结果使用“日志一致”度量标准，即重现度、精确度、通用度、简单性四个标准。</a:t>
            </a:r>
            <a:endParaRPr lang="en-US" altLang="zh-CN" sz="2000" dirty="0">
              <a:solidFill>
                <a:srgbClr val="595959"/>
              </a:solidFill>
              <a:sym typeface="Arial" panose="020B0604020202020204" pitchFamily="34" charset="0"/>
            </a:endParaRPr>
          </a:p>
          <a:p>
            <a:pPr eaLnBrk="1" hangingPunct="1"/>
            <a:endParaRPr lang="en-US" altLang="zh-CN" sz="2400" dirty="0">
              <a:solidFill>
                <a:srgbClr val="595959"/>
              </a:solidFill>
              <a:sym typeface="Arial" panose="020B0604020202020204" pitchFamily="34" charset="0"/>
            </a:endParaRPr>
          </a:p>
          <a:p>
            <a:pPr eaLnBrk="1" hangingPunct="1"/>
            <a:endParaRPr lang="en-US" altLang="zh-CN" sz="2400" dirty="0">
              <a:solidFill>
                <a:srgbClr val="595959"/>
              </a:solidFill>
              <a:sym typeface="Arial" panose="020B0604020202020204" pitchFamily="34" charset="0"/>
            </a:endParaRPr>
          </a:p>
        </p:txBody>
      </p:sp>
      <p:grpSp>
        <p:nvGrpSpPr>
          <p:cNvPr id="5" name="组合 53"/>
          <p:cNvGrpSpPr/>
          <p:nvPr/>
        </p:nvGrpSpPr>
        <p:grpSpPr bwMode="auto">
          <a:xfrm>
            <a:off x="244475" y="111125"/>
            <a:ext cx="6068402" cy="611188"/>
            <a:chOff x="0" y="0"/>
            <a:chExt cx="6068759" cy="611426"/>
          </a:xfrm>
        </p:grpSpPr>
        <p:grpSp>
          <p:nvGrpSpPr>
            <p:cNvPr id="6" name="组合 56"/>
            <p:cNvGrpSpPr/>
            <p:nvPr/>
          </p:nvGrpSpPr>
          <p:grpSpPr bwMode="auto">
            <a:xfrm>
              <a:off x="0" y="0"/>
              <a:ext cx="611426" cy="611426"/>
              <a:chOff x="0" y="0"/>
              <a:chExt cx="3020798" cy="3020798"/>
            </a:xfrm>
          </p:grpSpPr>
          <p:pic>
            <p:nvPicPr>
              <p:cNvPr id="9" name="Picture 25@|13FFC:16777215|FBC:16777215|LFC:16777215|LBC:1677721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0" y="-8320"/>
                <a:ext cx="3011777" cy="3041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Oval 36@|1FFC:15773696|FBC:16777215|LFC:16777215|LBC:16777215"/>
              <p:cNvSpPr>
                <a:spLocks noChangeArrowheads="1"/>
              </p:cNvSpPr>
              <p:nvPr/>
            </p:nvSpPr>
            <p:spPr bwMode="auto">
              <a:xfrm>
                <a:off x="0" y="0"/>
                <a:ext cx="3020798" cy="3020798"/>
              </a:xfrm>
              <a:prstGeom prst="ellipse">
                <a:avLst/>
              </a:prstGeom>
              <a:solidFill>
                <a:srgbClr val="00B0F0">
                  <a:alpha val="60999"/>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sz="300">
                  <a:solidFill>
                    <a:srgbClr val="FFFFFF"/>
                  </a:solidFill>
                  <a:sym typeface="Arial" panose="020B0604020202020204" pitchFamily="34" charset="0"/>
                </a:endParaRPr>
              </a:p>
            </p:txBody>
          </p:sp>
        </p:grpSp>
        <p:sp>
          <p:nvSpPr>
            <p:cNvPr id="7" name="文本框 59"/>
            <p:cNvSpPr txBox="1">
              <a:spLocks noChangeArrowheads="1"/>
            </p:cNvSpPr>
            <p:nvPr/>
          </p:nvSpPr>
          <p:spPr bwMode="auto">
            <a:xfrm>
              <a:off x="68488" y="13326"/>
              <a:ext cx="474451" cy="5850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sz="3200" b="1" dirty="0">
                <a:solidFill>
                  <a:schemeClr val="bg1"/>
                </a:solidFill>
                <a:cs typeface="Vrinda" panose="020B0502040204020203" pitchFamily="34" charset="0"/>
                <a:sym typeface="Arial" panose="020B0604020202020204" pitchFamily="34" charset="0"/>
              </a:endParaRPr>
            </a:p>
          </p:txBody>
        </p:sp>
        <p:sp>
          <p:nvSpPr>
            <p:cNvPr id="8" name="文本框 62"/>
            <p:cNvSpPr txBox="1">
              <a:spLocks noChangeArrowheads="1"/>
            </p:cNvSpPr>
            <p:nvPr/>
          </p:nvSpPr>
          <p:spPr bwMode="auto">
            <a:xfrm>
              <a:off x="679914" y="26637"/>
              <a:ext cx="5388845" cy="523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2800" b="1" dirty="0">
                  <a:solidFill>
                    <a:srgbClr val="4B5E75"/>
                  </a:solidFill>
                  <a:sym typeface="Arial" panose="020B0604020202020204" pitchFamily="34" charset="0"/>
                </a:rPr>
                <a:t>基于依赖完整性的过程挖掘算法</a:t>
              </a:r>
            </a:p>
          </p:txBody>
        </p:sp>
      </p:grpSp>
      <p:sp>
        <p:nvSpPr>
          <p:cNvPr id="11" name="文本框 59"/>
          <p:cNvSpPr txBox="1">
            <a:spLocks noChangeArrowheads="1"/>
          </p:cNvSpPr>
          <p:nvPr/>
        </p:nvSpPr>
        <p:spPr bwMode="auto">
          <a:xfrm>
            <a:off x="200988" y="185886"/>
            <a:ext cx="72336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en-US" altLang="zh-CN" sz="2400" b="1" dirty="0">
                <a:solidFill>
                  <a:srgbClr val="FFFFFF"/>
                </a:solidFill>
                <a:cs typeface="Vrinda" panose="020B0502040204020203" pitchFamily="34" charset="0"/>
                <a:sym typeface="Arial" panose="020B0604020202020204" pitchFamily="34" charset="0"/>
              </a:rPr>
              <a:t>2.3</a:t>
            </a:r>
            <a:endParaRPr lang="zh-CN" altLang="en-US" sz="2400" b="1" dirty="0">
              <a:solidFill>
                <a:srgbClr val="FFFFFF"/>
              </a:solidFill>
              <a:cs typeface="Vrinda" panose="020B0502040204020203" pitchFamily="34" charset="0"/>
              <a:sym typeface="Arial" panose="020B0604020202020204" pitchFamily="34" charset="0"/>
            </a:endParaRPr>
          </a:p>
        </p:txBody>
      </p:sp>
      <p:pic>
        <p:nvPicPr>
          <p:cNvPr id="2" name="图片 1"/>
          <p:cNvPicPr>
            <a:picLocks noChangeAspect="1"/>
          </p:cNvPicPr>
          <p:nvPr/>
        </p:nvPicPr>
        <p:blipFill>
          <a:blip r:embed="rId5"/>
          <a:stretch>
            <a:fillRect/>
          </a:stretch>
        </p:blipFill>
        <p:spPr>
          <a:xfrm>
            <a:off x="1992946" y="2089082"/>
            <a:ext cx="8256587" cy="4678536"/>
          </a:xfrm>
          <a:prstGeom prst="rect">
            <a:avLst/>
          </a:prstGeom>
        </p:spPr>
      </p:pic>
      <p:sp>
        <p:nvSpPr>
          <p:cNvPr id="13" name="文本框 62"/>
          <p:cNvSpPr txBox="1">
            <a:spLocks noChangeArrowheads="1"/>
          </p:cNvSpPr>
          <p:nvPr/>
        </p:nvSpPr>
        <p:spPr bwMode="auto">
          <a:xfrm>
            <a:off x="3618613" y="609323"/>
            <a:ext cx="538852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zh-CN" altLang="en-US" sz="2800" b="1" dirty="0">
                <a:solidFill>
                  <a:srgbClr val="4B5E75"/>
                </a:solidFill>
                <a:sym typeface="Arial" panose="020B0604020202020204" pitchFamily="34" charset="0"/>
              </a:rPr>
              <a:t>依赖完整性算法效果检验</a:t>
            </a:r>
          </a:p>
        </p:txBody>
      </p:sp>
    </p:spTree>
    <p:extLst>
      <p:ext uri="{BB962C8B-B14F-4D97-AF65-F5344CB8AC3E}">
        <p14:creationId xmlns:p14="http://schemas.microsoft.com/office/powerpoint/2010/main" val="1549488349"/>
      </p:ext>
    </p:extLst>
  </p:cSld>
  <p:clrMapOvr>
    <a:masterClrMapping/>
  </p:clrMapOvr>
  <p:transition spd="slow"/>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图片 10"/>
          <p:cNvPicPr>
            <a:picLocks noChangeAspect="1" noChangeArrowheads="1"/>
          </p:cNvPicPr>
          <p:nvPr/>
        </p:nvPicPr>
        <p:blipFill>
          <a:blip r:embed="rId2">
            <a:extLst>
              <a:ext uri="{28A0092B-C50C-407E-A947-70E740481C1C}">
                <a14:useLocalDpi xmlns:a14="http://schemas.microsoft.com/office/drawing/2010/main" val="0"/>
              </a:ext>
            </a:extLst>
          </a:blip>
          <a:srcRect l="50558" t="14043"/>
          <a:stretch>
            <a:fillRect/>
          </a:stretch>
        </p:blipFill>
        <p:spPr bwMode="auto">
          <a:xfrm>
            <a:off x="0" y="0"/>
            <a:ext cx="5245100" cy="4811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7" name="图片 23"/>
          <p:cNvPicPr>
            <a:picLocks noChangeAspect="1" noChangeArrowheads="1"/>
          </p:cNvPicPr>
          <p:nvPr/>
        </p:nvPicPr>
        <p:blipFill>
          <a:blip r:embed="rId3">
            <a:extLst>
              <a:ext uri="{28A0092B-C50C-407E-A947-70E740481C1C}">
                <a14:useLocalDpi xmlns:a14="http://schemas.microsoft.com/office/drawing/2010/main" val="0"/>
              </a:ext>
            </a:extLst>
          </a:blip>
          <a:srcRect r="50558" b="14043"/>
          <a:stretch>
            <a:fillRect/>
          </a:stretch>
        </p:blipFill>
        <p:spPr bwMode="auto">
          <a:xfrm>
            <a:off x="8474075" y="3446463"/>
            <a:ext cx="3717925" cy="3411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稻壳儿小白白(http://dwz.cn/Wu2UP)"/>
          <p:cNvSpPr txBox="1">
            <a:spLocks noChangeArrowheads="1"/>
          </p:cNvSpPr>
          <p:nvPr/>
        </p:nvSpPr>
        <p:spPr bwMode="auto">
          <a:xfrm>
            <a:off x="1992947" y="2567902"/>
            <a:ext cx="8340090" cy="3416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2400" dirty="0">
                <a:solidFill>
                  <a:srgbClr val="595959"/>
                </a:solidFill>
                <a:sym typeface="Arial" panose="020B0604020202020204" pitchFamily="34" charset="0"/>
              </a:rPr>
              <a:t>优点：通过实验验证，本文所述方法在日志完备性较低的情况下，生成的过程模型与完整日志的匹配度几乎高于所有的经典算法，效果十分理想，具有有效性和可行性。</a:t>
            </a:r>
            <a:endParaRPr lang="en-US" altLang="zh-CN" sz="2400" dirty="0">
              <a:solidFill>
                <a:srgbClr val="595959"/>
              </a:solidFill>
              <a:sym typeface="Arial" panose="020B0604020202020204" pitchFamily="34" charset="0"/>
            </a:endParaRPr>
          </a:p>
          <a:p>
            <a:pPr eaLnBrk="1" hangingPunct="1"/>
            <a:endParaRPr lang="en-US" altLang="zh-CN" sz="2400" dirty="0">
              <a:solidFill>
                <a:srgbClr val="595959"/>
              </a:solidFill>
              <a:sym typeface="Arial" panose="020B0604020202020204" pitchFamily="34" charset="0"/>
            </a:endParaRPr>
          </a:p>
          <a:p>
            <a:pPr eaLnBrk="1" hangingPunct="1"/>
            <a:r>
              <a:rPr lang="zh-CN" altLang="en-US" sz="2400" dirty="0">
                <a:solidFill>
                  <a:srgbClr val="595959"/>
                </a:solidFill>
                <a:sym typeface="Arial" panose="020B0604020202020204" pitchFamily="34" charset="0"/>
              </a:rPr>
              <a:t>缺点：本文所述方法体系中并无噪声处理的部分，使用的是现有的噪声处理工具，如果可以研究出适合本文方法的过滤工具将产生更好的效果。</a:t>
            </a:r>
            <a:endParaRPr lang="en-US" altLang="zh-CN" sz="2400" dirty="0">
              <a:solidFill>
                <a:srgbClr val="595959"/>
              </a:solidFill>
              <a:sym typeface="Arial" panose="020B0604020202020204" pitchFamily="34" charset="0"/>
            </a:endParaRPr>
          </a:p>
          <a:p>
            <a:pPr eaLnBrk="1" hangingPunct="1"/>
            <a:endParaRPr lang="en-US" altLang="zh-CN" sz="2400" dirty="0">
              <a:solidFill>
                <a:srgbClr val="595959"/>
              </a:solidFill>
              <a:sym typeface="Arial" panose="020B0604020202020204" pitchFamily="34" charset="0"/>
            </a:endParaRPr>
          </a:p>
          <a:p>
            <a:pPr eaLnBrk="1" hangingPunct="1"/>
            <a:endParaRPr lang="en-US" altLang="zh-CN" sz="2400" dirty="0">
              <a:solidFill>
                <a:srgbClr val="595959"/>
              </a:solidFill>
              <a:sym typeface="Arial" panose="020B0604020202020204" pitchFamily="34" charset="0"/>
            </a:endParaRPr>
          </a:p>
        </p:txBody>
      </p:sp>
      <p:grpSp>
        <p:nvGrpSpPr>
          <p:cNvPr id="5" name="组合 53"/>
          <p:cNvGrpSpPr/>
          <p:nvPr/>
        </p:nvGrpSpPr>
        <p:grpSpPr bwMode="auto">
          <a:xfrm>
            <a:off x="244475" y="111125"/>
            <a:ext cx="6068402" cy="611188"/>
            <a:chOff x="0" y="0"/>
            <a:chExt cx="6068759" cy="611426"/>
          </a:xfrm>
        </p:grpSpPr>
        <p:grpSp>
          <p:nvGrpSpPr>
            <p:cNvPr id="6" name="组合 56"/>
            <p:cNvGrpSpPr/>
            <p:nvPr/>
          </p:nvGrpSpPr>
          <p:grpSpPr bwMode="auto">
            <a:xfrm>
              <a:off x="0" y="0"/>
              <a:ext cx="611426" cy="611426"/>
              <a:chOff x="0" y="0"/>
              <a:chExt cx="3020798" cy="3020798"/>
            </a:xfrm>
          </p:grpSpPr>
          <p:pic>
            <p:nvPicPr>
              <p:cNvPr id="9" name="Picture 25@|13FFC:16777215|FBC:16777215|LFC:16777215|LBC:1677721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0" y="-8320"/>
                <a:ext cx="3011777" cy="3041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Oval 36@|1FFC:15773696|FBC:16777215|LFC:16777215|LBC:16777215"/>
              <p:cNvSpPr>
                <a:spLocks noChangeArrowheads="1"/>
              </p:cNvSpPr>
              <p:nvPr/>
            </p:nvSpPr>
            <p:spPr bwMode="auto">
              <a:xfrm>
                <a:off x="0" y="0"/>
                <a:ext cx="3020798" cy="3020798"/>
              </a:xfrm>
              <a:prstGeom prst="ellipse">
                <a:avLst/>
              </a:prstGeom>
              <a:solidFill>
                <a:srgbClr val="00B0F0">
                  <a:alpha val="60999"/>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sz="300">
                  <a:solidFill>
                    <a:srgbClr val="FFFFFF"/>
                  </a:solidFill>
                  <a:sym typeface="Arial" panose="020B0604020202020204" pitchFamily="34" charset="0"/>
                </a:endParaRPr>
              </a:p>
            </p:txBody>
          </p:sp>
        </p:grpSp>
        <p:sp>
          <p:nvSpPr>
            <p:cNvPr id="7" name="文本框 59"/>
            <p:cNvSpPr txBox="1">
              <a:spLocks noChangeArrowheads="1"/>
            </p:cNvSpPr>
            <p:nvPr/>
          </p:nvSpPr>
          <p:spPr bwMode="auto">
            <a:xfrm>
              <a:off x="68488" y="13326"/>
              <a:ext cx="474451" cy="5850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sz="3200" b="1" dirty="0">
                <a:solidFill>
                  <a:schemeClr val="bg1"/>
                </a:solidFill>
                <a:cs typeface="Vrinda" panose="020B0502040204020203" pitchFamily="34" charset="0"/>
                <a:sym typeface="Arial" panose="020B0604020202020204" pitchFamily="34" charset="0"/>
              </a:endParaRPr>
            </a:p>
          </p:txBody>
        </p:sp>
        <p:sp>
          <p:nvSpPr>
            <p:cNvPr id="8" name="文本框 62"/>
            <p:cNvSpPr txBox="1">
              <a:spLocks noChangeArrowheads="1"/>
            </p:cNvSpPr>
            <p:nvPr/>
          </p:nvSpPr>
          <p:spPr bwMode="auto">
            <a:xfrm>
              <a:off x="679914" y="26637"/>
              <a:ext cx="5388845" cy="523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2800" b="1" dirty="0">
                  <a:solidFill>
                    <a:srgbClr val="4B5E75"/>
                  </a:solidFill>
                  <a:sym typeface="Arial" panose="020B0604020202020204" pitchFamily="34" charset="0"/>
                </a:rPr>
                <a:t>基于依赖完整性的过程挖掘算法</a:t>
              </a:r>
            </a:p>
          </p:txBody>
        </p:sp>
      </p:grpSp>
      <p:sp>
        <p:nvSpPr>
          <p:cNvPr id="11" name="文本框 59"/>
          <p:cNvSpPr txBox="1">
            <a:spLocks noChangeArrowheads="1"/>
          </p:cNvSpPr>
          <p:nvPr/>
        </p:nvSpPr>
        <p:spPr bwMode="auto">
          <a:xfrm>
            <a:off x="200988" y="185886"/>
            <a:ext cx="72336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en-US" altLang="zh-CN" sz="2400" b="1" dirty="0">
                <a:solidFill>
                  <a:srgbClr val="FFFFFF"/>
                </a:solidFill>
                <a:cs typeface="Vrinda" panose="020B0502040204020203" pitchFamily="34" charset="0"/>
                <a:sym typeface="Arial" panose="020B0604020202020204" pitchFamily="34" charset="0"/>
              </a:rPr>
              <a:t>2.3</a:t>
            </a:r>
            <a:endParaRPr lang="zh-CN" altLang="en-US" sz="2400" b="1" dirty="0">
              <a:solidFill>
                <a:srgbClr val="FFFFFF"/>
              </a:solidFill>
              <a:cs typeface="Vrinda" panose="020B0502040204020203" pitchFamily="34" charset="0"/>
              <a:sym typeface="Arial" panose="020B0604020202020204" pitchFamily="34" charset="0"/>
            </a:endParaRPr>
          </a:p>
        </p:txBody>
      </p:sp>
      <p:sp>
        <p:nvSpPr>
          <p:cNvPr id="12" name="文本框 62"/>
          <p:cNvSpPr txBox="1">
            <a:spLocks noChangeArrowheads="1"/>
          </p:cNvSpPr>
          <p:nvPr/>
        </p:nvSpPr>
        <p:spPr bwMode="auto">
          <a:xfrm>
            <a:off x="3468728" y="1666114"/>
            <a:ext cx="538852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zh-CN" altLang="en-US" sz="2800" b="1" dirty="0">
                <a:solidFill>
                  <a:srgbClr val="4B5E75"/>
                </a:solidFill>
                <a:sym typeface="Arial" panose="020B0604020202020204" pitchFamily="34" charset="0"/>
              </a:rPr>
              <a:t>依赖完整性算法优缺点</a:t>
            </a:r>
          </a:p>
        </p:txBody>
      </p:sp>
    </p:spTree>
    <p:extLst>
      <p:ext uri="{BB962C8B-B14F-4D97-AF65-F5344CB8AC3E}">
        <p14:creationId xmlns:p14="http://schemas.microsoft.com/office/powerpoint/2010/main" val="1650624715"/>
      </p:ext>
    </p:extLst>
  </p:cSld>
  <p:clrMapOvr>
    <a:masterClrMapping/>
  </p:clrMapOvr>
  <p:transition spd="slow"/>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图片 10"/>
          <p:cNvPicPr>
            <a:picLocks noChangeAspect="1" noChangeArrowheads="1"/>
          </p:cNvPicPr>
          <p:nvPr/>
        </p:nvPicPr>
        <p:blipFill>
          <a:blip r:embed="rId2">
            <a:extLst>
              <a:ext uri="{28A0092B-C50C-407E-A947-70E740481C1C}">
                <a14:useLocalDpi xmlns:a14="http://schemas.microsoft.com/office/drawing/2010/main" val="0"/>
              </a:ext>
            </a:extLst>
          </a:blip>
          <a:srcRect l="50558" t="14043"/>
          <a:stretch>
            <a:fillRect/>
          </a:stretch>
        </p:blipFill>
        <p:spPr bwMode="auto">
          <a:xfrm>
            <a:off x="0" y="0"/>
            <a:ext cx="5245100" cy="4811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7" name="图片 23"/>
          <p:cNvPicPr>
            <a:picLocks noChangeAspect="1" noChangeArrowheads="1"/>
          </p:cNvPicPr>
          <p:nvPr/>
        </p:nvPicPr>
        <p:blipFill>
          <a:blip r:embed="rId3">
            <a:extLst>
              <a:ext uri="{28A0092B-C50C-407E-A947-70E740481C1C}">
                <a14:useLocalDpi xmlns:a14="http://schemas.microsoft.com/office/drawing/2010/main" val="0"/>
              </a:ext>
            </a:extLst>
          </a:blip>
          <a:srcRect r="50558" b="14043"/>
          <a:stretch>
            <a:fillRect/>
          </a:stretch>
        </p:blipFill>
        <p:spPr bwMode="auto">
          <a:xfrm>
            <a:off x="8474075" y="3446463"/>
            <a:ext cx="3717925" cy="3411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稻壳儿小白白(http://dwz.cn/Wu2UP)"/>
          <p:cNvSpPr txBox="1">
            <a:spLocks noChangeArrowheads="1"/>
          </p:cNvSpPr>
          <p:nvPr/>
        </p:nvSpPr>
        <p:spPr bwMode="auto">
          <a:xfrm>
            <a:off x="1267460" y="2644775"/>
            <a:ext cx="10833100" cy="2861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en-US" altLang="zh-CN" sz="3600" dirty="0">
                <a:solidFill>
                  <a:srgbClr val="595959"/>
                </a:solidFill>
                <a:sym typeface="Arial" panose="020B0604020202020204" pitchFamily="34" charset="0"/>
              </a:rPr>
              <a:t>        4.</a:t>
            </a:r>
            <a:r>
              <a:rPr lang="zh-CN" altLang="en-US" sz="3600" dirty="0">
                <a:solidFill>
                  <a:srgbClr val="595959"/>
                </a:solidFill>
                <a:sym typeface="Arial" panose="020B0604020202020204" pitchFamily="34" charset="0"/>
              </a:rPr>
              <a:t>基于协同训练策略的多视图聚类算法</a:t>
            </a:r>
          </a:p>
          <a:p>
            <a:pPr eaLnBrk="1" hangingPunct="1"/>
            <a:r>
              <a:rPr lang="zh-CN" altLang="en-US" sz="3600" dirty="0">
                <a:solidFill>
                  <a:srgbClr val="595959"/>
                </a:solidFill>
                <a:sym typeface="Arial" panose="020B0604020202020204" pitchFamily="34" charset="0"/>
              </a:rPr>
              <a:t>                      （</a:t>
            </a:r>
            <a:r>
              <a:rPr lang="en-US" altLang="zh-CN" sz="3600" dirty="0">
                <a:solidFill>
                  <a:srgbClr val="595959"/>
                </a:solidFill>
                <a:sym typeface="Arial" panose="020B0604020202020204" pitchFamily="34" charset="0"/>
              </a:rPr>
              <a:t>CoTraDic</a:t>
            </a:r>
            <a:r>
              <a:rPr lang="zh-CN" altLang="en-US" sz="3600" dirty="0">
                <a:solidFill>
                  <a:srgbClr val="595959"/>
                </a:solidFill>
                <a:sym typeface="Arial" panose="020B0604020202020204" pitchFamily="34" charset="0"/>
              </a:rPr>
              <a:t>算法）</a:t>
            </a:r>
          </a:p>
          <a:p>
            <a:pPr eaLnBrk="1" hangingPunct="1"/>
            <a:endParaRPr lang="zh-CN" altLang="en-US" sz="3600" dirty="0">
              <a:solidFill>
                <a:srgbClr val="595959"/>
              </a:solidFill>
              <a:sym typeface="Arial" panose="020B0604020202020204" pitchFamily="34" charset="0"/>
            </a:endParaRPr>
          </a:p>
          <a:p>
            <a:pPr eaLnBrk="1" hangingPunct="1"/>
            <a:r>
              <a:rPr lang="en-US" altLang="zh-CN" sz="2400" dirty="0">
                <a:solidFill>
                  <a:srgbClr val="595959"/>
                </a:solidFill>
                <a:sym typeface="Arial" panose="020B0604020202020204" pitchFamily="34" charset="0"/>
              </a:rPr>
              <a:t>     A Co-Training Strategy for Multiple View  Clustering in ProcessMining</a:t>
            </a:r>
          </a:p>
          <a:p>
            <a:pPr eaLnBrk="1" hangingPunct="1"/>
            <a:r>
              <a:rPr lang="en-US" altLang="zh-CN" sz="2400" dirty="0">
                <a:solidFill>
                  <a:srgbClr val="595959"/>
                </a:solidFill>
                <a:sym typeface="Arial" panose="020B0604020202020204" pitchFamily="34" charset="0"/>
              </a:rPr>
              <a:t>				</a:t>
            </a:r>
          </a:p>
          <a:p>
            <a:pPr eaLnBrk="1" hangingPunct="1"/>
            <a:r>
              <a:rPr lang="en-US" altLang="zh-CN" sz="2400" dirty="0">
                <a:solidFill>
                  <a:srgbClr val="595959"/>
                </a:solidFill>
                <a:sym typeface="Arial" panose="020B0604020202020204" pitchFamily="34" charset="0"/>
              </a:rPr>
              <a:t>			          </a:t>
            </a:r>
            <a:r>
              <a:rPr lang="zh-CN" altLang="en-US" sz="2400" dirty="0">
                <a:solidFill>
                  <a:srgbClr val="595959"/>
                </a:solidFill>
                <a:sym typeface="Arial" panose="020B0604020202020204" pitchFamily="34" charset="0"/>
              </a:rPr>
              <a:t>陈曦 </a:t>
            </a:r>
            <a:r>
              <a:rPr lang="en-US" altLang="zh-CN" sz="2400" dirty="0">
                <a:solidFill>
                  <a:srgbClr val="595959"/>
                </a:solidFill>
                <a:sym typeface="Arial" panose="020B0604020202020204" pitchFamily="34" charset="0"/>
              </a:rPr>
              <a:t>16340036</a:t>
            </a:r>
          </a:p>
        </p:txBody>
      </p:sp>
      <p:grpSp>
        <p:nvGrpSpPr>
          <p:cNvPr id="5" name="组合 53"/>
          <p:cNvGrpSpPr/>
          <p:nvPr/>
        </p:nvGrpSpPr>
        <p:grpSpPr bwMode="auto">
          <a:xfrm>
            <a:off x="244475" y="111125"/>
            <a:ext cx="6746875" cy="611188"/>
            <a:chOff x="0" y="0"/>
            <a:chExt cx="6747272" cy="611426"/>
          </a:xfrm>
        </p:grpSpPr>
        <p:grpSp>
          <p:nvGrpSpPr>
            <p:cNvPr id="6" name="组合 56"/>
            <p:cNvGrpSpPr/>
            <p:nvPr/>
          </p:nvGrpSpPr>
          <p:grpSpPr bwMode="auto">
            <a:xfrm>
              <a:off x="0" y="0"/>
              <a:ext cx="611426" cy="611426"/>
              <a:chOff x="0" y="0"/>
              <a:chExt cx="3020798" cy="3020798"/>
            </a:xfrm>
          </p:grpSpPr>
          <p:pic>
            <p:nvPicPr>
              <p:cNvPr id="9" name="Picture 25@|13FFC:16777215|FBC:16777215|LFC:16777215|LBC:1677721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0" y="-8320"/>
                <a:ext cx="3011777" cy="3041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Oval 36@|1FFC:15773696|FBC:16777215|LFC:16777215|LBC:16777215"/>
              <p:cNvSpPr>
                <a:spLocks noChangeArrowheads="1"/>
              </p:cNvSpPr>
              <p:nvPr/>
            </p:nvSpPr>
            <p:spPr bwMode="auto">
              <a:xfrm>
                <a:off x="0" y="0"/>
                <a:ext cx="3020798" cy="3020798"/>
              </a:xfrm>
              <a:prstGeom prst="ellipse">
                <a:avLst/>
              </a:prstGeom>
              <a:solidFill>
                <a:srgbClr val="00B0F0">
                  <a:alpha val="60999"/>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sz="300">
                  <a:solidFill>
                    <a:srgbClr val="FFFFFF"/>
                  </a:solidFill>
                  <a:sym typeface="Arial" panose="020B0604020202020204" pitchFamily="34" charset="0"/>
                </a:endParaRPr>
              </a:p>
            </p:txBody>
          </p:sp>
        </p:grpSp>
        <p:sp>
          <p:nvSpPr>
            <p:cNvPr id="7" name="文本框 59"/>
            <p:cNvSpPr txBox="1">
              <a:spLocks noChangeArrowheads="1"/>
            </p:cNvSpPr>
            <p:nvPr/>
          </p:nvSpPr>
          <p:spPr bwMode="auto">
            <a:xfrm>
              <a:off x="68488" y="13326"/>
              <a:ext cx="474451" cy="5850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sz="3200" b="1" dirty="0">
                <a:solidFill>
                  <a:schemeClr val="bg1"/>
                </a:solidFill>
                <a:cs typeface="Vrinda" panose="020B0502040204020203" pitchFamily="34" charset="0"/>
                <a:sym typeface="Arial" panose="020B0604020202020204" pitchFamily="34" charset="0"/>
              </a:endParaRPr>
            </a:p>
          </p:txBody>
        </p:sp>
        <p:sp>
          <p:nvSpPr>
            <p:cNvPr id="8" name="文本框 62"/>
            <p:cNvSpPr txBox="1">
              <a:spLocks noChangeArrowheads="1"/>
            </p:cNvSpPr>
            <p:nvPr/>
          </p:nvSpPr>
          <p:spPr bwMode="auto">
            <a:xfrm>
              <a:off x="680125" y="26680"/>
              <a:ext cx="6067147" cy="522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2800" b="1" dirty="0">
                  <a:solidFill>
                    <a:srgbClr val="4B5E75"/>
                  </a:solidFill>
                  <a:sym typeface="Arial" panose="020B0604020202020204" pitchFamily="34" charset="0"/>
                </a:rPr>
                <a:t>基于协同训练策略的多视图聚类算法</a:t>
              </a:r>
            </a:p>
          </p:txBody>
        </p:sp>
      </p:grpSp>
      <p:sp>
        <p:nvSpPr>
          <p:cNvPr id="11" name="文本框 59"/>
          <p:cNvSpPr txBox="1">
            <a:spLocks noChangeArrowheads="1"/>
          </p:cNvSpPr>
          <p:nvPr/>
        </p:nvSpPr>
        <p:spPr bwMode="auto">
          <a:xfrm>
            <a:off x="188288" y="185886"/>
            <a:ext cx="723361"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en-US" altLang="zh-CN" sz="2400" b="1" dirty="0">
                <a:solidFill>
                  <a:srgbClr val="FFFFFF"/>
                </a:solidFill>
                <a:cs typeface="Vrinda" panose="020B0502040204020203" pitchFamily="34" charset="0"/>
                <a:sym typeface="Arial" panose="020B0604020202020204" pitchFamily="34" charset="0"/>
              </a:rPr>
              <a:t>2.4</a:t>
            </a:r>
          </a:p>
        </p:txBody>
      </p:sp>
    </p:spTree>
    <p:extLst>
      <p:ext uri="{BB962C8B-B14F-4D97-AF65-F5344CB8AC3E}">
        <p14:creationId xmlns:p14="http://schemas.microsoft.com/office/powerpoint/2010/main" val="912081004"/>
      </p:ext>
    </p:extLst>
  </p:cSld>
  <p:clrMapOvr>
    <a:masterClrMapping/>
  </p:clrMapOvr>
  <p:transition spd="slow"/>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稻壳儿小白白(http://dwz.cn/Wu2UP)"/>
          <p:cNvSpPr/>
          <p:nvPr/>
        </p:nvSpPr>
        <p:spPr bwMode="auto">
          <a:xfrm rot="5400000">
            <a:off x="855091" y="4187667"/>
            <a:ext cx="1265238" cy="2105025"/>
          </a:xfrm>
          <a:custGeom>
            <a:avLst/>
            <a:gdLst>
              <a:gd name="T0" fmla="*/ 0 w 1265436"/>
              <a:gd name="T1" fmla="*/ 0 h 2105657"/>
              <a:gd name="T2" fmla="*/ 203862 w 1265436"/>
              <a:gd name="T3" fmla="*/ 0 h 2105657"/>
              <a:gd name="T4" fmla="*/ 203862 w 1265436"/>
              <a:gd name="T5" fmla="*/ 1901669 h 2105657"/>
              <a:gd name="T6" fmla="*/ 1265436 w 1265436"/>
              <a:gd name="T7" fmla="*/ 1901669 h 2105657"/>
              <a:gd name="T8" fmla="*/ 1265436 w 1265436"/>
              <a:gd name="T9" fmla="*/ 2105657 h 2105657"/>
              <a:gd name="T10" fmla="*/ 0 w 1265436"/>
              <a:gd name="T11" fmla="*/ 2105657 h 2105657"/>
              <a:gd name="T12" fmla="*/ 0 w 1265436"/>
              <a:gd name="T13" fmla="*/ 0 h 2105657"/>
            </a:gdLst>
            <a:ahLst/>
            <a:cxnLst>
              <a:cxn ang="0">
                <a:pos x="T0" y="T1"/>
              </a:cxn>
              <a:cxn ang="0">
                <a:pos x="T2" y="T3"/>
              </a:cxn>
              <a:cxn ang="0">
                <a:pos x="T4" y="T5"/>
              </a:cxn>
              <a:cxn ang="0">
                <a:pos x="T6" y="T7"/>
              </a:cxn>
              <a:cxn ang="0">
                <a:pos x="T8" y="T9"/>
              </a:cxn>
              <a:cxn ang="0">
                <a:pos x="T10" y="T11"/>
              </a:cxn>
              <a:cxn ang="0">
                <a:pos x="T12" y="T13"/>
              </a:cxn>
            </a:cxnLst>
            <a:rect l="0" t="0" r="r" b="b"/>
            <a:pathLst>
              <a:path w="1265436" h="2105657">
                <a:moveTo>
                  <a:pt x="0" y="0"/>
                </a:moveTo>
                <a:lnTo>
                  <a:pt x="203862" y="0"/>
                </a:lnTo>
                <a:lnTo>
                  <a:pt x="203862" y="1901669"/>
                </a:lnTo>
                <a:lnTo>
                  <a:pt x="1265436" y="1901669"/>
                </a:lnTo>
                <a:lnTo>
                  <a:pt x="1265436" y="2105657"/>
                </a:lnTo>
                <a:lnTo>
                  <a:pt x="0" y="2105657"/>
                </a:lnTo>
                <a:lnTo>
                  <a:pt x="0" y="0"/>
                </a:lnTo>
                <a:close/>
              </a:path>
            </a:pathLst>
          </a:custGeom>
          <a:solidFill>
            <a:srgbClr val="63CFF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55299" name="稻壳儿小白白(http://dwz.cn/Wu2UP)"/>
          <p:cNvSpPr>
            <a:spLocks noChangeArrowheads="1"/>
          </p:cNvSpPr>
          <p:nvPr/>
        </p:nvSpPr>
        <p:spPr bwMode="auto">
          <a:xfrm>
            <a:off x="2186209" y="4032886"/>
            <a:ext cx="358775" cy="358775"/>
          </a:xfrm>
          <a:prstGeom prst="triangle">
            <a:avLst>
              <a:gd name="adj" fmla="val 100000"/>
            </a:avLst>
          </a:prstGeom>
          <a:solidFill>
            <a:srgbClr val="63CFF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endParaRPr lang="zh-CN" altLang="en-US">
              <a:solidFill>
                <a:srgbClr val="FFFFFF"/>
              </a:solidFill>
              <a:sym typeface="Arial" panose="020B0604020202020204" pitchFamily="34" charset="0"/>
            </a:endParaRPr>
          </a:p>
        </p:txBody>
      </p:sp>
      <p:sp>
        <p:nvSpPr>
          <p:cNvPr id="55300" name="稻壳儿小白白(http://dwz.cn/Wu2UP)"/>
          <p:cNvSpPr/>
          <p:nvPr/>
        </p:nvSpPr>
        <p:spPr bwMode="auto">
          <a:xfrm rot="5400000">
            <a:off x="3181572" y="3612199"/>
            <a:ext cx="1266825" cy="2105025"/>
          </a:xfrm>
          <a:custGeom>
            <a:avLst/>
            <a:gdLst>
              <a:gd name="T0" fmla="*/ 0 w 1265436"/>
              <a:gd name="T1" fmla="*/ 0 h 2105657"/>
              <a:gd name="T2" fmla="*/ 203862 w 1265436"/>
              <a:gd name="T3" fmla="*/ 0 h 2105657"/>
              <a:gd name="T4" fmla="*/ 203862 w 1265436"/>
              <a:gd name="T5" fmla="*/ 1901669 h 2105657"/>
              <a:gd name="T6" fmla="*/ 1265436 w 1265436"/>
              <a:gd name="T7" fmla="*/ 1901669 h 2105657"/>
              <a:gd name="T8" fmla="*/ 1265436 w 1265436"/>
              <a:gd name="T9" fmla="*/ 2105657 h 2105657"/>
              <a:gd name="T10" fmla="*/ 0 w 1265436"/>
              <a:gd name="T11" fmla="*/ 2105657 h 2105657"/>
              <a:gd name="T12" fmla="*/ 0 w 1265436"/>
              <a:gd name="T13" fmla="*/ 0 h 2105657"/>
            </a:gdLst>
            <a:ahLst/>
            <a:cxnLst>
              <a:cxn ang="0">
                <a:pos x="T0" y="T1"/>
              </a:cxn>
              <a:cxn ang="0">
                <a:pos x="T2" y="T3"/>
              </a:cxn>
              <a:cxn ang="0">
                <a:pos x="T4" y="T5"/>
              </a:cxn>
              <a:cxn ang="0">
                <a:pos x="T6" y="T7"/>
              </a:cxn>
              <a:cxn ang="0">
                <a:pos x="T8" y="T9"/>
              </a:cxn>
              <a:cxn ang="0">
                <a:pos x="T10" y="T11"/>
              </a:cxn>
              <a:cxn ang="0">
                <a:pos x="T12" y="T13"/>
              </a:cxn>
            </a:cxnLst>
            <a:rect l="0" t="0" r="r" b="b"/>
            <a:pathLst>
              <a:path w="1265436" h="2105657">
                <a:moveTo>
                  <a:pt x="0" y="0"/>
                </a:moveTo>
                <a:lnTo>
                  <a:pt x="203862" y="0"/>
                </a:lnTo>
                <a:lnTo>
                  <a:pt x="203862" y="1901669"/>
                </a:lnTo>
                <a:lnTo>
                  <a:pt x="1265436" y="1901669"/>
                </a:lnTo>
                <a:lnTo>
                  <a:pt x="1265436" y="2105657"/>
                </a:lnTo>
                <a:lnTo>
                  <a:pt x="0" y="2105657"/>
                </a:lnTo>
                <a:lnTo>
                  <a:pt x="0" y="0"/>
                </a:lnTo>
                <a:close/>
              </a:path>
            </a:pathLst>
          </a:custGeom>
          <a:solidFill>
            <a:srgbClr val="FBB9C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55301" name="稻壳儿小白白(http://dwz.cn/Wu2UP)"/>
          <p:cNvSpPr>
            <a:spLocks noChangeArrowheads="1"/>
          </p:cNvSpPr>
          <p:nvPr/>
        </p:nvSpPr>
        <p:spPr bwMode="auto">
          <a:xfrm>
            <a:off x="4513484" y="3456624"/>
            <a:ext cx="358775" cy="358775"/>
          </a:xfrm>
          <a:prstGeom prst="triangle">
            <a:avLst>
              <a:gd name="adj" fmla="val 100000"/>
            </a:avLst>
          </a:prstGeom>
          <a:solidFill>
            <a:srgbClr val="FBB9C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endParaRPr lang="zh-CN" altLang="en-US">
              <a:solidFill>
                <a:srgbClr val="FFFFFF"/>
              </a:solidFill>
              <a:sym typeface="Arial" panose="020B0604020202020204" pitchFamily="34" charset="0"/>
            </a:endParaRPr>
          </a:p>
        </p:txBody>
      </p:sp>
      <p:sp>
        <p:nvSpPr>
          <p:cNvPr id="55302" name="稻壳儿小白白(http://dwz.cn/Wu2UP)"/>
          <p:cNvSpPr/>
          <p:nvPr/>
        </p:nvSpPr>
        <p:spPr bwMode="auto">
          <a:xfrm rot="5400000">
            <a:off x="5509641" y="3036730"/>
            <a:ext cx="1265237" cy="2105025"/>
          </a:xfrm>
          <a:custGeom>
            <a:avLst/>
            <a:gdLst>
              <a:gd name="T0" fmla="*/ 0 w 1265436"/>
              <a:gd name="T1" fmla="*/ 0 h 2105657"/>
              <a:gd name="T2" fmla="*/ 203862 w 1265436"/>
              <a:gd name="T3" fmla="*/ 0 h 2105657"/>
              <a:gd name="T4" fmla="*/ 203862 w 1265436"/>
              <a:gd name="T5" fmla="*/ 1901669 h 2105657"/>
              <a:gd name="T6" fmla="*/ 1265436 w 1265436"/>
              <a:gd name="T7" fmla="*/ 1901669 h 2105657"/>
              <a:gd name="T8" fmla="*/ 1265436 w 1265436"/>
              <a:gd name="T9" fmla="*/ 2105657 h 2105657"/>
              <a:gd name="T10" fmla="*/ 0 w 1265436"/>
              <a:gd name="T11" fmla="*/ 2105657 h 2105657"/>
              <a:gd name="T12" fmla="*/ 0 w 1265436"/>
              <a:gd name="T13" fmla="*/ 0 h 2105657"/>
            </a:gdLst>
            <a:ahLst/>
            <a:cxnLst>
              <a:cxn ang="0">
                <a:pos x="T0" y="T1"/>
              </a:cxn>
              <a:cxn ang="0">
                <a:pos x="T2" y="T3"/>
              </a:cxn>
              <a:cxn ang="0">
                <a:pos x="T4" y="T5"/>
              </a:cxn>
              <a:cxn ang="0">
                <a:pos x="T6" y="T7"/>
              </a:cxn>
              <a:cxn ang="0">
                <a:pos x="T8" y="T9"/>
              </a:cxn>
              <a:cxn ang="0">
                <a:pos x="T10" y="T11"/>
              </a:cxn>
              <a:cxn ang="0">
                <a:pos x="T12" y="T13"/>
              </a:cxn>
            </a:cxnLst>
            <a:rect l="0" t="0" r="r" b="b"/>
            <a:pathLst>
              <a:path w="1265436" h="2105657">
                <a:moveTo>
                  <a:pt x="0" y="0"/>
                </a:moveTo>
                <a:lnTo>
                  <a:pt x="203862" y="0"/>
                </a:lnTo>
                <a:lnTo>
                  <a:pt x="203862" y="1901669"/>
                </a:lnTo>
                <a:lnTo>
                  <a:pt x="1265436" y="1901669"/>
                </a:lnTo>
                <a:lnTo>
                  <a:pt x="1265436" y="2105657"/>
                </a:lnTo>
                <a:lnTo>
                  <a:pt x="0" y="2105657"/>
                </a:lnTo>
                <a:lnTo>
                  <a:pt x="0" y="0"/>
                </a:lnTo>
                <a:close/>
              </a:path>
            </a:pathLst>
          </a:custGeom>
          <a:solidFill>
            <a:srgbClr val="63CFF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55303" name="稻壳儿小白白(http://dwz.cn/Wu2UP)"/>
          <p:cNvSpPr>
            <a:spLocks noChangeArrowheads="1"/>
          </p:cNvSpPr>
          <p:nvPr/>
        </p:nvSpPr>
        <p:spPr bwMode="auto">
          <a:xfrm>
            <a:off x="6840759" y="2880361"/>
            <a:ext cx="358775" cy="358775"/>
          </a:xfrm>
          <a:prstGeom prst="triangle">
            <a:avLst>
              <a:gd name="adj" fmla="val 100000"/>
            </a:avLst>
          </a:prstGeom>
          <a:solidFill>
            <a:srgbClr val="63CFF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endParaRPr lang="zh-CN" altLang="en-US">
              <a:solidFill>
                <a:srgbClr val="FFFFFF"/>
              </a:solidFill>
              <a:sym typeface="Arial" panose="020B0604020202020204" pitchFamily="34" charset="0"/>
            </a:endParaRPr>
          </a:p>
        </p:txBody>
      </p:sp>
      <p:sp>
        <p:nvSpPr>
          <p:cNvPr id="55304" name="稻壳儿小白白(http://dwz.cn/Wu2UP)"/>
          <p:cNvSpPr/>
          <p:nvPr/>
        </p:nvSpPr>
        <p:spPr bwMode="auto">
          <a:xfrm rot="5400000">
            <a:off x="7836122" y="2459673"/>
            <a:ext cx="1265238" cy="2106613"/>
          </a:xfrm>
          <a:custGeom>
            <a:avLst/>
            <a:gdLst>
              <a:gd name="T0" fmla="*/ 0 w 1265436"/>
              <a:gd name="T1" fmla="*/ 0 h 2105657"/>
              <a:gd name="T2" fmla="*/ 203862 w 1265436"/>
              <a:gd name="T3" fmla="*/ 0 h 2105657"/>
              <a:gd name="T4" fmla="*/ 203862 w 1265436"/>
              <a:gd name="T5" fmla="*/ 1901669 h 2105657"/>
              <a:gd name="T6" fmla="*/ 1265436 w 1265436"/>
              <a:gd name="T7" fmla="*/ 1901669 h 2105657"/>
              <a:gd name="T8" fmla="*/ 1265436 w 1265436"/>
              <a:gd name="T9" fmla="*/ 2105657 h 2105657"/>
              <a:gd name="T10" fmla="*/ 0 w 1265436"/>
              <a:gd name="T11" fmla="*/ 2105657 h 2105657"/>
              <a:gd name="T12" fmla="*/ 0 w 1265436"/>
              <a:gd name="T13" fmla="*/ 0 h 2105657"/>
            </a:gdLst>
            <a:ahLst/>
            <a:cxnLst>
              <a:cxn ang="0">
                <a:pos x="T0" y="T1"/>
              </a:cxn>
              <a:cxn ang="0">
                <a:pos x="T2" y="T3"/>
              </a:cxn>
              <a:cxn ang="0">
                <a:pos x="T4" y="T5"/>
              </a:cxn>
              <a:cxn ang="0">
                <a:pos x="T6" y="T7"/>
              </a:cxn>
              <a:cxn ang="0">
                <a:pos x="T8" y="T9"/>
              </a:cxn>
              <a:cxn ang="0">
                <a:pos x="T10" y="T11"/>
              </a:cxn>
              <a:cxn ang="0">
                <a:pos x="T12" y="T13"/>
              </a:cxn>
            </a:cxnLst>
            <a:rect l="0" t="0" r="r" b="b"/>
            <a:pathLst>
              <a:path w="1265436" h="2105657">
                <a:moveTo>
                  <a:pt x="0" y="0"/>
                </a:moveTo>
                <a:lnTo>
                  <a:pt x="203862" y="0"/>
                </a:lnTo>
                <a:lnTo>
                  <a:pt x="203862" y="1901669"/>
                </a:lnTo>
                <a:lnTo>
                  <a:pt x="1265436" y="1901669"/>
                </a:lnTo>
                <a:lnTo>
                  <a:pt x="1265436" y="2105657"/>
                </a:lnTo>
                <a:lnTo>
                  <a:pt x="0" y="2105657"/>
                </a:lnTo>
                <a:lnTo>
                  <a:pt x="0" y="0"/>
                </a:lnTo>
                <a:close/>
              </a:path>
            </a:pathLst>
          </a:custGeom>
          <a:solidFill>
            <a:srgbClr val="FBB9C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55305" name="稻壳儿小白白(http://dwz.cn/Wu2UP)"/>
          <p:cNvSpPr txBox="1">
            <a:spLocks noChangeArrowheads="1"/>
          </p:cNvSpPr>
          <p:nvPr/>
        </p:nvSpPr>
        <p:spPr bwMode="auto">
          <a:xfrm>
            <a:off x="312959" y="4969511"/>
            <a:ext cx="2338388" cy="2457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spcBef>
                <a:spcPct val="20000"/>
              </a:spcBef>
            </a:pPr>
            <a:r>
              <a:rPr lang="zh-CN" altLang="en-US" sz="1600" b="1" dirty="0">
                <a:solidFill>
                  <a:srgbClr val="445469"/>
                </a:solidFill>
                <a:sym typeface="Arial" panose="020B0604020202020204" pitchFamily="34" charset="0"/>
              </a:rPr>
              <a:t>背景</a:t>
            </a:r>
          </a:p>
        </p:txBody>
      </p:sp>
      <p:sp>
        <p:nvSpPr>
          <p:cNvPr id="55307" name="稻壳儿小白白(http://dwz.cn/Wu2UP)"/>
          <p:cNvSpPr txBox="1">
            <a:spLocks noChangeArrowheads="1"/>
          </p:cNvSpPr>
          <p:nvPr/>
        </p:nvSpPr>
        <p:spPr bwMode="auto">
          <a:xfrm>
            <a:off x="2694209" y="4423412"/>
            <a:ext cx="2338388" cy="2457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spcBef>
                <a:spcPct val="20000"/>
              </a:spcBef>
            </a:pPr>
            <a:r>
              <a:rPr lang="zh-CN" altLang="en-US" sz="1600" b="1" dirty="0">
                <a:solidFill>
                  <a:srgbClr val="445469"/>
                </a:solidFill>
                <a:sym typeface="Arial" panose="020B0604020202020204" pitchFamily="34" charset="0"/>
              </a:rPr>
              <a:t>初步概念介绍</a:t>
            </a:r>
          </a:p>
        </p:txBody>
      </p:sp>
      <p:sp>
        <p:nvSpPr>
          <p:cNvPr id="55309" name="稻壳儿小白白(http://dwz.cn/Wu2UP)"/>
          <p:cNvSpPr txBox="1">
            <a:spLocks noChangeArrowheads="1"/>
          </p:cNvSpPr>
          <p:nvPr/>
        </p:nvSpPr>
        <p:spPr bwMode="auto">
          <a:xfrm>
            <a:off x="4975447" y="3847149"/>
            <a:ext cx="2336800" cy="2457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spcBef>
                <a:spcPct val="20000"/>
              </a:spcBef>
            </a:pPr>
            <a:r>
              <a:rPr lang="en-US" altLang="zh-CN" sz="1600" b="1" dirty="0">
                <a:solidFill>
                  <a:srgbClr val="445469"/>
                </a:solidFill>
                <a:sym typeface="Arial" panose="020B0604020202020204" pitchFamily="34" charset="0"/>
              </a:rPr>
              <a:t>CoTraDic</a:t>
            </a:r>
            <a:r>
              <a:rPr lang="zh-CN" altLang="en-US" sz="1600" b="1" dirty="0">
                <a:solidFill>
                  <a:srgbClr val="445469"/>
                </a:solidFill>
                <a:sym typeface="Arial" panose="020B0604020202020204" pitchFamily="34" charset="0"/>
              </a:rPr>
              <a:t>算法</a:t>
            </a:r>
          </a:p>
        </p:txBody>
      </p:sp>
      <p:sp>
        <p:nvSpPr>
          <p:cNvPr id="55311" name="稻壳儿小白白(http://dwz.cn/Wu2UP)"/>
          <p:cNvSpPr txBox="1">
            <a:spLocks noChangeArrowheads="1"/>
          </p:cNvSpPr>
          <p:nvPr/>
        </p:nvSpPr>
        <p:spPr bwMode="auto">
          <a:xfrm>
            <a:off x="7412260" y="3266916"/>
            <a:ext cx="2338387" cy="2457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spcBef>
                <a:spcPct val="20000"/>
              </a:spcBef>
            </a:pPr>
            <a:r>
              <a:rPr lang="en-US" altLang="zh-CN" sz="1600" b="1" dirty="0">
                <a:solidFill>
                  <a:srgbClr val="445469"/>
                </a:solidFill>
                <a:sym typeface="Arial" panose="020B0604020202020204" pitchFamily="34" charset="0"/>
              </a:rPr>
              <a:t>Consensus</a:t>
            </a:r>
            <a:r>
              <a:rPr lang="zh-CN" altLang="en-US" sz="1600" b="1" dirty="0">
                <a:solidFill>
                  <a:srgbClr val="445469"/>
                </a:solidFill>
                <a:sym typeface="Arial" panose="020B0604020202020204" pitchFamily="34" charset="0"/>
              </a:rPr>
              <a:t>算法</a:t>
            </a:r>
          </a:p>
        </p:txBody>
      </p:sp>
      <p:sp>
        <p:nvSpPr>
          <p:cNvPr id="23" name="稻壳儿小白白(http://dwz.cn/Wu2UP)"/>
          <p:cNvSpPr/>
          <p:nvPr/>
        </p:nvSpPr>
        <p:spPr bwMode="auto">
          <a:xfrm rot="5400000">
            <a:off x="10064180" y="1959135"/>
            <a:ext cx="1265238" cy="2105025"/>
          </a:xfrm>
          <a:custGeom>
            <a:avLst/>
            <a:gdLst>
              <a:gd name="T0" fmla="*/ 0 w 1265436"/>
              <a:gd name="T1" fmla="*/ 0 h 2105657"/>
              <a:gd name="T2" fmla="*/ 203862 w 1265436"/>
              <a:gd name="T3" fmla="*/ 0 h 2105657"/>
              <a:gd name="T4" fmla="*/ 203862 w 1265436"/>
              <a:gd name="T5" fmla="*/ 1901669 h 2105657"/>
              <a:gd name="T6" fmla="*/ 1265436 w 1265436"/>
              <a:gd name="T7" fmla="*/ 1901669 h 2105657"/>
              <a:gd name="T8" fmla="*/ 1265436 w 1265436"/>
              <a:gd name="T9" fmla="*/ 2105657 h 2105657"/>
              <a:gd name="T10" fmla="*/ 0 w 1265436"/>
              <a:gd name="T11" fmla="*/ 2105657 h 2105657"/>
              <a:gd name="T12" fmla="*/ 0 w 1265436"/>
              <a:gd name="T13" fmla="*/ 0 h 2105657"/>
            </a:gdLst>
            <a:ahLst/>
            <a:cxnLst>
              <a:cxn ang="0">
                <a:pos x="T0" y="T1"/>
              </a:cxn>
              <a:cxn ang="0">
                <a:pos x="T2" y="T3"/>
              </a:cxn>
              <a:cxn ang="0">
                <a:pos x="T4" y="T5"/>
              </a:cxn>
              <a:cxn ang="0">
                <a:pos x="T6" y="T7"/>
              </a:cxn>
              <a:cxn ang="0">
                <a:pos x="T8" y="T9"/>
              </a:cxn>
              <a:cxn ang="0">
                <a:pos x="T10" y="T11"/>
              </a:cxn>
              <a:cxn ang="0">
                <a:pos x="T12" y="T13"/>
              </a:cxn>
            </a:cxnLst>
            <a:rect l="0" t="0" r="r" b="b"/>
            <a:pathLst>
              <a:path w="1265436" h="2105657">
                <a:moveTo>
                  <a:pt x="0" y="0"/>
                </a:moveTo>
                <a:lnTo>
                  <a:pt x="203862" y="0"/>
                </a:lnTo>
                <a:lnTo>
                  <a:pt x="203862" y="1901669"/>
                </a:lnTo>
                <a:lnTo>
                  <a:pt x="1265436" y="1901669"/>
                </a:lnTo>
                <a:lnTo>
                  <a:pt x="1265436" y="2105657"/>
                </a:lnTo>
                <a:lnTo>
                  <a:pt x="0" y="2105657"/>
                </a:lnTo>
                <a:lnTo>
                  <a:pt x="0" y="0"/>
                </a:lnTo>
                <a:close/>
              </a:path>
            </a:pathLst>
          </a:custGeom>
          <a:solidFill>
            <a:srgbClr val="63CFF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4" name="稻壳儿小白白(http://dwz.cn/Wu2UP)"/>
          <p:cNvSpPr>
            <a:spLocks noChangeArrowheads="1"/>
          </p:cNvSpPr>
          <p:nvPr/>
        </p:nvSpPr>
        <p:spPr bwMode="auto">
          <a:xfrm>
            <a:off x="11390537" y="1904366"/>
            <a:ext cx="358775" cy="358775"/>
          </a:xfrm>
          <a:prstGeom prst="triangle">
            <a:avLst>
              <a:gd name="adj" fmla="val 100000"/>
            </a:avLst>
          </a:prstGeom>
          <a:solidFill>
            <a:srgbClr val="63CFF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endParaRPr lang="zh-CN" altLang="en-US">
              <a:solidFill>
                <a:srgbClr val="FFFFFF"/>
              </a:solidFill>
              <a:sym typeface="Arial" panose="020B0604020202020204" pitchFamily="34" charset="0"/>
            </a:endParaRPr>
          </a:p>
        </p:txBody>
      </p:sp>
      <p:sp>
        <p:nvSpPr>
          <p:cNvPr id="25" name="稻壳儿小白白(http://dwz.cn/Wu2UP)"/>
          <p:cNvSpPr txBox="1">
            <a:spLocks noChangeArrowheads="1"/>
          </p:cNvSpPr>
          <p:nvPr/>
        </p:nvSpPr>
        <p:spPr bwMode="auto">
          <a:xfrm>
            <a:off x="9522048" y="2740979"/>
            <a:ext cx="2338388" cy="2457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spcBef>
                <a:spcPct val="20000"/>
              </a:spcBef>
            </a:pPr>
            <a:r>
              <a:rPr lang="zh-CN" altLang="en-US" sz="1600" b="1" dirty="0">
                <a:solidFill>
                  <a:srgbClr val="445469"/>
                </a:solidFill>
                <a:sym typeface="Arial" panose="020B0604020202020204" pitchFamily="34" charset="0"/>
              </a:rPr>
              <a:t>效果评价</a:t>
            </a:r>
          </a:p>
        </p:txBody>
      </p:sp>
      <p:sp>
        <p:nvSpPr>
          <p:cNvPr id="26" name="稻壳儿小白白(http://dwz.cn/Wu2UP)"/>
          <p:cNvSpPr>
            <a:spLocks noChangeArrowheads="1"/>
          </p:cNvSpPr>
          <p:nvPr/>
        </p:nvSpPr>
        <p:spPr bwMode="auto">
          <a:xfrm>
            <a:off x="9151844" y="2379028"/>
            <a:ext cx="358775" cy="358775"/>
          </a:xfrm>
          <a:prstGeom prst="triangle">
            <a:avLst>
              <a:gd name="adj" fmla="val 100000"/>
            </a:avLst>
          </a:prstGeom>
          <a:solidFill>
            <a:srgbClr val="FBB9C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endParaRPr lang="zh-CN" altLang="en-US">
              <a:solidFill>
                <a:srgbClr val="FFFFFF"/>
              </a:solidFill>
              <a:sym typeface="Arial" panose="020B0604020202020204" pitchFamily="34" charset="0"/>
            </a:endParaRPr>
          </a:p>
        </p:txBody>
      </p:sp>
      <p:grpSp>
        <p:nvGrpSpPr>
          <p:cNvPr id="5" name="组合 53"/>
          <p:cNvGrpSpPr/>
          <p:nvPr/>
        </p:nvGrpSpPr>
        <p:grpSpPr bwMode="auto">
          <a:xfrm>
            <a:off x="244475" y="111125"/>
            <a:ext cx="6746875" cy="611188"/>
            <a:chOff x="0" y="0"/>
            <a:chExt cx="6747272" cy="611426"/>
          </a:xfrm>
        </p:grpSpPr>
        <p:grpSp>
          <p:nvGrpSpPr>
            <p:cNvPr id="6" name="组合 56"/>
            <p:cNvGrpSpPr/>
            <p:nvPr/>
          </p:nvGrpSpPr>
          <p:grpSpPr bwMode="auto">
            <a:xfrm>
              <a:off x="0" y="0"/>
              <a:ext cx="611426" cy="611426"/>
              <a:chOff x="0" y="0"/>
              <a:chExt cx="3020798" cy="3020798"/>
            </a:xfrm>
          </p:grpSpPr>
          <p:pic>
            <p:nvPicPr>
              <p:cNvPr id="9" name="Picture 25@|13FFC:16777215|FBC:16777215|LFC:16777215|LBC:1677721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0" y="-8320"/>
                <a:ext cx="3011777" cy="3041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Oval 36@|1FFC:15773696|FBC:16777215|LFC:16777215|LBC:16777215"/>
              <p:cNvSpPr>
                <a:spLocks noChangeArrowheads="1"/>
              </p:cNvSpPr>
              <p:nvPr/>
            </p:nvSpPr>
            <p:spPr bwMode="auto">
              <a:xfrm>
                <a:off x="0" y="0"/>
                <a:ext cx="3020798" cy="3020798"/>
              </a:xfrm>
              <a:prstGeom prst="ellipse">
                <a:avLst/>
              </a:prstGeom>
              <a:solidFill>
                <a:srgbClr val="00B0F0">
                  <a:alpha val="60999"/>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sz="300">
                  <a:solidFill>
                    <a:srgbClr val="FFFFFF"/>
                  </a:solidFill>
                  <a:sym typeface="Arial" panose="020B0604020202020204" pitchFamily="34" charset="0"/>
                </a:endParaRPr>
              </a:p>
            </p:txBody>
          </p:sp>
        </p:grpSp>
        <p:sp>
          <p:nvSpPr>
            <p:cNvPr id="7" name="文本框 59"/>
            <p:cNvSpPr txBox="1">
              <a:spLocks noChangeArrowheads="1"/>
            </p:cNvSpPr>
            <p:nvPr/>
          </p:nvSpPr>
          <p:spPr bwMode="auto">
            <a:xfrm>
              <a:off x="539" y="88299"/>
              <a:ext cx="610906" cy="460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l" eaLnBrk="1" hangingPunct="1"/>
              <a:r>
                <a:rPr lang="en-US" altLang="zh-CN" sz="2400" b="1" dirty="0">
                  <a:solidFill>
                    <a:schemeClr val="bg1"/>
                  </a:solidFill>
                  <a:cs typeface="Vrinda" panose="020B0502040204020203" pitchFamily="34" charset="0"/>
                  <a:sym typeface="Arial" panose="020B0604020202020204" pitchFamily="34" charset="0"/>
                </a:rPr>
                <a:t>2.4</a:t>
              </a:r>
            </a:p>
          </p:txBody>
        </p:sp>
        <p:sp>
          <p:nvSpPr>
            <p:cNvPr id="8" name="文本框 62"/>
            <p:cNvSpPr txBox="1">
              <a:spLocks noChangeArrowheads="1"/>
            </p:cNvSpPr>
            <p:nvPr/>
          </p:nvSpPr>
          <p:spPr bwMode="auto">
            <a:xfrm>
              <a:off x="680125" y="26680"/>
              <a:ext cx="6067147" cy="522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2800" b="1" dirty="0">
                  <a:solidFill>
                    <a:srgbClr val="4B5E75"/>
                  </a:solidFill>
                  <a:sym typeface="Arial" panose="020B0604020202020204" pitchFamily="34" charset="0"/>
                </a:rPr>
                <a:t>基于协同训练策略的多视图聚类算法</a:t>
              </a:r>
            </a:p>
          </p:txBody>
        </p:sp>
      </p:grpSp>
    </p:spTree>
    <p:custDataLst>
      <p:tags r:id="rId1"/>
    </p:custDataLst>
    <p:extLst>
      <p:ext uri="{BB962C8B-B14F-4D97-AF65-F5344CB8AC3E}">
        <p14:creationId xmlns:p14="http://schemas.microsoft.com/office/powerpoint/2010/main" val="698699845"/>
      </p:ext>
    </p:extLst>
  </p:cSld>
  <p:clrMapOvr>
    <a:masterClrMapping/>
  </p:clrMapOvr>
  <p:transition spd="slow"/>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稻壳儿小白白(http://dwz.cn/Wu2UP)"/>
          <p:cNvSpPr>
            <a:spLocks noChangeShapeType="1"/>
          </p:cNvSpPr>
          <p:nvPr/>
        </p:nvSpPr>
        <p:spPr bwMode="auto">
          <a:xfrm flipV="1">
            <a:off x="1533525" y="3571875"/>
            <a:ext cx="9166225" cy="0"/>
          </a:xfrm>
          <a:prstGeom prst="line">
            <a:avLst/>
          </a:prstGeom>
          <a:noFill/>
          <a:ln w="12700" cmpd="sng">
            <a:solidFill>
              <a:srgbClr val="ADBACA"/>
            </a:solidFill>
            <a:round/>
          </a:ln>
          <a:extLst>
            <a:ext uri="{909E8E84-426E-40DD-AFC4-6F175D3DCCD1}">
              <a14:hiddenFill xmlns:a14="http://schemas.microsoft.com/office/drawing/2010/main">
                <a:noFill/>
              </a14:hiddenFill>
            </a:ext>
          </a:extLst>
        </p:spPr>
        <p:txBody>
          <a:bodyPr lIns="0" tIns="0" rIns="0" bIns="0" anchor="ctr"/>
          <a:lstStyle/>
          <a:p>
            <a:endParaRPr lang="zh-CN" altLang="en-US"/>
          </a:p>
        </p:txBody>
      </p:sp>
      <p:sp>
        <p:nvSpPr>
          <p:cNvPr id="13315" name="稻壳儿小白白(http://dwz.cn/Wu2UP)"/>
          <p:cNvSpPr>
            <a:spLocks noChangeShapeType="1"/>
          </p:cNvSpPr>
          <p:nvPr/>
        </p:nvSpPr>
        <p:spPr bwMode="auto">
          <a:xfrm flipV="1">
            <a:off x="5872163" y="1700213"/>
            <a:ext cx="0" cy="4021137"/>
          </a:xfrm>
          <a:prstGeom prst="line">
            <a:avLst/>
          </a:prstGeom>
          <a:noFill/>
          <a:ln w="12700" cmpd="sng">
            <a:solidFill>
              <a:srgbClr val="ADBACA"/>
            </a:solidFill>
            <a:round/>
          </a:ln>
          <a:extLst>
            <a:ext uri="{909E8E84-426E-40DD-AFC4-6F175D3DCCD1}">
              <a14:hiddenFill xmlns:a14="http://schemas.microsoft.com/office/drawing/2010/main">
                <a:noFill/>
              </a14:hiddenFill>
            </a:ext>
          </a:extLst>
        </p:spPr>
        <p:txBody>
          <a:bodyPr lIns="0" tIns="0" rIns="0" bIns="0" anchor="ctr"/>
          <a:lstStyle/>
          <a:p>
            <a:endParaRPr lang="zh-CN" altLang="en-US"/>
          </a:p>
        </p:txBody>
      </p:sp>
      <p:sp>
        <p:nvSpPr>
          <p:cNvPr id="13316" name="稻壳儿小白白(http://dwz.cn/Wu2UP)"/>
          <p:cNvSpPr>
            <a:spLocks noChangeArrowheads="1"/>
          </p:cNvSpPr>
          <p:nvPr/>
        </p:nvSpPr>
        <p:spPr bwMode="auto">
          <a:xfrm>
            <a:off x="1506538" y="2041525"/>
            <a:ext cx="914400" cy="914400"/>
          </a:xfrm>
          <a:prstGeom prst="ellipse">
            <a:avLst/>
          </a:prstGeom>
          <a:solidFill>
            <a:srgbClr val="63CFF6"/>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a:solidFill>
                <a:srgbClr val="FFFFFF"/>
              </a:solidFill>
              <a:sym typeface="Arial" panose="020B0604020202020204" pitchFamily="34" charset="0"/>
            </a:endParaRPr>
          </a:p>
        </p:txBody>
      </p:sp>
      <p:sp>
        <p:nvSpPr>
          <p:cNvPr id="13317" name="稻壳儿小白白(http://dwz.cn/Wu2UP)"/>
          <p:cNvSpPr>
            <a:spLocks noChangeArrowheads="1"/>
          </p:cNvSpPr>
          <p:nvPr/>
        </p:nvSpPr>
        <p:spPr bwMode="auto">
          <a:xfrm>
            <a:off x="6270625" y="2001838"/>
            <a:ext cx="914400" cy="914400"/>
          </a:xfrm>
          <a:prstGeom prst="ellipse">
            <a:avLst/>
          </a:prstGeom>
          <a:solidFill>
            <a:srgbClr val="FBB9CC"/>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a:solidFill>
                <a:srgbClr val="FFFFFF"/>
              </a:solidFill>
              <a:sym typeface="Arial" panose="020B0604020202020204" pitchFamily="34" charset="0"/>
            </a:endParaRPr>
          </a:p>
        </p:txBody>
      </p:sp>
      <p:sp>
        <p:nvSpPr>
          <p:cNvPr id="13318" name="稻壳儿小白白(http://dwz.cn/Wu2UP)"/>
          <p:cNvSpPr>
            <a:spLocks noChangeArrowheads="1"/>
          </p:cNvSpPr>
          <p:nvPr/>
        </p:nvSpPr>
        <p:spPr bwMode="auto">
          <a:xfrm>
            <a:off x="1506538" y="4316413"/>
            <a:ext cx="914400" cy="914400"/>
          </a:xfrm>
          <a:prstGeom prst="ellipse">
            <a:avLst/>
          </a:prstGeom>
          <a:solidFill>
            <a:srgbClr val="FBB9CC"/>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a:solidFill>
                <a:srgbClr val="FFFFFF"/>
              </a:solidFill>
              <a:sym typeface="Arial" panose="020B0604020202020204" pitchFamily="34" charset="0"/>
            </a:endParaRPr>
          </a:p>
        </p:txBody>
      </p:sp>
      <p:sp>
        <p:nvSpPr>
          <p:cNvPr id="13319" name="稻壳儿小白白(http://dwz.cn/Wu2UP)"/>
          <p:cNvSpPr>
            <a:spLocks noChangeArrowheads="1"/>
          </p:cNvSpPr>
          <p:nvPr/>
        </p:nvSpPr>
        <p:spPr bwMode="auto">
          <a:xfrm>
            <a:off x="6270625" y="4276725"/>
            <a:ext cx="914400" cy="914400"/>
          </a:xfrm>
          <a:prstGeom prst="ellipse">
            <a:avLst/>
          </a:prstGeom>
          <a:solidFill>
            <a:srgbClr val="63CFF6"/>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a:solidFill>
                <a:srgbClr val="FFFFFF"/>
              </a:solidFill>
              <a:sym typeface="Arial" panose="020B0604020202020204" pitchFamily="34" charset="0"/>
            </a:endParaRPr>
          </a:p>
        </p:txBody>
      </p:sp>
      <p:sp>
        <p:nvSpPr>
          <p:cNvPr id="13320" name="稻壳儿小白白(http://dwz.cn/Wu2UP)"/>
          <p:cNvSpPr/>
          <p:nvPr/>
        </p:nvSpPr>
        <p:spPr bwMode="auto">
          <a:xfrm>
            <a:off x="1778000" y="4627563"/>
            <a:ext cx="347663" cy="349250"/>
          </a:xfrm>
          <a:custGeom>
            <a:avLst/>
            <a:gdLst>
              <a:gd name="T0" fmla="*/ 96 w 288"/>
              <a:gd name="T1" fmla="*/ 0 h 288"/>
              <a:gd name="T2" fmla="*/ 144 w 288"/>
              <a:gd name="T3" fmla="*/ 40 h 288"/>
              <a:gd name="T4" fmla="*/ 192 w 288"/>
              <a:gd name="T5" fmla="*/ 0 h 288"/>
              <a:gd name="T6" fmla="*/ 288 w 288"/>
              <a:gd name="T7" fmla="*/ 36 h 288"/>
              <a:gd name="T8" fmla="*/ 288 w 288"/>
              <a:gd name="T9" fmla="*/ 108 h 288"/>
              <a:gd name="T10" fmla="*/ 224 w 288"/>
              <a:gd name="T11" fmla="*/ 90 h 288"/>
              <a:gd name="T12" fmla="*/ 224 w 288"/>
              <a:gd name="T13" fmla="*/ 288 h 288"/>
              <a:gd name="T14" fmla="*/ 64 w 288"/>
              <a:gd name="T15" fmla="*/ 288 h 288"/>
              <a:gd name="T16" fmla="*/ 64 w 288"/>
              <a:gd name="T17" fmla="*/ 90 h 288"/>
              <a:gd name="T18" fmla="*/ 0 w 288"/>
              <a:gd name="T19" fmla="*/ 108 h 288"/>
              <a:gd name="T20" fmla="*/ 0 w 288"/>
              <a:gd name="T21" fmla="*/ 36 h 288"/>
              <a:gd name="T22" fmla="*/ 96 w 288"/>
              <a:gd name="T23" fmla="*/ 0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8" h="288">
                <a:moveTo>
                  <a:pt x="96" y="0"/>
                </a:moveTo>
                <a:cubicBezTo>
                  <a:pt x="96" y="0"/>
                  <a:pt x="109" y="40"/>
                  <a:pt x="144" y="40"/>
                </a:cubicBezTo>
                <a:cubicBezTo>
                  <a:pt x="179" y="40"/>
                  <a:pt x="192" y="0"/>
                  <a:pt x="192" y="0"/>
                </a:cubicBezTo>
                <a:cubicBezTo>
                  <a:pt x="288" y="36"/>
                  <a:pt x="288" y="36"/>
                  <a:pt x="288" y="36"/>
                </a:cubicBezTo>
                <a:cubicBezTo>
                  <a:pt x="288" y="108"/>
                  <a:pt x="288" y="108"/>
                  <a:pt x="288" y="108"/>
                </a:cubicBezTo>
                <a:cubicBezTo>
                  <a:pt x="224" y="90"/>
                  <a:pt x="224" y="90"/>
                  <a:pt x="224" y="90"/>
                </a:cubicBezTo>
                <a:cubicBezTo>
                  <a:pt x="224" y="288"/>
                  <a:pt x="224" y="288"/>
                  <a:pt x="224" y="288"/>
                </a:cubicBezTo>
                <a:cubicBezTo>
                  <a:pt x="64" y="288"/>
                  <a:pt x="64" y="288"/>
                  <a:pt x="64" y="288"/>
                </a:cubicBezTo>
                <a:cubicBezTo>
                  <a:pt x="64" y="90"/>
                  <a:pt x="64" y="90"/>
                  <a:pt x="64" y="90"/>
                </a:cubicBezTo>
                <a:cubicBezTo>
                  <a:pt x="0" y="108"/>
                  <a:pt x="0" y="108"/>
                  <a:pt x="0" y="108"/>
                </a:cubicBezTo>
                <a:cubicBezTo>
                  <a:pt x="0" y="36"/>
                  <a:pt x="0" y="36"/>
                  <a:pt x="0" y="36"/>
                </a:cubicBezTo>
                <a:lnTo>
                  <a:pt x="96" y="0"/>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3321" name="稻壳儿小白白(http://dwz.cn/Wu2UP)"/>
          <p:cNvSpPr>
            <a:spLocks noEditPoints="1"/>
          </p:cNvSpPr>
          <p:nvPr/>
        </p:nvSpPr>
        <p:spPr bwMode="auto">
          <a:xfrm>
            <a:off x="6545263" y="2286000"/>
            <a:ext cx="365125" cy="341313"/>
          </a:xfrm>
          <a:custGeom>
            <a:avLst/>
            <a:gdLst>
              <a:gd name="T0" fmla="*/ 266 w 301"/>
              <a:gd name="T1" fmla="*/ 192 h 282"/>
              <a:gd name="T2" fmla="*/ 234 w 301"/>
              <a:gd name="T3" fmla="*/ 69 h 282"/>
              <a:gd name="T4" fmla="*/ 81 w 301"/>
              <a:gd name="T5" fmla="*/ 36 h 282"/>
              <a:gd name="T6" fmla="*/ 32 w 301"/>
              <a:gd name="T7" fmla="*/ 3 h 282"/>
              <a:gd name="T8" fmla="*/ 12 w 301"/>
              <a:gd name="T9" fmla="*/ 13 h 282"/>
              <a:gd name="T10" fmla="*/ 61 w 301"/>
              <a:gd name="T11" fmla="*/ 57 h 282"/>
              <a:gd name="T12" fmla="*/ 132 w 301"/>
              <a:gd name="T13" fmla="*/ 249 h 282"/>
              <a:gd name="T14" fmla="*/ 301 w 301"/>
              <a:gd name="T15" fmla="*/ 260 h 282"/>
              <a:gd name="T16" fmla="*/ 266 w 301"/>
              <a:gd name="T17" fmla="*/ 192 h 282"/>
              <a:gd name="T18" fmla="*/ 242 w 301"/>
              <a:gd name="T19" fmla="*/ 232 h 282"/>
              <a:gd name="T20" fmla="*/ 240 w 301"/>
              <a:gd name="T21" fmla="*/ 233 h 282"/>
              <a:gd name="T22" fmla="*/ 238 w 301"/>
              <a:gd name="T23" fmla="*/ 232 h 282"/>
              <a:gd name="T24" fmla="*/ 159 w 301"/>
              <a:gd name="T25" fmla="*/ 138 h 282"/>
              <a:gd name="T26" fmla="*/ 106 w 301"/>
              <a:gd name="T27" fmla="*/ 75 h 282"/>
              <a:gd name="T28" fmla="*/ 106 w 301"/>
              <a:gd name="T29" fmla="*/ 71 h 282"/>
              <a:gd name="T30" fmla="*/ 109 w 301"/>
              <a:gd name="T31" fmla="*/ 71 h 282"/>
              <a:gd name="T32" fmla="*/ 178 w 301"/>
              <a:gd name="T33" fmla="*/ 122 h 282"/>
              <a:gd name="T34" fmla="*/ 243 w 301"/>
              <a:gd name="T35" fmla="*/ 229 h 282"/>
              <a:gd name="T36" fmla="*/ 242 w 301"/>
              <a:gd name="T37" fmla="*/ 23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1" h="282">
                <a:moveTo>
                  <a:pt x="266" y="192"/>
                </a:moveTo>
                <a:cubicBezTo>
                  <a:pt x="268" y="152"/>
                  <a:pt x="252" y="95"/>
                  <a:pt x="234" y="69"/>
                </a:cubicBezTo>
                <a:cubicBezTo>
                  <a:pt x="197" y="16"/>
                  <a:pt x="116" y="0"/>
                  <a:pt x="81" y="36"/>
                </a:cubicBezTo>
                <a:cubicBezTo>
                  <a:pt x="74" y="43"/>
                  <a:pt x="32" y="3"/>
                  <a:pt x="32" y="3"/>
                </a:cubicBezTo>
                <a:cubicBezTo>
                  <a:pt x="12" y="13"/>
                  <a:pt x="12" y="13"/>
                  <a:pt x="12" y="13"/>
                </a:cubicBezTo>
                <a:cubicBezTo>
                  <a:pt x="61" y="57"/>
                  <a:pt x="61" y="57"/>
                  <a:pt x="61" y="57"/>
                </a:cubicBezTo>
                <a:cubicBezTo>
                  <a:pt x="61" y="57"/>
                  <a:pt x="0" y="152"/>
                  <a:pt x="132" y="249"/>
                </a:cubicBezTo>
                <a:cubicBezTo>
                  <a:pt x="177" y="282"/>
                  <a:pt x="241" y="269"/>
                  <a:pt x="301" y="260"/>
                </a:cubicBezTo>
                <a:cubicBezTo>
                  <a:pt x="301" y="260"/>
                  <a:pt x="265" y="248"/>
                  <a:pt x="266" y="192"/>
                </a:cubicBezTo>
                <a:close/>
                <a:moveTo>
                  <a:pt x="242" y="232"/>
                </a:moveTo>
                <a:cubicBezTo>
                  <a:pt x="241" y="233"/>
                  <a:pt x="241" y="233"/>
                  <a:pt x="240" y="233"/>
                </a:cubicBezTo>
                <a:cubicBezTo>
                  <a:pt x="240" y="233"/>
                  <a:pt x="239" y="232"/>
                  <a:pt x="238" y="232"/>
                </a:cubicBezTo>
                <a:cubicBezTo>
                  <a:pt x="238" y="232"/>
                  <a:pt x="198" y="182"/>
                  <a:pt x="159" y="138"/>
                </a:cubicBezTo>
                <a:cubicBezTo>
                  <a:pt x="115" y="89"/>
                  <a:pt x="106" y="75"/>
                  <a:pt x="106" y="75"/>
                </a:cubicBezTo>
                <a:cubicBezTo>
                  <a:pt x="105" y="74"/>
                  <a:pt x="105" y="72"/>
                  <a:pt x="106" y="71"/>
                </a:cubicBezTo>
                <a:cubicBezTo>
                  <a:pt x="107" y="71"/>
                  <a:pt x="108" y="70"/>
                  <a:pt x="109" y="71"/>
                </a:cubicBezTo>
                <a:cubicBezTo>
                  <a:pt x="109" y="71"/>
                  <a:pt x="144" y="87"/>
                  <a:pt x="178" y="122"/>
                </a:cubicBezTo>
                <a:cubicBezTo>
                  <a:pt x="210" y="156"/>
                  <a:pt x="243" y="229"/>
                  <a:pt x="243" y="229"/>
                </a:cubicBezTo>
                <a:cubicBezTo>
                  <a:pt x="243" y="230"/>
                  <a:pt x="243" y="232"/>
                  <a:pt x="242" y="232"/>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3322" name="稻壳儿小白白(http://dwz.cn/Wu2UP)"/>
          <p:cNvSpPr>
            <a:spLocks noEditPoints="1"/>
          </p:cNvSpPr>
          <p:nvPr/>
        </p:nvSpPr>
        <p:spPr bwMode="auto">
          <a:xfrm>
            <a:off x="6596063" y="4541838"/>
            <a:ext cx="327025" cy="349250"/>
          </a:xfrm>
          <a:custGeom>
            <a:avLst/>
            <a:gdLst>
              <a:gd name="T0" fmla="*/ 251 w 269"/>
              <a:gd name="T1" fmla="*/ 192 h 288"/>
              <a:gd name="T2" fmla="*/ 234 w 269"/>
              <a:gd name="T3" fmla="*/ 209 h 288"/>
              <a:gd name="T4" fmla="*/ 234 w 269"/>
              <a:gd name="T5" fmla="*/ 211 h 288"/>
              <a:gd name="T6" fmla="*/ 201 w 269"/>
              <a:gd name="T7" fmla="*/ 233 h 288"/>
              <a:gd name="T8" fmla="*/ 160 w 269"/>
              <a:gd name="T9" fmla="*/ 240 h 288"/>
              <a:gd name="T10" fmla="*/ 148 w 269"/>
              <a:gd name="T11" fmla="*/ 187 h 288"/>
              <a:gd name="T12" fmla="*/ 146 w 269"/>
              <a:gd name="T13" fmla="*/ 121 h 288"/>
              <a:gd name="T14" fmla="*/ 193 w 269"/>
              <a:gd name="T15" fmla="*/ 121 h 288"/>
              <a:gd name="T16" fmla="*/ 211 w 269"/>
              <a:gd name="T17" fmla="*/ 117 h 288"/>
              <a:gd name="T18" fmla="*/ 222 w 269"/>
              <a:gd name="T19" fmla="*/ 123 h 288"/>
              <a:gd name="T20" fmla="*/ 236 w 269"/>
              <a:gd name="T21" fmla="*/ 109 h 288"/>
              <a:gd name="T22" fmla="*/ 222 w 269"/>
              <a:gd name="T23" fmla="*/ 95 h 288"/>
              <a:gd name="T24" fmla="*/ 210 w 269"/>
              <a:gd name="T25" fmla="*/ 101 h 288"/>
              <a:gd name="T26" fmla="*/ 145 w 269"/>
              <a:gd name="T27" fmla="*/ 101 h 288"/>
              <a:gd name="T28" fmla="*/ 144 w 269"/>
              <a:gd name="T29" fmla="*/ 68 h 288"/>
              <a:gd name="T30" fmla="*/ 169 w 269"/>
              <a:gd name="T31" fmla="*/ 35 h 288"/>
              <a:gd name="T32" fmla="*/ 134 w 269"/>
              <a:gd name="T33" fmla="*/ 0 h 288"/>
              <a:gd name="T34" fmla="*/ 99 w 269"/>
              <a:gd name="T35" fmla="*/ 35 h 288"/>
              <a:gd name="T36" fmla="*/ 124 w 269"/>
              <a:gd name="T37" fmla="*/ 68 h 288"/>
              <a:gd name="T38" fmla="*/ 123 w 269"/>
              <a:gd name="T39" fmla="*/ 101 h 288"/>
              <a:gd name="T40" fmla="*/ 58 w 269"/>
              <a:gd name="T41" fmla="*/ 101 h 288"/>
              <a:gd name="T42" fmla="*/ 46 w 269"/>
              <a:gd name="T43" fmla="*/ 95 h 288"/>
              <a:gd name="T44" fmla="*/ 32 w 269"/>
              <a:gd name="T45" fmla="*/ 109 h 288"/>
              <a:gd name="T46" fmla="*/ 46 w 269"/>
              <a:gd name="T47" fmla="*/ 123 h 288"/>
              <a:gd name="T48" fmla="*/ 57 w 269"/>
              <a:gd name="T49" fmla="*/ 117 h 288"/>
              <a:gd name="T50" fmla="*/ 76 w 269"/>
              <a:gd name="T51" fmla="*/ 121 h 288"/>
              <a:gd name="T52" fmla="*/ 122 w 269"/>
              <a:gd name="T53" fmla="*/ 121 h 288"/>
              <a:gd name="T54" fmla="*/ 120 w 269"/>
              <a:gd name="T55" fmla="*/ 187 h 288"/>
              <a:gd name="T56" fmla="*/ 109 w 269"/>
              <a:gd name="T57" fmla="*/ 239 h 288"/>
              <a:gd name="T58" fmla="*/ 59 w 269"/>
              <a:gd name="T59" fmla="*/ 227 h 288"/>
              <a:gd name="T60" fmla="*/ 34 w 269"/>
              <a:gd name="T61" fmla="*/ 212 h 288"/>
              <a:gd name="T62" fmla="*/ 35 w 269"/>
              <a:gd name="T63" fmla="*/ 209 h 288"/>
              <a:gd name="T64" fmla="*/ 17 w 269"/>
              <a:gd name="T65" fmla="*/ 192 h 288"/>
              <a:gd name="T66" fmla="*/ 0 w 269"/>
              <a:gd name="T67" fmla="*/ 209 h 288"/>
              <a:gd name="T68" fmla="*/ 17 w 269"/>
              <a:gd name="T69" fmla="*/ 227 h 288"/>
              <a:gd name="T70" fmla="*/ 21 w 269"/>
              <a:gd name="T71" fmla="*/ 226 h 288"/>
              <a:gd name="T72" fmla="*/ 48 w 269"/>
              <a:gd name="T73" fmla="*/ 247 h 288"/>
              <a:gd name="T74" fmla="*/ 102 w 269"/>
              <a:gd name="T75" fmla="*/ 273 h 288"/>
              <a:gd name="T76" fmla="*/ 135 w 269"/>
              <a:gd name="T77" fmla="*/ 288 h 288"/>
              <a:gd name="T78" fmla="*/ 166 w 269"/>
              <a:gd name="T79" fmla="*/ 273 h 288"/>
              <a:gd name="T80" fmla="*/ 220 w 269"/>
              <a:gd name="T81" fmla="*/ 247 h 288"/>
              <a:gd name="T82" fmla="*/ 247 w 269"/>
              <a:gd name="T83" fmla="*/ 226 h 288"/>
              <a:gd name="T84" fmla="*/ 251 w 269"/>
              <a:gd name="T85" fmla="*/ 227 h 288"/>
              <a:gd name="T86" fmla="*/ 269 w 269"/>
              <a:gd name="T87" fmla="*/ 209 h 288"/>
              <a:gd name="T88" fmla="*/ 251 w 269"/>
              <a:gd name="T89" fmla="*/ 192 h 288"/>
              <a:gd name="T90" fmla="*/ 115 w 269"/>
              <a:gd name="T91" fmla="*/ 35 h 288"/>
              <a:gd name="T92" fmla="*/ 134 w 269"/>
              <a:gd name="T93" fmla="*/ 16 h 288"/>
              <a:gd name="T94" fmla="*/ 152 w 269"/>
              <a:gd name="T95" fmla="*/ 35 h 288"/>
              <a:gd name="T96" fmla="*/ 134 w 269"/>
              <a:gd name="T97" fmla="*/ 53 h 288"/>
              <a:gd name="T98" fmla="*/ 115 w 269"/>
              <a:gd name="T99" fmla="*/ 35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69" h="288">
                <a:moveTo>
                  <a:pt x="251" y="192"/>
                </a:moveTo>
                <a:cubicBezTo>
                  <a:pt x="241" y="192"/>
                  <a:pt x="234" y="200"/>
                  <a:pt x="234" y="209"/>
                </a:cubicBezTo>
                <a:cubicBezTo>
                  <a:pt x="234" y="210"/>
                  <a:pt x="234" y="211"/>
                  <a:pt x="234" y="211"/>
                </a:cubicBezTo>
                <a:cubicBezTo>
                  <a:pt x="226" y="217"/>
                  <a:pt x="215" y="224"/>
                  <a:pt x="201" y="233"/>
                </a:cubicBezTo>
                <a:cubicBezTo>
                  <a:pt x="189" y="240"/>
                  <a:pt x="174" y="241"/>
                  <a:pt x="160" y="240"/>
                </a:cubicBezTo>
                <a:cubicBezTo>
                  <a:pt x="148" y="187"/>
                  <a:pt x="148" y="187"/>
                  <a:pt x="148" y="187"/>
                </a:cubicBezTo>
                <a:cubicBezTo>
                  <a:pt x="148" y="187"/>
                  <a:pt x="147" y="153"/>
                  <a:pt x="146" y="121"/>
                </a:cubicBezTo>
                <a:cubicBezTo>
                  <a:pt x="193" y="121"/>
                  <a:pt x="193" y="121"/>
                  <a:pt x="193" y="121"/>
                </a:cubicBezTo>
                <a:cubicBezTo>
                  <a:pt x="211" y="117"/>
                  <a:pt x="211" y="117"/>
                  <a:pt x="211" y="117"/>
                </a:cubicBezTo>
                <a:cubicBezTo>
                  <a:pt x="213" y="120"/>
                  <a:pt x="217" y="123"/>
                  <a:pt x="222" y="123"/>
                </a:cubicBezTo>
                <a:cubicBezTo>
                  <a:pt x="230" y="123"/>
                  <a:pt x="236" y="116"/>
                  <a:pt x="236" y="109"/>
                </a:cubicBezTo>
                <a:cubicBezTo>
                  <a:pt x="236" y="101"/>
                  <a:pt x="230" y="95"/>
                  <a:pt x="222" y="95"/>
                </a:cubicBezTo>
                <a:cubicBezTo>
                  <a:pt x="217" y="95"/>
                  <a:pt x="213" y="97"/>
                  <a:pt x="210" y="101"/>
                </a:cubicBezTo>
                <a:cubicBezTo>
                  <a:pt x="145" y="101"/>
                  <a:pt x="145" y="101"/>
                  <a:pt x="145" y="101"/>
                </a:cubicBezTo>
                <a:cubicBezTo>
                  <a:pt x="145" y="87"/>
                  <a:pt x="144" y="75"/>
                  <a:pt x="144" y="68"/>
                </a:cubicBezTo>
                <a:cubicBezTo>
                  <a:pt x="158" y="63"/>
                  <a:pt x="169" y="50"/>
                  <a:pt x="169" y="35"/>
                </a:cubicBezTo>
                <a:cubicBezTo>
                  <a:pt x="169" y="16"/>
                  <a:pt x="153" y="0"/>
                  <a:pt x="134" y="0"/>
                </a:cubicBezTo>
                <a:cubicBezTo>
                  <a:pt x="115" y="0"/>
                  <a:pt x="99" y="16"/>
                  <a:pt x="99" y="35"/>
                </a:cubicBezTo>
                <a:cubicBezTo>
                  <a:pt x="99" y="50"/>
                  <a:pt x="110" y="64"/>
                  <a:pt x="124" y="68"/>
                </a:cubicBezTo>
                <a:cubicBezTo>
                  <a:pt x="124" y="75"/>
                  <a:pt x="124" y="87"/>
                  <a:pt x="123" y="101"/>
                </a:cubicBezTo>
                <a:cubicBezTo>
                  <a:pt x="58" y="101"/>
                  <a:pt x="58" y="101"/>
                  <a:pt x="58" y="101"/>
                </a:cubicBezTo>
                <a:cubicBezTo>
                  <a:pt x="55" y="97"/>
                  <a:pt x="51" y="95"/>
                  <a:pt x="46" y="95"/>
                </a:cubicBezTo>
                <a:cubicBezTo>
                  <a:pt x="38" y="95"/>
                  <a:pt x="32" y="101"/>
                  <a:pt x="32" y="109"/>
                </a:cubicBezTo>
                <a:cubicBezTo>
                  <a:pt x="32" y="116"/>
                  <a:pt x="38" y="123"/>
                  <a:pt x="46" y="123"/>
                </a:cubicBezTo>
                <a:cubicBezTo>
                  <a:pt x="51" y="123"/>
                  <a:pt x="55" y="120"/>
                  <a:pt x="57" y="117"/>
                </a:cubicBezTo>
                <a:cubicBezTo>
                  <a:pt x="76" y="121"/>
                  <a:pt x="76" y="121"/>
                  <a:pt x="76" y="121"/>
                </a:cubicBezTo>
                <a:cubicBezTo>
                  <a:pt x="122" y="121"/>
                  <a:pt x="122" y="121"/>
                  <a:pt x="122" y="121"/>
                </a:cubicBezTo>
                <a:cubicBezTo>
                  <a:pt x="121" y="153"/>
                  <a:pt x="120" y="187"/>
                  <a:pt x="120" y="187"/>
                </a:cubicBezTo>
                <a:cubicBezTo>
                  <a:pt x="109" y="239"/>
                  <a:pt x="109" y="239"/>
                  <a:pt x="109" y="239"/>
                </a:cubicBezTo>
                <a:cubicBezTo>
                  <a:pt x="91" y="239"/>
                  <a:pt x="73" y="237"/>
                  <a:pt x="59" y="227"/>
                </a:cubicBezTo>
                <a:cubicBezTo>
                  <a:pt x="49" y="221"/>
                  <a:pt x="41" y="217"/>
                  <a:pt x="34" y="212"/>
                </a:cubicBezTo>
                <a:cubicBezTo>
                  <a:pt x="35" y="211"/>
                  <a:pt x="35" y="210"/>
                  <a:pt x="35" y="209"/>
                </a:cubicBezTo>
                <a:cubicBezTo>
                  <a:pt x="35" y="200"/>
                  <a:pt x="27" y="192"/>
                  <a:pt x="17" y="192"/>
                </a:cubicBezTo>
                <a:cubicBezTo>
                  <a:pt x="8" y="192"/>
                  <a:pt x="0" y="200"/>
                  <a:pt x="0" y="209"/>
                </a:cubicBezTo>
                <a:cubicBezTo>
                  <a:pt x="0" y="219"/>
                  <a:pt x="8" y="227"/>
                  <a:pt x="17" y="227"/>
                </a:cubicBezTo>
                <a:cubicBezTo>
                  <a:pt x="19" y="227"/>
                  <a:pt x="20" y="227"/>
                  <a:pt x="21" y="226"/>
                </a:cubicBezTo>
                <a:cubicBezTo>
                  <a:pt x="28" y="232"/>
                  <a:pt x="37" y="239"/>
                  <a:pt x="48" y="247"/>
                </a:cubicBezTo>
                <a:cubicBezTo>
                  <a:pt x="64" y="257"/>
                  <a:pt x="82" y="267"/>
                  <a:pt x="102" y="273"/>
                </a:cubicBezTo>
                <a:cubicBezTo>
                  <a:pt x="105" y="274"/>
                  <a:pt x="128" y="288"/>
                  <a:pt x="135" y="288"/>
                </a:cubicBezTo>
                <a:cubicBezTo>
                  <a:pt x="141" y="288"/>
                  <a:pt x="161" y="276"/>
                  <a:pt x="166" y="273"/>
                </a:cubicBezTo>
                <a:cubicBezTo>
                  <a:pt x="186" y="267"/>
                  <a:pt x="205" y="257"/>
                  <a:pt x="220" y="247"/>
                </a:cubicBezTo>
                <a:cubicBezTo>
                  <a:pt x="231" y="239"/>
                  <a:pt x="241" y="232"/>
                  <a:pt x="247" y="226"/>
                </a:cubicBezTo>
                <a:cubicBezTo>
                  <a:pt x="248" y="227"/>
                  <a:pt x="250" y="227"/>
                  <a:pt x="251" y="227"/>
                </a:cubicBezTo>
                <a:cubicBezTo>
                  <a:pt x="261" y="227"/>
                  <a:pt x="269" y="219"/>
                  <a:pt x="269" y="209"/>
                </a:cubicBezTo>
                <a:cubicBezTo>
                  <a:pt x="269" y="200"/>
                  <a:pt x="261" y="192"/>
                  <a:pt x="251" y="192"/>
                </a:cubicBezTo>
                <a:close/>
                <a:moveTo>
                  <a:pt x="115" y="35"/>
                </a:moveTo>
                <a:cubicBezTo>
                  <a:pt x="115" y="25"/>
                  <a:pt x="124" y="16"/>
                  <a:pt x="134" y="16"/>
                </a:cubicBezTo>
                <a:cubicBezTo>
                  <a:pt x="144" y="16"/>
                  <a:pt x="152" y="25"/>
                  <a:pt x="152" y="35"/>
                </a:cubicBezTo>
                <a:cubicBezTo>
                  <a:pt x="152" y="45"/>
                  <a:pt x="144" y="53"/>
                  <a:pt x="134" y="53"/>
                </a:cubicBezTo>
                <a:cubicBezTo>
                  <a:pt x="124" y="53"/>
                  <a:pt x="115" y="45"/>
                  <a:pt x="115" y="35"/>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pic>
        <p:nvPicPr>
          <p:cNvPr id="13323" name="稻壳儿小白白(http://dwz.cn/Wu2UP)"/>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3238" y="2322513"/>
            <a:ext cx="347662" cy="347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24" name="稻壳儿小白白(http://dwz.cn/Wu2UP)"/>
          <p:cNvSpPr>
            <a:spLocks noChangeArrowheads="1"/>
          </p:cNvSpPr>
          <p:nvPr/>
        </p:nvSpPr>
        <p:spPr bwMode="auto">
          <a:xfrm>
            <a:off x="2630488" y="2094151"/>
            <a:ext cx="2843212"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r>
              <a:rPr lang="zh-CN" altLang="en-US" sz="1400" dirty="0"/>
              <a:t>原型算法</a:t>
            </a:r>
            <a:endParaRPr lang="en-US" altLang="zh-CN" sz="1400" dirty="0"/>
          </a:p>
          <a:p>
            <a:r>
              <a:rPr lang="zh-CN" altLang="en-US" sz="1400" dirty="0"/>
              <a:t>还没有出现建立过程模型、提取过程日志记录文件并挖掘文件的概念，仅对过程本身进行挖掘分析。</a:t>
            </a:r>
            <a:endParaRPr lang="en-US" altLang="zh-CN" sz="1400" dirty="0"/>
          </a:p>
        </p:txBody>
      </p:sp>
      <p:sp>
        <p:nvSpPr>
          <p:cNvPr id="13326" name="稻壳儿小白白(http://dwz.cn/Wu2UP)"/>
          <p:cNvSpPr>
            <a:spLocks noChangeArrowheads="1"/>
          </p:cNvSpPr>
          <p:nvPr/>
        </p:nvSpPr>
        <p:spPr bwMode="auto">
          <a:xfrm>
            <a:off x="7421562" y="2094151"/>
            <a:ext cx="3037431"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r>
              <a:rPr lang="zh-CN" altLang="en-US" sz="1400" dirty="0"/>
              <a:t>模型改进算法</a:t>
            </a:r>
            <a:endParaRPr lang="en-US" altLang="zh-CN" sz="1400" dirty="0"/>
          </a:p>
          <a:p>
            <a:r>
              <a:rPr lang="zh-CN" altLang="en-US" sz="1400" dirty="0"/>
              <a:t>预先已知原过程模型，通过日志记录文件与过程挖掘算法改进原过程模型。</a:t>
            </a:r>
            <a:endParaRPr lang="en-US" altLang="zh-CN" sz="1400" dirty="0"/>
          </a:p>
        </p:txBody>
      </p:sp>
      <p:sp>
        <p:nvSpPr>
          <p:cNvPr id="13328" name="稻壳儿小白白(http://dwz.cn/Wu2UP)"/>
          <p:cNvSpPr>
            <a:spLocks noChangeArrowheads="1"/>
          </p:cNvSpPr>
          <p:nvPr/>
        </p:nvSpPr>
        <p:spPr bwMode="auto">
          <a:xfrm>
            <a:off x="2630488" y="4391025"/>
            <a:ext cx="29464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r>
              <a:rPr lang="zh-CN" altLang="en-US" sz="1400" dirty="0"/>
              <a:t>模型创造算法</a:t>
            </a:r>
            <a:endParaRPr lang="en-US" altLang="zh-CN" sz="1400" dirty="0"/>
          </a:p>
          <a:p>
            <a:r>
              <a:rPr lang="zh-CN" altLang="en-US" sz="1400" dirty="0"/>
              <a:t>预先未知原过程模型，通过日志记录文件与过程挖掘算法创造过程模型。</a:t>
            </a:r>
            <a:endParaRPr lang="en-US" altLang="zh-CN" sz="1400" dirty="0"/>
          </a:p>
        </p:txBody>
      </p:sp>
      <p:sp>
        <p:nvSpPr>
          <p:cNvPr id="13330" name="稻壳儿小白白(http://dwz.cn/Wu2UP)"/>
          <p:cNvSpPr>
            <a:spLocks noChangeArrowheads="1"/>
          </p:cNvSpPr>
          <p:nvPr/>
        </p:nvSpPr>
        <p:spPr bwMode="auto">
          <a:xfrm>
            <a:off x="7421563" y="4391025"/>
            <a:ext cx="2843212"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r>
              <a:rPr lang="zh-CN" altLang="en-US" sz="1400" dirty="0"/>
              <a:t>信息提取算法</a:t>
            </a:r>
            <a:endParaRPr lang="en-US" altLang="zh-CN" sz="1400" dirty="0"/>
          </a:p>
          <a:p>
            <a:r>
              <a:rPr lang="zh-CN" altLang="en-US" sz="1400" dirty="0"/>
              <a:t>通过过程模型和日志记录文件提取与实际生产过程相关的有用信息。</a:t>
            </a:r>
            <a:endParaRPr lang="en-US" altLang="zh-CN" sz="1400" dirty="0"/>
          </a:p>
        </p:txBody>
      </p:sp>
      <p:grpSp>
        <p:nvGrpSpPr>
          <p:cNvPr id="13332" name="组合 39"/>
          <p:cNvGrpSpPr/>
          <p:nvPr/>
        </p:nvGrpSpPr>
        <p:grpSpPr bwMode="auto">
          <a:xfrm>
            <a:off x="244475" y="111125"/>
            <a:ext cx="4008438" cy="611188"/>
            <a:chOff x="0" y="0"/>
            <a:chExt cx="4008674" cy="611426"/>
          </a:xfrm>
        </p:grpSpPr>
        <p:grpSp>
          <p:nvGrpSpPr>
            <p:cNvPr id="13333" name="组合 40"/>
            <p:cNvGrpSpPr/>
            <p:nvPr/>
          </p:nvGrpSpPr>
          <p:grpSpPr bwMode="auto">
            <a:xfrm>
              <a:off x="0" y="0"/>
              <a:ext cx="611426" cy="611426"/>
              <a:chOff x="0" y="0"/>
              <a:chExt cx="3020798" cy="3020798"/>
            </a:xfrm>
          </p:grpSpPr>
          <p:pic>
            <p:nvPicPr>
              <p:cNvPr id="13334" name="Picture 25@|13FFC:16777215|FBC:16777215|LFC:16777215|LBC:1677721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0" y="-8320"/>
                <a:ext cx="3011777" cy="3041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35" name="Oval 36@|1FFC:15773696|FBC:16777215|LFC:16777215|LBC:16777215"/>
              <p:cNvSpPr>
                <a:spLocks noChangeArrowheads="1"/>
              </p:cNvSpPr>
              <p:nvPr/>
            </p:nvSpPr>
            <p:spPr bwMode="auto">
              <a:xfrm>
                <a:off x="0" y="0"/>
                <a:ext cx="3020798" cy="3020798"/>
              </a:xfrm>
              <a:prstGeom prst="ellipse">
                <a:avLst/>
              </a:prstGeom>
              <a:solidFill>
                <a:srgbClr val="00B0F0">
                  <a:alpha val="60999"/>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sz="300">
                  <a:solidFill>
                    <a:srgbClr val="FFFFFF"/>
                  </a:solidFill>
                  <a:sym typeface="Arial" panose="020B0604020202020204" pitchFamily="34" charset="0"/>
                </a:endParaRPr>
              </a:p>
            </p:txBody>
          </p:sp>
        </p:grpSp>
        <p:sp>
          <p:nvSpPr>
            <p:cNvPr id="13336" name="文本框 45"/>
            <p:cNvSpPr txBox="1">
              <a:spLocks noChangeArrowheads="1"/>
            </p:cNvSpPr>
            <p:nvPr/>
          </p:nvSpPr>
          <p:spPr bwMode="auto">
            <a:xfrm>
              <a:off x="68488" y="13326"/>
              <a:ext cx="47445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en-US" altLang="zh-CN" sz="3200" b="1">
                  <a:solidFill>
                    <a:schemeClr val="bg1"/>
                  </a:solidFill>
                  <a:cs typeface="Vrinda" panose="020B0502040204020203" pitchFamily="34" charset="0"/>
                  <a:sym typeface="Arial" panose="020B0604020202020204" pitchFamily="34" charset="0"/>
                </a:rPr>
                <a:t>1</a:t>
              </a:r>
              <a:endParaRPr lang="zh-CN" altLang="en-US" sz="3200" b="1">
                <a:solidFill>
                  <a:schemeClr val="bg1"/>
                </a:solidFill>
                <a:cs typeface="Vrinda" panose="020B0502040204020203" pitchFamily="34" charset="0"/>
                <a:sym typeface="Arial" panose="020B0604020202020204" pitchFamily="34" charset="0"/>
              </a:endParaRPr>
            </a:p>
          </p:txBody>
        </p:sp>
        <p:sp>
          <p:nvSpPr>
            <p:cNvPr id="13337" name="文本框 46"/>
            <p:cNvSpPr txBox="1">
              <a:spLocks noChangeArrowheads="1"/>
            </p:cNvSpPr>
            <p:nvPr/>
          </p:nvSpPr>
          <p:spPr bwMode="auto">
            <a:xfrm>
              <a:off x="679914" y="26637"/>
              <a:ext cx="332876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2800" b="1" dirty="0">
                  <a:solidFill>
                    <a:srgbClr val="4B5E75"/>
                  </a:solidFill>
                  <a:sym typeface="Arial" panose="020B0604020202020204" pitchFamily="34" charset="0"/>
                </a:rPr>
                <a:t>过程挖掘算法</a:t>
              </a:r>
            </a:p>
          </p:txBody>
        </p:sp>
      </p:grpSp>
    </p:spTree>
  </p:cSld>
  <p:clrMapOvr>
    <a:masterClrMapping/>
  </p:clrMapOvr>
  <p:transition spd="slow"/>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图片 10"/>
          <p:cNvPicPr>
            <a:picLocks noChangeAspect="1" noChangeArrowheads="1"/>
          </p:cNvPicPr>
          <p:nvPr/>
        </p:nvPicPr>
        <p:blipFill>
          <a:blip r:embed="rId2">
            <a:extLst>
              <a:ext uri="{28A0092B-C50C-407E-A947-70E740481C1C}">
                <a14:useLocalDpi xmlns:a14="http://schemas.microsoft.com/office/drawing/2010/main" val="0"/>
              </a:ext>
            </a:extLst>
          </a:blip>
          <a:srcRect l="50558" t="14043"/>
          <a:stretch>
            <a:fillRect/>
          </a:stretch>
        </p:blipFill>
        <p:spPr bwMode="auto">
          <a:xfrm>
            <a:off x="0" y="0"/>
            <a:ext cx="5245100" cy="4811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7" name="图片 23"/>
          <p:cNvPicPr>
            <a:picLocks noChangeAspect="1" noChangeArrowheads="1"/>
          </p:cNvPicPr>
          <p:nvPr/>
        </p:nvPicPr>
        <p:blipFill>
          <a:blip r:embed="rId3">
            <a:extLst>
              <a:ext uri="{28A0092B-C50C-407E-A947-70E740481C1C}">
                <a14:useLocalDpi xmlns:a14="http://schemas.microsoft.com/office/drawing/2010/main" val="0"/>
              </a:ext>
            </a:extLst>
          </a:blip>
          <a:srcRect r="50558" b="14043"/>
          <a:stretch>
            <a:fillRect/>
          </a:stretch>
        </p:blipFill>
        <p:spPr bwMode="auto">
          <a:xfrm>
            <a:off x="8474075" y="3446463"/>
            <a:ext cx="3717925" cy="3411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组合 53"/>
          <p:cNvGrpSpPr/>
          <p:nvPr/>
        </p:nvGrpSpPr>
        <p:grpSpPr bwMode="auto">
          <a:xfrm>
            <a:off x="244475" y="111125"/>
            <a:ext cx="6746875" cy="611188"/>
            <a:chOff x="0" y="0"/>
            <a:chExt cx="6747272" cy="611426"/>
          </a:xfrm>
        </p:grpSpPr>
        <p:grpSp>
          <p:nvGrpSpPr>
            <p:cNvPr id="6" name="组合 56"/>
            <p:cNvGrpSpPr/>
            <p:nvPr/>
          </p:nvGrpSpPr>
          <p:grpSpPr bwMode="auto">
            <a:xfrm>
              <a:off x="0" y="0"/>
              <a:ext cx="611426" cy="611426"/>
              <a:chOff x="0" y="0"/>
              <a:chExt cx="3020798" cy="3020798"/>
            </a:xfrm>
          </p:grpSpPr>
          <p:pic>
            <p:nvPicPr>
              <p:cNvPr id="9" name="Picture 25@|13FFC:16777215|FBC:16777215|LFC:16777215|LBC:1677721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0" y="-8320"/>
                <a:ext cx="3011777" cy="3041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Oval 36@|1FFC:15773696|FBC:16777215|LFC:16777215|LBC:16777215"/>
              <p:cNvSpPr>
                <a:spLocks noChangeArrowheads="1"/>
              </p:cNvSpPr>
              <p:nvPr/>
            </p:nvSpPr>
            <p:spPr bwMode="auto">
              <a:xfrm>
                <a:off x="0" y="0"/>
                <a:ext cx="3020798" cy="3020798"/>
              </a:xfrm>
              <a:prstGeom prst="ellipse">
                <a:avLst/>
              </a:prstGeom>
              <a:solidFill>
                <a:srgbClr val="00B0F0">
                  <a:alpha val="60999"/>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sz="300">
                  <a:solidFill>
                    <a:srgbClr val="FFFFFF"/>
                  </a:solidFill>
                  <a:sym typeface="Arial" panose="020B0604020202020204" pitchFamily="34" charset="0"/>
                </a:endParaRPr>
              </a:p>
            </p:txBody>
          </p:sp>
        </p:grpSp>
        <p:sp>
          <p:nvSpPr>
            <p:cNvPr id="7" name="文本框 59"/>
            <p:cNvSpPr txBox="1">
              <a:spLocks noChangeArrowheads="1"/>
            </p:cNvSpPr>
            <p:nvPr/>
          </p:nvSpPr>
          <p:spPr bwMode="auto">
            <a:xfrm>
              <a:off x="68488" y="13326"/>
              <a:ext cx="474451" cy="5850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sz="3200" b="1" dirty="0">
                <a:solidFill>
                  <a:schemeClr val="bg1"/>
                </a:solidFill>
                <a:cs typeface="Vrinda" panose="020B0502040204020203" pitchFamily="34" charset="0"/>
                <a:sym typeface="Arial" panose="020B0604020202020204" pitchFamily="34" charset="0"/>
              </a:endParaRPr>
            </a:p>
          </p:txBody>
        </p:sp>
        <p:sp>
          <p:nvSpPr>
            <p:cNvPr id="8" name="文本框 62"/>
            <p:cNvSpPr txBox="1">
              <a:spLocks noChangeArrowheads="1"/>
            </p:cNvSpPr>
            <p:nvPr/>
          </p:nvSpPr>
          <p:spPr bwMode="auto">
            <a:xfrm>
              <a:off x="680125" y="26680"/>
              <a:ext cx="6067147" cy="522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2800" b="1" dirty="0">
                  <a:solidFill>
                    <a:srgbClr val="4B5E75"/>
                  </a:solidFill>
                  <a:sym typeface="Arial" panose="020B0604020202020204" pitchFamily="34" charset="0"/>
                </a:rPr>
                <a:t>基于协同训练策略的多视图聚类算法</a:t>
              </a:r>
            </a:p>
          </p:txBody>
        </p:sp>
      </p:grpSp>
      <p:sp>
        <p:nvSpPr>
          <p:cNvPr id="11" name="文本框 59"/>
          <p:cNvSpPr txBox="1">
            <a:spLocks noChangeArrowheads="1"/>
          </p:cNvSpPr>
          <p:nvPr/>
        </p:nvSpPr>
        <p:spPr bwMode="auto">
          <a:xfrm>
            <a:off x="188288" y="185886"/>
            <a:ext cx="723361"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en-US" altLang="zh-CN" sz="2400" b="1" dirty="0">
                <a:solidFill>
                  <a:srgbClr val="FFFFFF"/>
                </a:solidFill>
                <a:cs typeface="Vrinda" panose="020B0502040204020203" pitchFamily="34" charset="0"/>
                <a:sym typeface="Arial" panose="020B0604020202020204" pitchFamily="34" charset="0"/>
              </a:rPr>
              <a:t>2.4</a:t>
            </a:r>
          </a:p>
        </p:txBody>
      </p:sp>
      <p:pic>
        <p:nvPicPr>
          <p:cNvPr id="3" name="图片 2" descr="Fig1"/>
          <p:cNvPicPr>
            <a:picLocks noChangeAspect="1"/>
          </p:cNvPicPr>
          <p:nvPr/>
        </p:nvPicPr>
        <p:blipFill>
          <a:blip r:embed="rId5"/>
          <a:stretch>
            <a:fillRect/>
          </a:stretch>
        </p:blipFill>
        <p:spPr>
          <a:xfrm>
            <a:off x="2639060" y="3446780"/>
            <a:ext cx="6667500" cy="2613660"/>
          </a:xfrm>
          <a:prstGeom prst="rect">
            <a:avLst/>
          </a:prstGeom>
        </p:spPr>
      </p:pic>
      <p:sp>
        <p:nvSpPr>
          <p:cNvPr id="4" name="稻壳儿小白白(http://dwz.cn/Wu2UP)"/>
          <p:cNvSpPr txBox="1">
            <a:spLocks noChangeArrowheads="1"/>
          </p:cNvSpPr>
          <p:nvPr/>
        </p:nvSpPr>
        <p:spPr bwMode="auto">
          <a:xfrm>
            <a:off x="2639060" y="2009775"/>
            <a:ext cx="8684895" cy="1045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l"/>
            <a:r>
              <a:rPr lang="zh-CN" altLang="en-US" sz="2400" b="1">
                <a:solidFill>
                  <a:srgbClr val="445469"/>
                </a:solidFill>
                <a:latin typeface="+mn-ea"/>
                <a:ea typeface="+mn-ea"/>
                <a:cs typeface="+mn-ea"/>
                <a:sym typeface="Arial" panose="020B0604020202020204" pitchFamily="34" charset="0"/>
              </a:rPr>
              <a:t>背景：</a:t>
            </a:r>
            <a:r>
              <a:rPr lang="zh-CN" altLang="en-US" sz="2400">
                <a:solidFill>
                  <a:srgbClr val="445469"/>
                </a:solidFill>
                <a:latin typeface="+mn-ea"/>
                <a:ea typeface="+mn-ea"/>
                <a:cs typeface="+mn-ea"/>
                <a:sym typeface="Arial" panose="020B0604020202020204" pitchFamily="34" charset="0"/>
              </a:rPr>
              <a:t>由于现实生活过程固有的复杂性和灵活性，使用一些算法可能会生成很复杂难以理解的过程模型</a:t>
            </a:r>
            <a:endParaRPr lang="zh-CN" altLang="en-US" sz="1400" b="1">
              <a:solidFill>
                <a:srgbClr val="445469"/>
              </a:solidFill>
              <a:latin typeface="+mn-ea"/>
              <a:ea typeface="+mn-ea"/>
              <a:cs typeface="+mn-ea"/>
              <a:sym typeface="Arial" panose="020B0604020202020204" pitchFamily="34" charset="0"/>
            </a:endParaRPr>
          </a:p>
          <a:p>
            <a:pPr algn="l"/>
            <a:endParaRPr lang="zh-CN" altLang="en-US" sz="1400" b="1">
              <a:solidFill>
                <a:srgbClr val="445469"/>
              </a:solidFill>
              <a:latin typeface="+mn-ea"/>
              <a:ea typeface="+mn-ea"/>
              <a:cs typeface="+mn-ea"/>
              <a:sym typeface="Arial" panose="020B0604020202020204" pitchFamily="34" charset="0"/>
            </a:endParaRPr>
          </a:p>
        </p:txBody>
      </p:sp>
    </p:spTree>
    <p:extLst>
      <p:ext uri="{BB962C8B-B14F-4D97-AF65-F5344CB8AC3E}">
        <p14:creationId xmlns:p14="http://schemas.microsoft.com/office/powerpoint/2010/main" val="1815301179"/>
      </p:ext>
    </p:extLst>
  </p:cSld>
  <p:clrMapOvr>
    <a:masterClrMapping/>
  </p:clrMapOvr>
  <p:transition spd="slow"/>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图片 10"/>
          <p:cNvPicPr>
            <a:picLocks noChangeAspect="1" noChangeArrowheads="1"/>
          </p:cNvPicPr>
          <p:nvPr/>
        </p:nvPicPr>
        <p:blipFill>
          <a:blip r:embed="rId2">
            <a:extLst>
              <a:ext uri="{28A0092B-C50C-407E-A947-70E740481C1C}">
                <a14:useLocalDpi xmlns:a14="http://schemas.microsoft.com/office/drawing/2010/main" val="0"/>
              </a:ext>
            </a:extLst>
          </a:blip>
          <a:srcRect l="50558" t="14043"/>
          <a:stretch>
            <a:fillRect/>
          </a:stretch>
        </p:blipFill>
        <p:spPr bwMode="auto">
          <a:xfrm>
            <a:off x="0" y="0"/>
            <a:ext cx="5245100" cy="4811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7" name="图片 23"/>
          <p:cNvPicPr>
            <a:picLocks noChangeAspect="1" noChangeArrowheads="1"/>
          </p:cNvPicPr>
          <p:nvPr/>
        </p:nvPicPr>
        <p:blipFill>
          <a:blip r:embed="rId3">
            <a:extLst>
              <a:ext uri="{28A0092B-C50C-407E-A947-70E740481C1C}">
                <a14:useLocalDpi xmlns:a14="http://schemas.microsoft.com/office/drawing/2010/main" val="0"/>
              </a:ext>
            </a:extLst>
          </a:blip>
          <a:srcRect r="50558" b="14043"/>
          <a:stretch>
            <a:fillRect/>
          </a:stretch>
        </p:blipFill>
        <p:spPr bwMode="auto">
          <a:xfrm>
            <a:off x="8474075" y="3446463"/>
            <a:ext cx="3717925" cy="3411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组合 53"/>
          <p:cNvGrpSpPr/>
          <p:nvPr/>
        </p:nvGrpSpPr>
        <p:grpSpPr bwMode="auto">
          <a:xfrm>
            <a:off x="244475" y="111125"/>
            <a:ext cx="6746875" cy="611188"/>
            <a:chOff x="0" y="0"/>
            <a:chExt cx="6747272" cy="611426"/>
          </a:xfrm>
        </p:grpSpPr>
        <p:grpSp>
          <p:nvGrpSpPr>
            <p:cNvPr id="6" name="组合 56"/>
            <p:cNvGrpSpPr/>
            <p:nvPr/>
          </p:nvGrpSpPr>
          <p:grpSpPr bwMode="auto">
            <a:xfrm>
              <a:off x="0" y="0"/>
              <a:ext cx="611426" cy="611426"/>
              <a:chOff x="0" y="0"/>
              <a:chExt cx="3020798" cy="3020798"/>
            </a:xfrm>
          </p:grpSpPr>
          <p:pic>
            <p:nvPicPr>
              <p:cNvPr id="9" name="Picture 25@|13FFC:16777215|FBC:16777215|LFC:16777215|LBC:1677721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0" y="-8320"/>
                <a:ext cx="3011777" cy="3041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Oval 36@|1FFC:15773696|FBC:16777215|LFC:16777215|LBC:16777215"/>
              <p:cNvSpPr>
                <a:spLocks noChangeArrowheads="1"/>
              </p:cNvSpPr>
              <p:nvPr/>
            </p:nvSpPr>
            <p:spPr bwMode="auto">
              <a:xfrm>
                <a:off x="0" y="0"/>
                <a:ext cx="3020798" cy="3020798"/>
              </a:xfrm>
              <a:prstGeom prst="ellipse">
                <a:avLst/>
              </a:prstGeom>
              <a:solidFill>
                <a:srgbClr val="00B0F0">
                  <a:alpha val="60999"/>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sz="300">
                  <a:solidFill>
                    <a:srgbClr val="FFFFFF"/>
                  </a:solidFill>
                  <a:sym typeface="Arial" panose="020B0604020202020204" pitchFamily="34" charset="0"/>
                </a:endParaRPr>
              </a:p>
            </p:txBody>
          </p:sp>
        </p:grpSp>
        <p:sp>
          <p:nvSpPr>
            <p:cNvPr id="7" name="文本框 59"/>
            <p:cNvSpPr txBox="1">
              <a:spLocks noChangeArrowheads="1"/>
            </p:cNvSpPr>
            <p:nvPr/>
          </p:nvSpPr>
          <p:spPr bwMode="auto">
            <a:xfrm>
              <a:off x="68488" y="13326"/>
              <a:ext cx="474451" cy="5850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sz="3200" b="1" dirty="0">
                <a:solidFill>
                  <a:schemeClr val="bg1"/>
                </a:solidFill>
                <a:cs typeface="Vrinda" panose="020B0502040204020203" pitchFamily="34" charset="0"/>
                <a:sym typeface="Arial" panose="020B0604020202020204" pitchFamily="34" charset="0"/>
              </a:endParaRPr>
            </a:p>
          </p:txBody>
        </p:sp>
        <p:sp>
          <p:nvSpPr>
            <p:cNvPr id="8" name="文本框 62"/>
            <p:cNvSpPr txBox="1">
              <a:spLocks noChangeArrowheads="1"/>
            </p:cNvSpPr>
            <p:nvPr/>
          </p:nvSpPr>
          <p:spPr bwMode="auto">
            <a:xfrm>
              <a:off x="680125" y="26680"/>
              <a:ext cx="6067147" cy="522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2800" b="1" dirty="0">
                  <a:solidFill>
                    <a:srgbClr val="4B5E75"/>
                  </a:solidFill>
                  <a:sym typeface="Arial" panose="020B0604020202020204" pitchFamily="34" charset="0"/>
                </a:rPr>
                <a:t>基于协同训练策略的多视图聚类算法</a:t>
              </a:r>
            </a:p>
          </p:txBody>
        </p:sp>
      </p:grpSp>
      <p:sp>
        <p:nvSpPr>
          <p:cNvPr id="11" name="文本框 59"/>
          <p:cNvSpPr txBox="1">
            <a:spLocks noChangeArrowheads="1"/>
          </p:cNvSpPr>
          <p:nvPr/>
        </p:nvSpPr>
        <p:spPr bwMode="auto">
          <a:xfrm>
            <a:off x="188288" y="185886"/>
            <a:ext cx="723361"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en-US" altLang="zh-CN" sz="2400" b="1" dirty="0">
                <a:solidFill>
                  <a:srgbClr val="FFFFFF"/>
                </a:solidFill>
                <a:cs typeface="Vrinda" panose="020B0502040204020203" pitchFamily="34" charset="0"/>
                <a:sym typeface="Arial" panose="020B0604020202020204" pitchFamily="34" charset="0"/>
              </a:rPr>
              <a:t>2.4</a:t>
            </a:r>
          </a:p>
        </p:txBody>
      </p:sp>
      <p:sp>
        <p:nvSpPr>
          <p:cNvPr id="20484" name="稻壳儿小白白(http://dwz.cn/Wu2UP)"/>
          <p:cNvSpPr txBox="1">
            <a:spLocks noChangeArrowheads="1"/>
          </p:cNvSpPr>
          <p:nvPr/>
        </p:nvSpPr>
        <p:spPr bwMode="auto">
          <a:xfrm>
            <a:off x="1914525" y="3086100"/>
            <a:ext cx="8671560" cy="116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l"/>
            <a:r>
              <a:rPr lang="zh-CN" altLang="en-US" sz="2800" b="1">
                <a:solidFill>
                  <a:srgbClr val="445469"/>
                </a:solidFill>
                <a:latin typeface="+mn-ea"/>
                <a:ea typeface="+mn-ea"/>
                <a:cs typeface="+mn-ea"/>
                <a:sym typeface="Arial" panose="020B0604020202020204" pitchFamily="34" charset="0"/>
              </a:rPr>
              <a:t>CoTraDic算法：</a:t>
            </a:r>
            <a:r>
              <a:rPr lang="zh-CN" altLang="en-US" sz="2800">
                <a:solidFill>
                  <a:srgbClr val="445469"/>
                </a:solidFill>
                <a:latin typeface="+mn-ea"/>
                <a:ea typeface="+mn-ea"/>
                <a:cs typeface="+mn-ea"/>
                <a:sym typeface="Arial" panose="020B0604020202020204" pitchFamily="34" charset="0"/>
              </a:rPr>
              <a:t>在集中式多视图学习的基础上借助于协同训练策略而制定的一种向量空间轨迹聚类算法。</a:t>
            </a:r>
            <a:endParaRPr lang="zh-CN" altLang="en-US" sz="1400" b="1">
              <a:solidFill>
                <a:srgbClr val="445469"/>
              </a:solidFill>
              <a:latin typeface="+mn-ea"/>
              <a:ea typeface="+mn-ea"/>
              <a:cs typeface="+mn-ea"/>
              <a:sym typeface="Arial" panose="020B0604020202020204" pitchFamily="34" charset="0"/>
            </a:endParaRPr>
          </a:p>
          <a:p>
            <a:pPr algn="l"/>
            <a:endParaRPr lang="zh-CN" altLang="en-US" sz="1400" b="1">
              <a:solidFill>
                <a:srgbClr val="445469"/>
              </a:solidFill>
              <a:latin typeface="+mn-ea"/>
              <a:ea typeface="+mn-ea"/>
              <a:cs typeface="+mn-ea"/>
              <a:sym typeface="Arial" panose="020B0604020202020204" pitchFamily="34" charset="0"/>
            </a:endParaRPr>
          </a:p>
        </p:txBody>
      </p:sp>
    </p:spTree>
    <p:extLst>
      <p:ext uri="{BB962C8B-B14F-4D97-AF65-F5344CB8AC3E}">
        <p14:creationId xmlns:p14="http://schemas.microsoft.com/office/powerpoint/2010/main" val="3368417983"/>
      </p:ext>
    </p:extLst>
  </p:cSld>
  <p:clrMapOvr>
    <a:masterClrMapping/>
  </p:clrMapOvr>
  <p:transition spd="slow"/>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53"/>
          <p:cNvGrpSpPr/>
          <p:nvPr/>
        </p:nvGrpSpPr>
        <p:grpSpPr bwMode="auto">
          <a:xfrm>
            <a:off x="244475" y="111125"/>
            <a:ext cx="6746875" cy="611188"/>
            <a:chOff x="0" y="0"/>
            <a:chExt cx="6747272" cy="611426"/>
          </a:xfrm>
        </p:grpSpPr>
        <p:grpSp>
          <p:nvGrpSpPr>
            <p:cNvPr id="6" name="组合 56"/>
            <p:cNvGrpSpPr/>
            <p:nvPr/>
          </p:nvGrpSpPr>
          <p:grpSpPr bwMode="auto">
            <a:xfrm>
              <a:off x="0" y="0"/>
              <a:ext cx="611426" cy="611426"/>
              <a:chOff x="0" y="0"/>
              <a:chExt cx="3020798" cy="3020798"/>
            </a:xfrm>
          </p:grpSpPr>
          <p:pic>
            <p:nvPicPr>
              <p:cNvPr id="9" name="Picture 25@|13FFC:16777215|FBC:16777215|LFC:16777215|LBC:1677721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0" y="-8320"/>
                <a:ext cx="3011777" cy="3041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Oval 36@|1FFC:15773696|FBC:16777215|LFC:16777215|LBC:16777215"/>
              <p:cNvSpPr>
                <a:spLocks noChangeArrowheads="1"/>
              </p:cNvSpPr>
              <p:nvPr/>
            </p:nvSpPr>
            <p:spPr bwMode="auto">
              <a:xfrm>
                <a:off x="0" y="0"/>
                <a:ext cx="3020798" cy="3020798"/>
              </a:xfrm>
              <a:prstGeom prst="ellipse">
                <a:avLst/>
              </a:prstGeom>
              <a:solidFill>
                <a:srgbClr val="00B0F0">
                  <a:alpha val="60999"/>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sz="300">
                  <a:solidFill>
                    <a:srgbClr val="FFFFFF"/>
                  </a:solidFill>
                  <a:sym typeface="Arial" panose="020B0604020202020204" pitchFamily="34" charset="0"/>
                </a:endParaRPr>
              </a:p>
            </p:txBody>
          </p:sp>
        </p:grpSp>
        <p:sp>
          <p:nvSpPr>
            <p:cNvPr id="7" name="文本框 59"/>
            <p:cNvSpPr txBox="1">
              <a:spLocks noChangeArrowheads="1"/>
            </p:cNvSpPr>
            <p:nvPr/>
          </p:nvSpPr>
          <p:spPr bwMode="auto">
            <a:xfrm>
              <a:off x="68488" y="13326"/>
              <a:ext cx="474451" cy="5850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sz="3200" b="1" dirty="0">
                <a:solidFill>
                  <a:schemeClr val="bg1"/>
                </a:solidFill>
                <a:cs typeface="Vrinda" panose="020B0502040204020203" pitchFamily="34" charset="0"/>
                <a:sym typeface="Arial" panose="020B0604020202020204" pitchFamily="34" charset="0"/>
              </a:endParaRPr>
            </a:p>
          </p:txBody>
        </p:sp>
        <p:sp>
          <p:nvSpPr>
            <p:cNvPr id="8" name="文本框 62"/>
            <p:cNvSpPr txBox="1">
              <a:spLocks noChangeArrowheads="1"/>
            </p:cNvSpPr>
            <p:nvPr/>
          </p:nvSpPr>
          <p:spPr bwMode="auto">
            <a:xfrm>
              <a:off x="680125" y="26680"/>
              <a:ext cx="6067147" cy="522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2800" b="1" dirty="0">
                  <a:solidFill>
                    <a:srgbClr val="4B5E75"/>
                  </a:solidFill>
                  <a:sym typeface="Arial" panose="020B0604020202020204" pitchFamily="34" charset="0"/>
                </a:rPr>
                <a:t>基于协同训练策略的多视图聚类算法</a:t>
              </a:r>
            </a:p>
          </p:txBody>
        </p:sp>
      </p:grpSp>
      <p:sp>
        <p:nvSpPr>
          <p:cNvPr id="11" name="文本框 59"/>
          <p:cNvSpPr txBox="1">
            <a:spLocks noChangeArrowheads="1"/>
          </p:cNvSpPr>
          <p:nvPr/>
        </p:nvSpPr>
        <p:spPr bwMode="auto">
          <a:xfrm>
            <a:off x="188288" y="185886"/>
            <a:ext cx="723361"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en-US" altLang="zh-CN" sz="2400" b="1" dirty="0">
                <a:solidFill>
                  <a:srgbClr val="FFFFFF"/>
                </a:solidFill>
                <a:cs typeface="Vrinda" panose="020B0502040204020203" pitchFamily="34" charset="0"/>
                <a:sym typeface="Arial" panose="020B0604020202020204" pitchFamily="34" charset="0"/>
              </a:rPr>
              <a:t>2.4</a:t>
            </a:r>
          </a:p>
        </p:txBody>
      </p:sp>
      <p:sp>
        <p:nvSpPr>
          <p:cNvPr id="17" name="稻壳儿小白白(http://dwz.cn/Wu2UP)"/>
          <p:cNvSpPr>
            <a:spLocks noChangeArrowheads="1"/>
          </p:cNvSpPr>
          <p:nvPr/>
        </p:nvSpPr>
        <p:spPr bwMode="auto">
          <a:xfrm flipH="1">
            <a:off x="1820546" y="2117408"/>
            <a:ext cx="549275" cy="547688"/>
          </a:xfrm>
          <a:prstGeom prst="ellipse">
            <a:avLst/>
          </a:prstGeom>
          <a:solidFill>
            <a:srgbClr val="63CFF6"/>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en-AU" altLang="en-US" sz="1600">
              <a:solidFill>
                <a:srgbClr val="FFFFFF"/>
              </a:solidFill>
              <a:sym typeface="Arial" panose="020B0604020202020204" pitchFamily="34" charset="0"/>
            </a:endParaRPr>
          </a:p>
        </p:txBody>
      </p:sp>
      <p:sp>
        <p:nvSpPr>
          <p:cNvPr id="18" name="稻壳儿小白白(http://dwz.cn/Wu2UP)"/>
          <p:cNvSpPr>
            <a:spLocks noEditPoints="1"/>
          </p:cNvSpPr>
          <p:nvPr/>
        </p:nvSpPr>
        <p:spPr bwMode="auto">
          <a:xfrm>
            <a:off x="1911033" y="2242821"/>
            <a:ext cx="377825" cy="296862"/>
          </a:xfrm>
          <a:custGeom>
            <a:avLst/>
            <a:gdLst>
              <a:gd name="T0" fmla="*/ 50 w 106"/>
              <a:gd name="T1" fmla="*/ 11 h 83"/>
              <a:gd name="T2" fmla="*/ 51 w 106"/>
              <a:gd name="T3" fmla="*/ 11 h 83"/>
              <a:gd name="T4" fmla="*/ 51 w 106"/>
              <a:gd name="T5" fmla="*/ 43 h 83"/>
              <a:gd name="T6" fmla="*/ 19 w 106"/>
              <a:gd name="T7" fmla="*/ 27 h 83"/>
              <a:gd name="T8" fmla="*/ 19 w 106"/>
              <a:gd name="T9" fmla="*/ 26 h 83"/>
              <a:gd name="T10" fmla="*/ 55 w 106"/>
              <a:gd name="T11" fmla="*/ 42 h 83"/>
              <a:gd name="T12" fmla="*/ 56 w 106"/>
              <a:gd name="T13" fmla="*/ 43 h 83"/>
              <a:gd name="T14" fmla="*/ 87 w 106"/>
              <a:gd name="T15" fmla="*/ 27 h 83"/>
              <a:gd name="T16" fmla="*/ 56 w 106"/>
              <a:gd name="T17" fmla="*/ 11 h 83"/>
              <a:gd name="T18" fmla="*/ 55 w 106"/>
              <a:gd name="T19" fmla="*/ 11 h 83"/>
              <a:gd name="T20" fmla="*/ 15 w 106"/>
              <a:gd name="T21" fmla="*/ 29 h 83"/>
              <a:gd name="T22" fmla="*/ 1 w 106"/>
              <a:gd name="T23" fmla="*/ 35 h 83"/>
              <a:gd name="T24" fmla="*/ 1 w 106"/>
              <a:gd name="T25" fmla="*/ 37 h 83"/>
              <a:gd name="T26" fmla="*/ 34 w 106"/>
              <a:gd name="T27" fmla="*/ 53 h 83"/>
              <a:gd name="T28" fmla="*/ 48 w 106"/>
              <a:gd name="T29" fmla="*/ 46 h 83"/>
              <a:gd name="T30" fmla="*/ 105 w 106"/>
              <a:gd name="T31" fmla="*/ 16 h 83"/>
              <a:gd name="T32" fmla="*/ 105 w 106"/>
              <a:gd name="T33" fmla="*/ 18 h 83"/>
              <a:gd name="T34" fmla="*/ 91 w 106"/>
              <a:gd name="T35" fmla="*/ 25 h 83"/>
              <a:gd name="T36" fmla="*/ 58 w 106"/>
              <a:gd name="T37" fmla="*/ 8 h 83"/>
              <a:gd name="T38" fmla="*/ 72 w 106"/>
              <a:gd name="T39" fmla="*/ 0 h 83"/>
              <a:gd name="T40" fmla="*/ 105 w 106"/>
              <a:gd name="T41" fmla="*/ 16 h 83"/>
              <a:gd name="T42" fmla="*/ 106 w 106"/>
              <a:gd name="T43" fmla="*/ 36 h 83"/>
              <a:gd name="T44" fmla="*/ 72 w 106"/>
              <a:gd name="T45" fmla="*/ 53 h 83"/>
              <a:gd name="T46" fmla="*/ 58 w 106"/>
              <a:gd name="T47" fmla="*/ 47 h 83"/>
              <a:gd name="T48" fmla="*/ 58 w 106"/>
              <a:gd name="T49" fmla="*/ 45 h 83"/>
              <a:gd name="T50" fmla="*/ 92 w 106"/>
              <a:gd name="T51" fmla="*/ 29 h 83"/>
              <a:gd name="T52" fmla="*/ 48 w 106"/>
              <a:gd name="T53" fmla="*/ 7 h 83"/>
              <a:gd name="T54" fmla="*/ 33 w 106"/>
              <a:gd name="T55" fmla="*/ 0 h 83"/>
              <a:gd name="T56" fmla="*/ 0 w 106"/>
              <a:gd name="T57" fmla="*/ 17 h 83"/>
              <a:gd name="T58" fmla="*/ 14 w 106"/>
              <a:gd name="T59" fmla="*/ 25 h 83"/>
              <a:gd name="T60" fmla="*/ 48 w 106"/>
              <a:gd name="T61" fmla="*/ 9 h 83"/>
              <a:gd name="T62" fmla="*/ 48 w 106"/>
              <a:gd name="T63" fmla="*/ 7 h 83"/>
              <a:gd name="T64" fmla="*/ 55 w 106"/>
              <a:gd name="T65" fmla="*/ 82 h 83"/>
              <a:gd name="T66" fmla="*/ 56 w 106"/>
              <a:gd name="T67" fmla="*/ 83 h 83"/>
              <a:gd name="T68" fmla="*/ 90 w 106"/>
              <a:gd name="T69" fmla="*/ 65 h 83"/>
              <a:gd name="T70" fmla="*/ 89 w 106"/>
              <a:gd name="T71" fmla="*/ 49 h 83"/>
              <a:gd name="T72" fmla="*/ 73 w 106"/>
              <a:gd name="T73" fmla="*/ 57 h 83"/>
              <a:gd name="T74" fmla="*/ 72 w 106"/>
              <a:gd name="T75" fmla="*/ 57 h 83"/>
              <a:gd name="T76" fmla="*/ 56 w 106"/>
              <a:gd name="T77" fmla="*/ 49 h 83"/>
              <a:gd name="T78" fmla="*/ 55 w 106"/>
              <a:gd name="T79" fmla="*/ 50 h 83"/>
              <a:gd name="T80" fmla="*/ 17 w 106"/>
              <a:gd name="T81" fmla="*/ 49 h 83"/>
              <a:gd name="T82" fmla="*/ 33 w 106"/>
              <a:gd name="T83" fmla="*/ 57 h 83"/>
              <a:gd name="T84" fmla="*/ 50 w 106"/>
              <a:gd name="T85" fmla="*/ 49 h 83"/>
              <a:gd name="T86" fmla="*/ 51 w 106"/>
              <a:gd name="T87" fmla="*/ 50 h 83"/>
              <a:gd name="T88" fmla="*/ 51 w 106"/>
              <a:gd name="T89" fmla="*/ 83 h 83"/>
              <a:gd name="T90" fmla="*/ 17 w 106"/>
              <a:gd name="T91" fmla="*/ 66 h 83"/>
              <a:gd name="T92" fmla="*/ 16 w 106"/>
              <a:gd name="T93" fmla="*/ 5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6" h="83">
                <a:moveTo>
                  <a:pt x="19" y="26"/>
                </a:moveTo>
                <a:cubicBezTo>
                  <a:pt x="50" y="11"/>
                  <a:pt x="50" y="11"/>
                  <a:pt x="50" y="11"/>
                </a:cubicBezTo>
                <a:cubicBezTo>
                  <a:pt x="50" y="11"/>
                  <a:pt x="51" y="11"/>
                  <a:pt x="51" y="11"/>
                </a:cubicBezTo>
                <a:cubicBezTo>
                  <a:pt x="51" y="11"/>
                  <a:pt x="51" y="11"/>
                  <a:pt x="51" y="11"/>
                </a:cubicBezTo>
                <a:cubicBezTo>
                  <a:pt x="51" y="42"/>
                  <a:pt x="51" y="42"/>
                  <a:pt x="51" y="42"/>
                </a:cubicBezTo>
                <a:cubicBezTo>
                  <a:pt x="51" y="42"/>
                  <a:pt x="51" y="43"/>
                  <a:pt x="51" y="43"/>
                </a:cubicBezTo>
                <a:cubicBezTo>
                  <a:pt x="51" y="43"/>
                  <a:pt x="50" y="43"/>
                  <a:pt x="50" y="43"/>
                </a:cubicBezTo>
                <a:cubicBezTo>
                  <a:pt x="19" y="27"/>
                  <a:pt x="19" y="27"/>
                  <a:pt x="19" y="27"/>
                </a:cubicBezTo>
                <a:cubicBezTo>
                  <a:pt x="19" y="27"/>
                  <a:pt x="19" y="27"/>
                  <a:pt x="19" y="27"/>
                </a:cubicBezTo>
                <a:cubicBezTo>
                  <a:pt x="19" y="26"/>
                  <a:pt x="19" y="26"/>
                  <a:pt x="19" y="26"/>
                </a:cubicBezTo>
                <a:close/>
                <a:moveTo>
                  <a:pt x="55" y="11"/>
                </a:moveTo>
                <a:cubicBezTo>
                  <a:pt x="55" y="42"/>
                  <a:pt x="55" y="42"/>
                  <a:pt x="55" y="42"/>
                </a:cubicBezTo>
                <a:cubicBezTo>
                  <a:pt x="55" y="42"/>
                  <a:pt x="55" y="43"/>
                  <a:pt x="55" y="43"/>
                </a:cubicBezTo>
                <a:cubicBezTo>
                  <a:pt x="55" y="43"/>
                  <a:pt x="56" y="43"/>
                  <a:pt x="56" y="43"/>
                </a:cubicBezTo>
                <a:cubicBezTo>
                  <a:pt x="87" y="27"/>
                  <a:pt x="87" y="27"/>
                  <a:pt x="87" y="27"/>
                </a:cubicBezTo>
                <a:cubicBezTo>
                  <a:pt x="87" y="27"/>
                  <a:pt x="87" y="27"/>
                  <a:pt x="87" y="27"/>
                </a:cubicBezTo>
                <a:cubicBezTo>
                  <a:pt x="87" y="26"/>
                  <a:pt x="87" y="26"/>
                  <a:pt x="87" y="26"/>
                </a:cubicBezTo>
                <a:cubicBezTo>
                  <a:pt x="56" y="11"/>
                  <a:pt x="56" y="11"/>
                  <a:pt x="56" y="11"/>
                </a:cubicBezTo>
                <a:cubicBezTo>
                  <a:pt x="56" y="11"/>
                  <a:pt x="55" y="11"/>
                  <a:pt x="55" y="11"/>
                </a:cubicBezTo>
                <a:cubicBezTo>
                  <a:pt x="55" y="11"/>
                  <a:pt x="55" y="11"/>
                  <a:pt x="55" y="11"/>
                </a:cubicBezTo>
                <a:close/>
                <a:moveTo>
                  <a:pt x="48" y="45"/>
                </a:moveTo>
                <a:cubicBezTo>
                  <a:pt x="15" y="29"/>
                  <a:pt x="15" y="29"/>
                  <a:pt x="15" y="29"/>
                </a:cubicBezTo>
                <a:cubicBezTo>
                  <a:pt x="15" y="29"/>
                  <a:pt x="15" y="29"/>
                  <a:pt x="14" y="29"/>
                </a:cubicBezTo>
                <a:cubicBezTo>
                  <a:pt x="1" y="35"/>
                  <a:pt x="1" y="35"/>
                  <a:pt x="1" y="35"/>
                </a:cubicBezTo>
                <a:cubicBezTo>
                  <a:pt x="1" y="36"/>
                  <a:pt x="0" y="36"/>
                  <a:pt x="0" y="36"/>
                </a:cubicBezTo>
                <a:cubicBezTo>
                  <a:pt x="0" y="37"/>
                  <a:pt x="1" y="37"/>
                  <a:pt x="1" y="37"/>
                </a:cubicBezTo>
                <a:cubicBezTo>
                  <a:pt x="33" y="53"/>
                  <a:pt x="33" y="53"/>
                  <a:pt x="33" y="53"/>
                </a:cubicBezTo>
                <a:cubicBezTo>
                  <a:pt x="34" y="54"/>
                  <a:pt x="34" y="54"/>
                  <a:pt x="34" y="53"/>
                </a:cubicBezTo>
                <a:cubicBezTo>
                  <a:pt x="48" y="47"/>
                  <a:pt x="48" y="47"/>
                  <a:pt x="48" y="47"/>
                </a:cubicBezTo>
                <a:cubicBezTo>
                  <a:pt x="48" y="47"/>
                  <a:pt x="48" y="46"/>
                  <a:pt x="48" y="46"/>
                </a:cubicBezTo>
                <a:cubicBezTo>
                  <a:pt x="48" y="45"/>
                  <a:pt x="48" y="45"/>
                  <a:pt x="48" y="45"/>
                </a:cubicBezTo>
                <a:close/>
                <a:moveTo>
                  <a:pt x="105" y="16"/>
                </a:moveTo>
                <a:cubicBezTo>
                  <a:pt x="105" y="17"/>
                  <a:pt x="106" y="17"/>
                  <a:pt x="106" y="17"/>
                </a:cubicBezTo>
                <a:cubicBezTo>
                  <a:pt x="106" y="18"/>
                  <a:pt x="105" y="18"/>
                  <a:pt x="105" y="18"/>
                </a:cubicBezTo>
                <a:cubicBezTo>
                  <a:pt x="92" y="25"/>
                  <a:pt x="92" y="25"/>
                  <a:pt x="92" y="25"/>
                </a:cubicBezTo>
                <a:cubicBezTo>
                  <a:pt x="91" y="25"/>
                  <a:pt x="91" y="25"/>
                  <a:pt x="91" y="25"/>
                </a:cubicBezTo>
                <a:cubicBezTo>
                  <a:pt x="58" y="9"/>
                  <a:pt x="58" y="9"/>
                  <a:pt x="58" y="9"/>
                </a:cubicBezTo>
                <a:cubicBezTo>
                  <a:pt x="58" y="8"/>
                  <a:pt x="58" y="8"/>
                  <a:pt x="58" y="8"/>
                </a:cubicBezTo>
                <a:cubicBezTo>
                  <a:pt x="58" y="7"/>
                  <a:pt x="58" y="7"/>
                  <a:pt x="58" y="7"/>
                </a:cubicBezTo>
                <a:cubicBezTo>
                  <a:pt x="72" y="0"/>
                  <a:pt x="72" y="0"/>
                  <a:pt x="72" y="0"/>
                </a:cubicBezTo>
                <a:cubicBezTo>
                  <a:pt x="72" y="0"/>
                  <a:pt x="72" y="0"/>
                  <a:pt x="72" y="0"/>
                </a:cubicBezTo>
                <a:cubicBezTo>
                  <a:pt x="105" y="16"/>
                  <a:pt x="105" y="16"/>
                  <a:pt x="105" y="16"/>
                </a:cubicBezTo>
                <a:close/>
                <a:moveTo>
                  <a:pt x="105" y="35"/>
                </a:moveTo>
                <a:cubicBezTo>
                  <a:pt x="105" y="36"/>
                  <a:pt x="106" y="36"/>
                  <a:pt x="106" y="36"/>
                </a:cubicBezTo>
                <a:cubicBezTo>
                  <a:pt x="106" y="37"/>
                  <a:pt x="105" y="37"/>
                  <a:pt x="105" y="37"/>
                </a:cubicBezTo>
                <a:cubicBezTo>
                  <a:pt x="72" y="53"/>
                  <a:pt x="72" y="53"/>
                  <a:pt x="72" y="53"/>
                </a:cubicBezTo>
                <a:cubicBezTo>
                  <a:pt x="72" y="54"/>
                  <a:pt x="72" y="54"/>
                  <a:pt x="72" y="53"/>
                </a:cubicBezTo>
                <a:cubicBezTo>
                  <a:pt x="58" y="47"/>
                  <a:pt x="58" y="47"/>
                  <a:pt x="58" y="47"/>
                </a:cubicBezTo>
                <a:cubicBezTo>
                  <a:pt x="58" y="47"/>
                  <a:pt x="58" y="46"/>
                  <a:pt x="58" y="46"/>
                </a:cubicBezTo>
                <a:cubicBezTo>
                  <a:pt x="58" y="45"/>
                  <a:pt x="58" y="45"/>
                  <a:pt x="58" y="45"/>
                </a:cubicBezTo>
                <a:cubicBezTo>
                  <a:pt x="91" y="29"/>
                  <a:pt x="91" y="29"/>
                  <a:pt x="91" y="29"/>
                </a:cubicBezTo>
                <a:cubicBezTo>
                  <a:pt x="91" y="29"/>
                  <a:pt x="91" y="29"/>
                  <a:pt x="92" y="29"/>
                </a:cubicBezTo>
                <a:cubicBezTo>
                  <a:pt x="105" y="35"/>
                  <a:pt x="105" y="35"/>
                  <a:pt x="105" y="35"/>
                </a:cubicBezTo>
                <a:close/>
                <a:moveTo>
                  <a:pt x="48" y="7"/>
                </a:moveTo>
                <a:cubicBezTo>
                  <a:pt x="34" y="0"/>
                  <a:pt x="34" y="0"/>
                  <a:pt x="34" y="0"/>
                </a:cubicBezTo>
                <a:cubicBezTo>
                  <a:pt x="34" y="0"/>
                  <a:pt x="34" y="0"/>
                  <a:pt x="33" y="0"/>
                </a:cubicBezTo>
                <a:cubicBezTo>
                  <a:pt x="1" y="16"/>
                  <a:pt x="1" y="16"/>
                  <a:pt x="1" y="16"/>
                </a:cubicBezTo>
                <a:cubicBezTo>
                  <a:pt x="1" y="17"/>
                  <a:pt x="0" y="17"/>
                  <a:pt x="0" y="17"/>
                </a:cubicBezTo>
                <a:cubicBezTo>
                  <a:pt x="0" y="18"/>
                  <a:pt x="1" y="18"/>
                  <a:pt x="1" y="18"/>
                </a:cubicBezTo>
                <a:cubicBezTo>
                  <a:pt x="14" y="25"/>
                  <a:pt x="14" y="25"/>
                  <a:pt x="14" y="25"/>
                </a:cubicBezTo>
                <a:cubicBezTo>
                  <a:pt x="15" y="25"/>
                  <a:pt x="15" y="25"/>
                  <a:pt x="15" y="25"/>
                </a:cubicBezTo>
                <a:cubicBezTo>
                  <a:pt x="48" y="9"/>
                  <a:pt x="48" y="9"/>
                  <a:pt x="48" y="9"/>
                </a:cubicBezTo>
                <a:cubicBezTo>
                  <a:pt x="48" y="8"/>
                  <a:pt x="48" y="8"/>
                  <a:pt x="48" y="8"/>
                </a:cubicBezTo>
                <a:cubicBezTo>
                  <a:pt x="48" y="7"/>
                  <a:pt x="48" y="7"/>
                  <a:pt x="48" y="7"/>
                </a:cubicBezTo>
                <a:close/>
                <a:moveTo>
                  <a:pt x="55" y="50"/>
                </a:moveTo>
                <a:cubicBezTo>
                  <a:pt x="55" y="82"/>
                  <a:pt x="55" y="82"/>
                  <a:pt x="55" y="82"/>
                </a:cubicBezTo>
                <a:cubicBezTo>
                  <a:pt x="55" y="82"/>
                  <a:pt x="55" y="83"/>
                  <a:pt x="55" y="83"/>
                </a:cubicBezTo>
                <a:cubicBezTo>
                  <a:pt x="55" y="83"/>
                  <a:pt x="56" y="83"/>
                  <a:pt x="56" y="83"/>
                </a:cubicBezTo>
                <a:cubicBezTo>
                  <a:pt x="89" y="66"/>
                  <a:pt x="89" y="66"/>
                  <a:pt x="89" y="66"/>
                </a:cubicBezTo>
                <a:cubicBezTo>
                  <a:pt x="89" y="66"/>
                  <a:pt x="90" y="66"/>
                  <a:pt x="90" y="65"/>
                </a:cubicBezTo>
                <a:cubicBezTo>
                  <a:pt x="90" y="50"/>
                  <a:pt x="90" y="50"/>
                  <a:pt x="90" y="50"/>
                </a:cubicBezTo>
                <a:cubicBezTo>
                  <a:pt x="90" y="50"/>
                  <a:pt x="89" y="49"/>
                  <a:pt x="89" y="49"/>
                </a:cubicBezTo>
                <a:cubicBezTo>
                  <a:pt x="89" y="49"/>
                  <a:pt x="89" y="49"/>
                  <a:pt x="88" y="49"/>
                </a:cubicBezTo>
                <a:cubicBezTo>
                  <a:pt x="73" y="57"/>
                  <a:pt x="73" y="57"/>
                  <a:pt x="73" y="57"/>
                </a:cubicBezTo>
                <a:cubicBezTo>
                  <a:pt x="72" y="57"/>
                  <a:pt x="72" y="57"/>
                  <a:pt x="72" y="57"/>
                </a:cubicBezTo>
                <a:cubicBezTo>
                  <a:pt x="72" y="57"/>
                  <a:pt x="72" y="57"/>
                  <a:pt x="72" y="57"/>
                </a:cubicBezTo>
                <a:cubicBezTo>
                  <a:pt x="71" y="57"/>
                  <a:pt x="71" y="57"/>
                  <a:pt x="71" y="57"/>
                </a:cubicBezTo>
                <a:cubicBezTo>
                  <a:pt x="56" y="49"/>
                  <a:pt x="56" y="49"/>
                  <a:pt x="56" y="49"/>
                </a:cubicBezTo>
                <a:cubicBezTo>
                  <a:pt x="56" y="49"/>
                  <a:pt x="55" y="49"/>
                  <a:pt x="55" y="49"/>
                </a:cubicBezTo>
                <a:cubicBezTo>
                  <a:pt x="55" y="49"/>
                  <a:pt x="55" y="50"/>
                  <a:pt x="55" y="50"/>
                </a:cubicBezTo>
                <a:close/>
                <a:moveTo>
                  <a:pt x="16" y="50"/>
                </a:moveTo>
                <a:cubicBezTo>
                  <a:pt x="16" y="50"/>
                  <a:pt x="17" y="49"/>
                  <a:pt x="17" y="49"/>
                </a:cubicBezTo>
                <a:cubicBezTo>
                  <a:pt x="17" y="49"/>
                  <a:pt x="17" y="49"/>
                  <a:pt x="18" y="49"/>
                </a:cubicBezTo>
                <a:cubicBezTo>
                  <a:pt x="33" y="57"/>
                  <a:pt x="33" y="57"/>
                  <a:pt x="33" y="57"/>
                </a:cubicBezTo>
                <a:cubicBezTo>
                  <a:pt x="34" y="57"/>
                  <a:pt x="34" y="57"/>
                  <a:pt x="34" y="57"/>
                </a:cubicBezTo>
                <a:cubicBezTo>
                  <a:pt x="50" y="49"/>
                  <a:pt x="50" y="49"/>
                  <a:pt x="50" y="49"/>
                </a:cubicBezTo>
                <a:cubicBezTo>
                  <a:pt x="50" y="49"/>
                  <a:pt x="51" y="49"/>
                  <a:pt x="51" y="49"/>
                </a:cubicBezTo>
                <a:cubicBezTo>
                  <a:pt x="51" y="49"/>
                  <a:pt x="51" y="50"/>
                  <a:pt x="51" y="50"/>
                </a:cubicBezTo>
                <a:cubicBezTo>
                  <a:pt x="51" y="82"/>
                  <a:pt x="51" y="82"/>
                  <a:pt x="51" y="82"/>
                </a:cubicBezTo>
                <a:cubicBezTo>
                  <a:pt x="51" y="82"/>
                  <a:pt x="51" y="83"/>
                  <a:pt x="51" y="83"/>
                </a:cubicBezTo>
                <a:cubicBezTo>
                  <a:pt x="51" y="83"/>
                  <a:pt x="50" y="83"/>
                  <a:pt x="50" y="83"/>
                </a:cubicBezTo>
                <a:cubicBezTo>
                  <a:pt x="17" y="66"/>
                  <a:pt x="17" y="66"/>
                  <a:pt x="17" y="66"/>
                </a:cubicBezTo>
                <a:cubicBezTo>
                  <a:pt x="17" y="66"/>
                  <a:pt x="16" y="66"/>
                  <a:pt x="16" y="65"/>
                </a:cubicBezTo>
                <a:lnTo>
                  <a:pt x="16" y="50"/>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9" name="稻壳儿小白白(http://dwz.cn/Wu2UP)"/>
          <p:cNvSpPr>
            <a:spLocks noChangeArrowheads="1"/>
          </p:cNvSpPr>
          <p:nvPr/>
        </p:nvSpPr>
        <p:spPr bwMode="auto">
          <a:xfrm>
            <a:off x="1825625" y="3086876"/>
            <a:ext cx="549275" cy="547687"/>
          </a:xfrm>
          <a:prstGeom prst="ellipse">
            <a:avLst/>
          </a:prstGeom>
          <a:solidFill>
            <a:srgbClr val="63CFF6"/>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en-US" altLang="zh-CN" sz="1600">
              <a:solidFill>
                <a:srgbClr val="FFFFFF"/>
              </a:solidFill>
              <a:sym typeface="Arial" panose="020B0604020202020204" pitchFamily="34" charset="0"/>
            </a:endParaRPr>
          </a:p>
        </p:txBody>
      </p:sp>
      <p:sp>
        <p:nvSpPr>
          <p:cNvPr id="20" name="稻壳儿小白白(http://dwz.cn/Wu2UP)"/>
          <p:cNvSpPr/>
          <p:nvPr/>
        </p:nvSpPr>
        <p:spPr bwMode="auto">
          <a:xfrm>
            <a:off x="1968500" y="3271026"/>
            <a:ext cx="254000" cy="228600"/>
          </a:xfrm>
          <a:custGeom>
            <a:avLst/>
            <a:gdLst>
              <a:gd name="T0" fmla="*/ 0 w 161"/>
              <a:gd name="T1" fmla="*/ 62 h 145"/>
              <a:gd name="T2" fmla="*/ 0 w 161"/>
              <a:gd name="T3" fmla="*/ 145 h 145"/>
              <a:gd name="T4" fmla="*/ 31 w 161"/>
              <a:gd name="T5" fmla="*/ 145 h 145"/>
              <a:gd name="T6" fmla="*/ 130 w 161"/>
              <a:gd name="T7" fmla="*/ 145 h 145"/>
              <a:gd name="T8" fmla="*/ 161 w 161"/>
              <a:gd name="T9" fmla="*/ 145 h 145"/>
              <a:gd name="T10" fmla="*/ 161 w 161"/>
              <a:gd name="T11" fmla="*/ 62 h 145"/>
              <a:gd name="T12" fmla="*/ 81 w 161"/>
              <a:gd name="T13" fmla="*/ 0 h 145"/>
              <a:gd name="T14" fmla="*/ 0 w 161"/>
              <a:gd name="T15" fmla="*/ 62 h 1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1" h="145">
                <a:moveTo>
                  <a:pt x="0" y="62"/>
                </a:moveTo>
                <a:lnTo>
                  <a:pt x="0" y="145"/>
                </a:lnTo>
                <a:lnTo>
                  <a:pt x="31" y="145"/>
                </a:lnTo>
                <a:lnTo>
                  <a:pt x="130" y="145"/>
                </a:lnTo>
                <a:lnTo>
                  <a:pt x="161" y="145"/>
                </a:lnTo>
                <a:lnTo>
                  <a:pt x="161" y="62"/>
                </a:lnTo>
                <a:lnTo>
                  <a:pt x="81" y="0"/>
                </a:lnTo>
                <a:lnTo>
                  <a:pt x="0" y="62"/>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1" name="稻壳儿小白白(http://dwz.cn/Wu2UP)"/>
          <p:cNvSpPr/>
          <p:nvPr/>
        </p:nvSpPr>
        <p:spPr bwMode="auto">
          <a:xfrm>
            <a:off x="1901825" y="3174188"/>
            <a:ext cx="387350" cy="193675"/>
          </a:xfrm>
          <a:custGeom>
            <a:avLst/>
            <a:gdLst>
              <a:gd name="T0" fmla="*/ 225 w 246"/>
              <a:gd name="T1" fmla="*/ 80 h 123"/>
              <a:gd name="T2" fmla="*/ 225 w 246"/>
              <a:gd name="T3" fmla="*/ 21 h 123"/>
              <a:gd name="T4" fmla="*/ 182 w 246"/>
              <a:gd name="T5" fmla="*/ 21 h 123"/>
              <a:gd name="T6" fmla="*/ 182 w 246"/>
              <a:gd name="T7" fmla="*/ 47 h 123"/>
              <a:gd name="T8" fmla="*/ 123 w 246"/>
              <a:gd name="T9" fmla="*/ 0 h 123"/>
              <a:gd name="T10" fmla="*/ 123 w 246"/>
              <a:gd name="T11" fmla="*/ 0 h 123"/>
              <a:gd name="T12" fmla="*/ 123 w 246"/>
              <a:gd name="T13" fmla="*/ 0 h 123"/>
              <a:gd name="T14" fmla="*/ 123 w 246"/>
              <a:gd name="T15" fmla="*/ 0 h 123"/>
              <a:gd name="T16" fmla="*/ 123 w 246"/>
              <a:gd name="T17" fmla="*/ 0 h 123"/>
              <a:gd name="T18" fmla="*/ 0 w 246"/>
              <a:gd name="T19" fmla="*/ 97 h 123"/>
              <a:gd name="T20" fmla="*/ 21 w 246"/>
              <a:gd name="T21" fmla="*/ 123 h 123"/>
              <a:gd name="T22" fmla="*/ 123 w 246"/>
              <a:gd name="T23" fmla="*/ 42 h 123"/>
              <a:gd name="T24" fmla="*/ 225 w 246"/>
              <a:gd name="T25" fmla="*/ 123 h 123"/>
              <a:gd name="T26" fmla="*/ 246 w 246"/>
              <a:gd name="T27" fmla="*/ 97 h 123"/>
              <a:gd name="T28" fmla="*/ 225 w 246"/>
              <a:gd name="T29" fmla="*/ 8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6" h="123">
                <a:moveTo>
                  <a:pt x="225" y="80"/>
                </a:moveTo>
                <a:lnTo>
                  <a:pt x="225" y="21"/>
                </a:lnTo>
                <a:lnTo>
                  <a:pt x="182" y="21"/>
                </a:lnTo>
                <a:lnTo>
                  <a:pt x="182" y="47"/>
                </a:lnTo>
                <a:lnTo>
                  <a:pt x="123" y="0"/>
                </a:lnTo>
                <a:lnTo>
                  <a:pt x="0" y="97"/>
                </a:lnTo>
                <a:lnTo>
                  <a:pt x="21" y="123"/>
                </a:lnTo>
                <a:lnTo>
                  <a:pt x="123" y="42"/>
                </a:lnTo>
                <a:lnTo>
                  <a:pt x="225" y="123"/>
                </a:lnTo>
                <a:lnTo>
                  <a:pt x="246" y="97"/>
                </a:lnTo>
                <a:lnTo>
                  <a:pt x="225" y="80"/>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5" name="文本框 24"/>
          <p:cNvSpPr txBox="1"/>
          <p:nvPr/>
        </p:nvSpPr>
        <p:spPr>
          <a:xfrm>
            <a:off x="2566035" y="2171065"/>
            <a:ext cx="7344410" cy="368300"/>
          </a:xfrm>
          <a:prstGeom prst="rect">
            <a:avLst/>
          </a:prstGeom>
          <a:noFill/>
        </p:spPr>
        <p:txBody>
          <a:bodyPr wrap="square" rtlCol="0" anchor="t">
            <a:spAutoFit/>
          </a:bodyPr>
          <a:lstStyle/>
          <a:p>
            <a:r>
              <a:rPr lang="en-US" altLang="zh-CN"/>
              <a:t>   </a:t>
            </a:r>
            <a:r>
              <a:rPr lang="zh-CN" altLang="en-US" b="1"/>
              <a:t>轨迹（Trace）：</a:t>
            </a:r>
            <a:r>
              <a:rPr lang="zh-CN" altLang="en-US"/>
              <a:t>业务流程中实例的执行，不同事件的有效序列。</a:t>
            </a:r>
          </a:p>
        </p:txBody>
      </p:sp>
      <p:sp>
        <p:nvSpPr>
          <p:cNvPr id="26" name="文本框 25"/>
          <p:cNvSpPr txBox="1"/>
          <p:nvPr/>
        </p:nvSpPr>
        <p:spPr>
          <a:xfrm>
            <a:off x="2709545" y="3086735"/>
            <a:ext cx="6336665" cy="1198880"/>
          </a:xfrm>
          <a:prstGeom prst="rect">
            <a:avLst/>
          </a:prstGeom>
          <a:noFill/>
        </p:spPr>
        <p:txBody>
          <a:bodyPr wrap="square" rtlCol="0" anchor="t">
            <a:spAutoFit/>
          </a:bodyPr>
          <a:lstStyle/>
          <a:p>
            <a:r>
              <a:rPr lang="zh-CN" altLang="en-US" b="1"/>
              <a:t>轨迹轮廓（Trace Profiles）：</a:t>
            </a:r>
            <a:r>
              <a:rPr lang="zh-CN" altLang="en-US"/>
              <a:t>从特定视角描述轨迹的特征向量（向量空间模型），如活动轮廓（从轨迹角度定义）、资源轮廓（从组织角度定义）、性能轮廓（从性能角度定义）、转换轮廓（从控制流角度定义）。</a:t>
            </a:r>
          </a:p>
        </p:txBody>
      </p:sp>
      <p:pic>
        <p:nvPicPr>
          <p:cNvPr id="27" name="图片 26" descr="轮廓"/>
          <p:cNvPicPr>
            <a:picLocks noChangeAspect="1"/>
          </p:cNvPicPr>
          <p:nvPr/>
        </p:nvPicPr>
        <p:blipFill>
          <a:blip r:embed="rId3"/>
          <a:stretch>
            <a:fillRect/>
          </a:stretch>
        </p:blipFill>
        <p:spPr>
          <a:xfrm>
            <a:off x="3245485" y="4636135"/>
            <a:ext cx="5265420" cy="1051560"/>
          </a:xfrm>
          <a:prstGeom prst="rect">
            <a:avLst/>
          </a:prstGeom>
        </p:spPr>
      </p:pic>
      <p:sp>
        <p:nvSpPr>
          <p:cNvPr id="28" name="文本框 27"/>
          <p:cNvSpPr txBox="1"/>
          <p:nvPr/>
        </p:nvSpPr>
        <p:spPr>
          <a:xfrm>
            <a:off x="1833245" y="1395730"/>
            <a:ext cx="2540000" cy="460375"/>
          </a:xfrm>
          <a:prstGeom prst="rect">
            <a:avLst/>
          </a:prstGeom>
          <a:noFill/>
        </p:spPr>
        <p:txBody>
          <a:bodyPr wrap="square" rtlCol="0" anchor="t">
            <a:spAutoFit/>
          </a:bodyPr>
          <a:lstStyle/>
          <a:p>
            <a:r>
              <a:rPr lang="zh-CN" altLang="en-US" sz="2400" b="1"/>
              <a:t>初步概念介绍</a:t>
            </a:r>
          </a:p>
        </p:txBody>
      </p:sp>
    </p:spTree>
    <p:extLst>
      <p:ext uri="{BB962C8B-B14F-4D97-AF65-F5344CB8AC3E}">
        <p14:creationId xmlns:p14="http://schemas.microsoft.com/office/powerpoint/2010/main" val="3254442010"/>
      </p:ext>
    </p:extLst>
  </p:cSld>
  <p:clrMapOvr>
    <a:masterClrMapping/>
  </p:clrMapOvr>
  <p:transition spd="slow"/>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53"/>
          <p:cNvGrpSpPr/>
          <p:nvPr/>
        </p:nvGrpSpPr>
        <p:grpSpPr bwMode="auto">
          <a:xfrm>
            <a:off x="244475" y="111125"/>
            <a:ext cx="6746875" cy="611188"/>
            <a:chOff x="0" y="0"/>
            <a:chExt cx="6747272" cy="611426"/>
          </a:xfrm>
        </p:grpSpPr>
        <p:grpSp>
          <p:nvGrpSpPr>
            <p:cNvPr id="6" name="组合 56"/>
            <p:cNvGrpSpPr/>
            <p:nvPr/>
          </p:nvGrpSpPr>
          <p:grpSpPr bwMode="auto">
            <a:xfrm>
              <a:off x="0" y="0"/>
              <a:ext cx="611426" cy="611426"/>
              <a:chOff x="0" y="0"/>
              <a:chExt cx="3020798" cy="3020798"/>
            </a:xfrm>
          </p:grpSpPr>
          <p:pic>
            <p:nvPicPr>
              <p:cNvPr id="9" name="Picture 25@|13FFC:16777215|FBC:16777215|LFC:16777215|LBC:1677721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0" y="-8320"/>
                <a:ext cx="3011777" cy="3041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Oval 36@|1FFC:15773696|FBC:16777215|LFC:16777215|LBC:16777215"/>
              <p:cNvSpPr>
                <a:spLocks noChangeArrowheads="1"/>
              </p:cNvSpPr>
              <p:nvPr/>
            </p:nvSpPr>
            <p:spPr bwMode="auto">
              <a:xfrm>
                <a:off x="0" y="0"/>
                <a:ext cx="3020798" cy="3020798"/>
              </a:xfrm>
              <a:prstGeom prst="ellipse">
                <a:avLst/>
              </a:prstGeom>
              <a:solidFill>
                <a:srgbClr val="00B0F0">
                  <a:alpha val="60999"/>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sz="300">
                  <a:solidFill>
                    <a:srgbClr val="FFFFFF"/>
                  </a:solidFill>
                  <a:sym typeface="Arial" panose="020B0604020202020204" pitchFamily="34" charset="0"/>
                </a:endParaRPr>
              </a:p>
            </p:txBody>
          </p:sp>
        </p:grpSp>
        <p:sp>
          <p:nvSpPr>
            <p:cNvPr id="7" name="文本框 59"/>
            <p:cNvSpPr txBox="1">
              <a:spLocks noChangeArrowheads="1"/>
            </p:cNvSpPr>
            <p:nvPr/>
          </p:nvSpPr>
          <p:spPr bwMode="auto">
            <a:xfrm>
              <a:off x="68488" y="13326"/>
              <a:ext cx="474451" cy="5850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sz="3200" b="1" dirty="0">
                <a:solidFill>
                  <a:schemeClr val="bg1"/>
                </a:solidFill>
                <a:cs typeface="Vrinda" panose="020B0502040204020203" pitchFamily="34" charset="0"/>
                <a:sym typeface="Arial" panose="020B0604020202020204" pitchFamily="34" charset="0"/>
              </a:endParaRPr>
            </a:p>
          </p:txBody>
        </p:sp>
        <p:sp>
          <p:nvSpPr>
            <p:cNvPr id="8" name="文本框 62"/>
            <p:cNvSpPr txBox="1">
              <a:spLocks noChangeArrowheads="1"/>
            </p:cNvSpPr>
            <p:nvPr/>
          </p:nvSpPr>
          <p:spPr bwMode="auto">
            <a:xfrm>
              <a:off x="680125" y="26680"/>
              <a:ext cx="6067147" cy="522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2800" b="1" dirty="0">
                  <a:solidFill>
                    <a:srgbClr val="4B5E75"/>
                  </a:solidFill>
                  <a:sym typeface="Arial" panose="020B0604020202020204" pitchFamily="34" charset="0"/>
                </a:rPr>
                <a:t>基于协同训练策略的多视图聚类算法</a:t>
              </a:r>
            </a:p>
          </p:txBody>
        </p:sp>
      </p:grpSp>
      <p:sp>
        <p:nvSpPr>
          <p:cNvPr id="11" name="文本框 59"/>
          <p:cNvSpPr txBox="1">
            <a:spLocks noChangeArrowheads="1"/>
          </p:cNvSpPr>
          <p:nvPr/>
        </p:nvSpPr>
        <p:spPr bwMode="auto">
          <a:xfrm>
            <a:off x="188288" y="185886"/>
            <a:ext cx="723361"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en-US" altLang="zh-CN" sz="2400" b="1" dirty="0">
                <a:solidFill>
                  <a:srgbClr val="FFFFFF"/>
                </a:solidFill>
                <a:cs typeface="Vrinda" panose="020B0502040204020203" pitchFamily="34" charset="0"/>
                <a:sym typeface="Arial" panose="020B0604020202020204" pitchFamily="34" charset="0"/>
              </a:rPr>
              <a:t>2.4</a:t>
            </a:r>
          </a:p>
        </p:txBody>
      </p:sp>
      <p:sp>
        <p:nvSpPr>
          <p:cNvPr id="32770" name="稻壳儿小白白(http://dwz.cn/Wu2UP)"/>
          <p:cNvSpPr>
            <a:spLocks noChangeArrowheads="1"/>
          </p:cNvSpPr>
          <p:nvPr/>
        </p:nvSpPr>
        <p:spPr bwMode="auto">
          <a:xfrm>
            <a:off x="853867" y="985520"/>
            <a:ext cx="5283200" cy="5455920"/>
          </a:xfrm>
          <a:prstGeom prst="rect">
            <a:avLst/>
          </a:prstGeom>
          <a:solidFill>
            <a:srgbClr val="FBB9C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zh-CN" altLang="en-US">
                <a:solidFill>
                  <a:srgbClr val="FFFFFF"/>
                </a:solidFill>
                <a:sym typeface="Arial" panose="020B0604020202020204" pitchFamily="34" charset="0"/>
              </a:rPr>
              <a:t>相似度矩阵</a:t>
            </a:r>
          </a:p>
        </p:txBody>
      </p:sp>
      <p:sp>
        <p:nvSpPr>
          <p:cNvPr id="32771" name="稻壳儿小白白(http://dwz.cn/Wu2UP)"/>
          <p:cNvSpPr>
            <a:spLocks noChangeArrowheads="1"/>
          </p:cNvSpPr>
          <p:nvPr/>
        </p:nvSpPr>
        <p:spPr bwMode="auto">
          <a:xfrm>
            <a:off x="6137067" y="985520"/>
            <a:ext cx="5384800" cy="5455920"/>
          </a:xfrm>
          <a:prstGeom prst="rect">
            <a:avLst/>
          </a:prstGeom>
          <a:solidFill>
            <a:srgbClr val="63CFF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zh-CN" altLang="en-US" dirty="0">
                <a:solidFill>
                  <a:srgbClr val="FFFFFF"/>
                </a:solidFill>
                <a:sym typeface="Arial" panose="020B0604020202020204" pitchFamily="34" charset="0"/>
              </a:rPr>
              <a:t>请插入图片</a:t>
            </a:r>
          </a:p>
        </p:txBody>
      </p:sp>
      <p:sp>
        <p:nvSpPr>
          <p:cNvPr id="20" name="稻壳儿小白白(http://dwz.cn/Wu2UP)"/>
          <p:cNvSpPr txBox="1">
            <a:spLocks noChangeArrowheads="1"/>
          </p:cNvSpPr>
          <p:nvPr/>
        </p:nvSpPr>
        <p:spPr bwMode="auto">
          <a:xfrm>
            <a:off x="7899400" y="5640705"/>
            <a:ext cx="186055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1400" dirty="0">
                <a:solidFill>
                  <a:schemeClr val="bg1"/>
                </a:solidFill>
                <a:sym typeface="Arial" panose="020B0604020202020204" pitchFamily="34" charset="0"/>
              </a:rPr>
              <a:t>   </a:t>
            </a:r>
            <a:r>
              <a:rPr lang="zh-CN" altLang="en-US" sz="2400" dirty="0">
                <a:solidFill>
                  <a:schemeClr val="bg1"/>
                </a:solidFill>
                <a:sym typeface="Arial" panose="020B0604020202020204" pitchFamily="34" charset="0"/>
              </a:rPr>
              <a:t>聚类矩阵</a:t>
            </a:r>
          </a:p>
        </p:txBody>
      </p:sp>
      <p:pic>
        <p:nvPicPr>
          <p:cNvPr id="2" name="图片 1" descr="4.1"/>
          <p:cNvPicPr>
            <a:picLocks noChangeAspect="1"/>
          </p:cNvPicPr>
          <p:nvPr/>
        </p:nvPicPr>
        <p:blipFill>
          <a:blip r:embed="rId3"/>
          <a:stretch>
            <a:fillRect/>
          </a:stretch>
        </p:blipFill>
        <p:spPr>
          <a:xfrm>
            <a:off x="911860" y="2243455"/>
            <a:ext cx="5140960" cy="2026920"/>
          </a:xfrm>
          <a:prstGeom prst="rect">
            <a:avLst/>
          </a:prstGeom>
        </p:spPr>
      </p:pic>
      <p:pic>
        <p:nvPicPr>
          <p:cNvPr id="3" name="图片 2" descr="4.2"/>
          <p:cNvPicPr>
            <a:picLocks noChangeAspect="1"/>
          </p:cNvPicPr>
          <p:nvPr/>
        </p:nvPicPr>
        <p:blipFill>
          <a:blip r:embed="rId4"/>
          <a:stretch>
            <a:fillRect/>
          </a:stretch>
        </p:blipFill>
        <p:spPr>
          <a:xfrm>
            <a:off x="6350000" y="1437640"/>
            <a:ext cx="4959350" cy="3982720"/>
          </a:xfrm>
          <a:prstGeom prst="rect">
            <a:avLst/>
          </a:prstGeom>
        </p:spPr>
      </p:pic>
      <p:sp>
        <p:nvSpPr>
          <p:cNvPr id="4" name="文本框 3"/>
          <p:cNvSpPr txBox="1"/>
          <p:nvPr/>
        </p:nvSpPr>
        <p:spPr>
          <a:xfrm>
            <a:off x="2574925" y="4758690"/>
            <a:ext cx="1842135" cy="460375"/>
          </a:xfrm>
          <a:prstGeom prst="rect">
            <a:avLst/>
          </a:prstGeom>
          <a:noFill/>
        </p:spPr>
        <p:txBody>
          <a:bodyPr wrap="square" rtlCol="0" anchor="t">
            <a:spAutoFit/>
          </a:bodyPr>
          <a:lstStyle/>
          <a:p>
            <a:r>
              <a:rPr lang="zh-CN" altLang="en-US" sz="2400">
                <a:solidFill>
                  <a:schemeClr val="bg1"/>
                </a:solidFill>
              </a:rPr>
              <a:t>相似度矩阵</a:t>
            </a:r>
          </a:p>
        </p:txBody>
      </p:sp>
    </p:spTree>
    <p:extLst>
      <p:ext uri="{BB962C8B-B14F-4D97-AF65-F5344CB8AC3E}">
        <p14:creationId xmlns:p14="http://schemas.microsoft.com/office/powerpoint/2010/main" val="804009326"/>
      </p:ext>
    </p:extLst>
  </p:cSld>
  <p:clrMapOvr>
    <a:masterClrMapping/>
  </p:clrMapOvr>
  <p:transition spd="slow"/>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53"/>
          <p:cNvGrpSpPr/>
          <p:nvPr/>
        </p:nvGrpSpPr>
        <p:grpSpPr bwMode="auto">
          <a:xfrm>
            <a:off x="244475" y="111125"/>
            <a:ext cx="6746875" cy="611188"/>
            <a:chOff x="0" y="0"/>
            <a:chExt cx="6747272" cy="611426"/>
          </a:xfrm>
        </p:grpSpPr>
        <p:grpSp>
          <p:nvGrpSpPr>
            <p:cNvPr id="6" name="组合 56"/>
            <p:cNvGrpSpPr/>
            <p:nvPr/>
          </p:nvGrpSpPr>
          <p:grpSpPr bwMode="auto">
            <a:xfrm>
              <a:off x="0" y="0"/>
              <a:ext cx="611426" cy="611426"/>
              <a:chOff x="0" y="0"/>
              <a:chExt cx="3020798" cy="3020798"/>
            </a:xfrm>
          </p:grpSpPr>
          <p:pic>
            <p:nvPicPr>
              <p:cNvPr id="9" name="Picture 25@|13FFC:16777215|FBC:16777215|LFC:16777215|LBC:1677721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0" y="-8320"/>
                <a:ext cx="3011777" cy="3041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Oval 36@|1FFC:15773696|FBC:16777215|LFC:16777215|LBC:16777215"/>
              <p:cNvSpPr>
                <a:spLocks noChangeArrowheads="1"/>
              </p:cNvSpPr>
              <p:nvPr/>
            </p:nvSpPr>
            <p:spPr bwMode="auto">
              <a:xfrm>
                <a:off x="0" y="0"/>
                <a:ext cx="3020798" cy="3020798"/>
              </a:xfrm>
              <a:prstGeom prst="ellipse">
                <a:avLst/>
              </a:prstGeom>
              <a:solidFill>
                <a:srgbClr val="00B0F0">
                  <a:alpha val="60999"/>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sz="300">
                  <a:solidFill>
                    <a:srgbClr val="FFFFFF"/>
                  </a:solidFill>
                  <a:sym typeface="Arial" panose="020B0604020202020204" pitchFamily="34" charset="0"/>
                </a:endParaRPr>
              </a:p>
            </p:txBody>
          </p:sp>
        </p:grpSp>
        <p:sp>
          <p:nvSpPr>
            <p:cNvPr id="7" name="文本框 59"/>
            <p:cNvSpPr txBox="1">
              <a:spLocks noChangeArrowheads="1"/>
            </p:cNvSpPr>
            <p:nvPr/>
          </p:nvSpPr>
          <p:spPr bwMode="auto">
            <a:xfrm>
              <a:off x="68488" y="13326"/>
              <a:ext cx="474451" cy="5850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sz="3200" b="1" dirty="0">
                <a:solidFill>
                  <a:schemeClr val="bg1"/>
                </a:solidFill>
                <a:cs typeface="Vrinda" panose="020B0502040204020203" pitchFamily="34" charset="0"/>
                <a:sym typeface="Arial" panose="020B0604020202020204" pitchFamily="34" charset="0"/>
              </a:endParaRPr>
            </a:p>
          </p:txBody>
        </p:sp>
        <p:sp>
          <p:nvSpPr>
            <p:cNvPr id="8" name="文本框 62"/>
            <p:cNvSpPr txBox="1">
              <a:spLocks noChangeArrowheads="1"/>
            </p:cNvSpPr>
            <p:nvPr/>
          </p:nvSpPr>
          <p:spPr bwMode="auto">
            <a:xfrm>
              <a:off x="680125" y="26680"/>
              <a:ext cx="6067147" cy="522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2800" b="1" dirty="0">
                  <a:solidFill>
                    <a:srgbClr val="4B5E75"/>
                  </a:solidFill>
                  <a:sym typeface="Arial" panose="020B0604020202020204" pitchFamily="34" charset="0"/>
                </a:rPr>
                <a:t>基于协同训练策略的多视图聚类算法</a:t>
              </a:r>
            </a:p>
          </p:txBody>
        </p:sp>
      </p:grpSp>
      <p:sp>
        <p:nvSpPr>
          <p:cNvPr id="11" name="文本框 59"/>
          <p:cNvSpPr txBox="1">
            <a:spLocks noChangeArrowheads="1"/>
          </p:cNvSpPr>
          <p:nvPr/>
        </p:nvSpPr>
        <p:spPr bwMode="auto">
          <a:xfrm>
            <a:off x="188288" y="185886"/>
            <a:ext cx="723361"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en-US" altLang="zh-CN" sz="2400" b="1" dirty="0">
                <a:solidFill>
                  <a:srgbClr val="FFFFFF"/>
                </a:solidFill>
                <a:cs typeface="Vrinda" panose="020B0502040204020203" pitchFamily="34" charset="0"/>
                <a:sym typeface="Arial" panose="020B0604020202020204" pitchFamily="34" charset="0"/>
              </a:rPr>
              <a:t>2.4</a:t>
            </a:r>
          </a:p>
        </p:txBody>
      </p:sp>
      <p:sp>
        <p:nvSpPr>
          <p:cNvPr id="32770" name="稻壳儿小白白(http://dwz.cn/Wu2UP)"/>
          <p:cNvSpPr>
            <a:spLocks noChangeArrowheads="1"/>
          </p:cNvSpPr>
          <p:nvPr/>
        </p:nvSpPr>
        <p:spPr bwMode="auto">
          <a:xfrm>
            <a:off x="-5080" y="2469515"/>
            <a:ext cx="5423535" cy="3844925"/>
          </a:xfrm>
          <a:prstGeom prst="rect">
            <a:avLst/>
          </a:prstGeom>
          <a:solidFill>
            <a:srgbClr val="FBB9C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zh-CN" altLang="en-US">
                <a:solidFill>
                  <a:srgbClr val="FFFFFF"/>
                </a:solidFill>
                <a:sym typeface="Arial" panose="020B0604020202020204" pitchFamily="34" charset="0"/>
              </a:rPr>
              <a:t>相似度矩阵</a:t>
            </a:r>
          </a:p>
        </p:txBody>
      </p:sp>
      <p:sp>
        <p:nvSpPr>
          <p:cNvPr id="4" name="文本框 3"/>
          <p:cNvSpPr txBox="1"/>
          <p:nvPr/>
        </p:nvSpPr>
        <p:spPr>
          <a:xfrm>
            <a:off x="2574925" y="4758690"/>
            <a:ext cx="1842135" cy="460375"/>
          </a:xfrm>
          <a:prstGeom prst="rect">
            <a:avLst/>
          </a:prstGeom>
          <a:noFill/>
        </p:spPr>
        <p:txBody>
          <a:bodyPr wrap="square" rtlCol="0" anchor="t">
            <a:spAutoFit/>
          </a:bodyPr>
          <a:lstStyle/>
          <a:p>
            <a:r>
              <a:rPr lang="zh-CN" altLang="en-US" sz="2400">
                <a:solidFill>
                  <a:schemeClr val="bg1"/>
                </a:solidFill>
              </a:rPr>
              <a:t>相似度矩阵</a:t>
            </a:r>
          </a:p>
        </p:txBody>
      </p:sp>
      <p:sp>
        <p:nvSpPr>
          <p:cNvPr id="9218" name="稻壳儿小白白(http://dwz.cn/Wu2UP)"/>
          <p:cNvSpPr/>
          <p:nvPr/>
        </p:nvSpPr>
        <p:spPr bwMode="auto">
          <a:xfrm>
            <a:off x="-5715" y="1092835"/>
            <a:ext cx="5424170" cy="1042035"/>
          </a:xfrm>
          <a:custGeom>
            <a:avLst/>
            <a:gdLst>
              <a:gd name="T0" fmla="*/ 0 w 21600"/>
              <a:gd name="T1" fmla="*/ 0 h 21600"/>
              <a:gd name="T2" fmla="*/ 21600 w 21600"/>
              <a:gd name="T3" fmla="*/ 0 h 21600"/>
              <a:gd name="T4" fmla="*/ 21600 w 21600"/>
              <a:gd name="T5" fmla="*/ 21599 h 21600"/>
              <a:gd name="T6" fmla="*/ 0 w 21600"/>
              <a:gd name="T7" fmla="*/ 21599 h 21600"/>
              <a:gd name="T8" fmla="*/ 0 w 21600"/>
              <a:gd name="T9" fmla="*/ 0 h 21600"/>
            </a:gdLst>
            <a:ahLst/>
            <a:cxnLst>
              <a:cxn ang="0">
                <a:pos x="T0" y="T1"/>
              </a:cxn>
              <a:cxn ang="0">
                <a:pos x="T2" y="T3"/>
              </a:cxn>
              <a:cxn ang="0">
                <a:pos x="T4" y="T5"/>
              </a:cxn>
              <a:cxn ang="0">
                <a:pos x="T6" y="T7"/>
              </a:cxn>
              <a:cxn ang="0">
                <a:pos x="T8" y="T9"/>
              </a:cxn>
            </a:cxnLst>
            <a:rect l="0" t="0" r="r" b="b"/>
            <a:pathLst>
              <a:path w="21600" h="21600">
                <a:moveTo>
                  <a:pt x="0" y="0"/>
                </a:moveTo>
                <a:lnTo>
                  <a:pt x="21600" y="0"/>
                </a:lnTo>
                <a:lnTo>
                  <a:pt x="21600" y="21599"/>
                </a:lnTo>
                <a:lnTo>
                  <a:pt x="0" y="21599"/>
                </a:lnTo>
                <a:lnTo>
                  <a:pt x="0" y="0"/>
                </a:lnTo>
                <a:close/>
              </a:path>
            </a:pathLst>
          </a:custGeom>
          <a:solidFill>
            <a:srgbClr val="63CFF6"/>
          </a:solidFill>
          <a:ln w="3175" cap="flat" cmpd="sng">
            <a:solidFill>
              <a:srgbClr val="002060">
                <a:alpha val="0"/>
              </a:srgbClr>
            </a:solidFill>
            <a:round/>
          </a:ln>
        </p:spPr>
        <p:txBody>
          <a:bodyPr lIns="0" tIns="0" rIns="0" bIns="0"/>
          <a:lstStyle/>
          <a:p>
            <a:endParaRPr lang="zh-CN" altLang="en-US"/>
          </a:p>
        </p:txBody>
      </p:sp>
      <p:sp>
        <p:nvSpPr>
          <p:cNvPr id="9220" name="稻壳儿小白白(http://dwz.cn/Wu2UP)"/>
          <p:cNvSpPr txBox="1">
            <a:spLocks noChangeArrowheads="1"/>
          </p:cNvSpPr>
          <p:nvPr/>
        </p:nvSpPr>
        <p:spPr bwMode="auto">
          <a:xfrm>
            <a:off x="444500" y="1449705"/>
            <a:ext cx="340423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2400" b="1" dirty="0">
                <a:solidFill>
                  <a:schemeClr val="bg1"/>
                </a:solidFill>
                <a:sym typeface="Arial" panose="020B0604020202020204" pitchFamily="34" charset="0"/>
              </a:rPr>
              <a:t>相似度矩阵协同训练</a:t>
            </a:r>
          </a:p>
        </p:txBody>
      </p:sp>
      <p:pic>
        <p:nvPicPr>
          <p:cNvPr id="12" name="图片 11" descr="4.3"/>
          <p:cNvPicPr>
            <a:picLocks noChangeAspect="1"/>
          </p:cNvPicPr>
          <p:nvPr/>
        </p:nvPicPr>
        <p:blipFill>
          <a:blip r:embed="rId3"/>
          <a:stretch>
            <a:fillRect/>
          </a:stretch>
        </p:blipFill>
        <p:spPr>
          <a:xfrm>
            <a:off x="534035" y="2677795"/>
            <a:ext cx="4345305" cy="3428365"/>
          </a:xfrm>
          <a:prstGeom prst="rect">
            <a:avLst/>
          </a:prstGeom>
        </p:spPr>
      </p:pic>
      <p:sp>
        <p:nvSpPr>
          <p:cNvPr id="13" name="文本框 12"/>
          <p:cNvSpPr txBox="1"/>
          <p:nvPr/>
        </p:nvSpPr>
        <p:spPr>
          <a:xfrm>
            <a:off x="6644005" y="3099435"/>
            <a:ext cx="4197985" cy="2584450"/>
          </a:xfrm>
          <a:prstGeom prst="rect">
            <a:avLst/>
          </a:prstGeom>
          <a:noFill/>
        </p:spPr>
        <p:txBody>
          <a:bodyPr wrap="square" rtlCol="0" anchor="t">
            <a:spAutoFit/>
          </a:bodyPr>
          <a:lstStyle/>
          <a:p>
            <a:r>
              <a:rPr lang="zh-CN" altLang="en-US"/>
              <a:t>在右图公式中，通过平均与其他每个轮廓相关联的聚类内的相似度来获得所选轮廓的新相似度。跨聚类的相似性也在新的相似性矩阵中被平均。通过迭代，当在其他每个聚类矩阵上投射一个相似性矩阵时，我们可以预期聚类内的相似性从一个扩散到另一个，跨聚类的相似性也相互扩散。</a:t>
            </a:r>
          </a:p>
          <a:p>
            <a:endParaRPr lang="zh-CN" altLang="en-US"/>
          </a:p>
        </p:txBody>
      </p:sp>
    </p:spTree>
    <p:extLst>
      <p:ext uri="{BB962C8B-B14F-4D97-AF65-F5344CB8AC3E}">
        <p14:creationId xmlns:p14="http://schemas.microsoft.com/office/powerpoint/2010/main" val="3667421529"/>
      </p:ext>
    </p:extLst>
  </p:cSld>
  <p:clrMapOvr>
    <a:masterClrMapping/>
  </p:clrMapOvr>
  <p:transition spd="slow"/>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53"/>
          <p:cNvGrpSpPr/>
          <p:nvPr/>
        </p:nvGrpSpPr>
        <p:grpSpPr bwMode="auto">
          <a:xfrm>
            <a:off x="244475" y="111125"/>
            <a:ext cx="6746875" cy="611188"/>
            <a:chOff x="0" y="0"/>
            <a:chExt cx="6747272" cy="611426"/>
          </a:xfrm>
        </p:grpSpPr>
        <p:grpSp>
          <p:nvGrpSpPr>
            <p:cNvPr id="6" name="组合 56"/>
            <p:cNvGrpSpPr/>
            <p:nvPr/>
          </p:nvGrpSpPr>
          <p:grpSpPr bwMode="auto">
            <a:xfrm>
              <a:off x="0" y="0"/>
              <a:ext cx="611426" cy="611426"/>
              <a:chOff x="0" y="0"/>
              <a:chExt cx="3020798" cy="3020798"/>
            </a:xfrm>
          </p:grpSpPr>
          <p:pic>
            <p:nvPicPr>
              <p:cNvPr id="9" name="Picture 25@|13FFC:16777215|FBC:16777215|LFC:16777215|LBC:1677721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0" y="-8320"/>
                <a:ext cx="3011777" cy="3041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Oval 36@|1FFC:15773696|FBC:16777215|LFC:16777215|LBC:16777215"/>
              <p:cNvSpPr>
                <a:spLocks noChangeArrowheads="1"/>
              </p:cNvSpPr>
              <p:nvPr/>
            </p:nvSpPr>
            <p:spPr bwMode="auto">
              <a:xfrm>
                <a:off x="0" y="0"/>
                <a:ext cx="3020798" cy="3020798"/>
              </a:xfrm>
              <a:prstGeom prst="ellipse">
                <a:avLst/>
              </a:prstGeom>
              <a:solidFill>
                <a:srgbClr val="00B0F0">
                  <a:alpha val="60999"/>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sz="300">
                  <a:solidFill>
                    <a:srgbClr val="FFFFFF"/>
                  </a:solidFill>
                  <a:sym typeface="Arial" panose="020B0604020202020204" pitchFamily="34" charset="0"/>
                </a:endParaRPr>
              </a:p>
            </p:txBody>
          </p:sp>
        </p:grpSp>
        <p:sp>
          <p:nvSpPr>
            <p:cNvPr id="7" name="文本框 59"/>
            <p:cNvSpPr txBox="1">
              <a:spLocks noChangeArrowheads="1"/>
            </p:cNvSpPr>
            <p:nvPr/>
          </p:nvSpPr>
          <p:spPr bwMode="auto">
            <a:xfrm>
              <a:off x="68488" y="13326"/>
              <a:ext cx="474451" cy="5850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sz="3200" b="1" dirty="0">
                <a:solidFill>
                  <a:schemeClr val="bg1"/>
                </a:solidFill>
                <a:cs typeface="Vrinda" panose="020B0502040204020203" pitchFamily="34" charset="0"/>
                <a:sym typeface="Arial" panose="020B0604020202020204" pitchFamily="34" charset="0"/>
              </a:endParaRPr>
            </a:p>
          </p:txBody>
        </p:sp>
        <p:sp>
          <p:nvSpPr>
            <p:cNvPr id="8" name="文本框 62"/>
            <p:cNvSpPr txBox="1">
              <a:spLocks noChangeArrowheads="1"/>
            </p:cNvSpPr>
            <p:nvPr/>
          </p:nvSpPr>
          <p:spPr bwMode="auto">
            <a:xfrm>
              <a:off x="680125" y="26680"/>
              <a:ext cx="6067147" cy="522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2800" b="1" dirty="0">
                  <a:solidFill>
                    <a:srgbClr val="4B5E75"/>
                  </a:solidFill>
                  <a:sym typeface="Arial" panose="020B0604020202020204" pitchFamily="34" charset="0"/>
                </a:rPr>
                <a:t>基于协同训练策略的多视图聚类算法</a:t>
              </a:r>
            </a:p>
          </p:txBody>
        </p:sp>
      </p:grpSp>
      <p:sp>
        <p:nvSpPr>
          <p:cNvPr id="11" name="文本框 59"/>
          <p:cNvSpPr txBox="1">
            <a:spLocks noChangeArrowheads="1"/>
          </p:cNvSpPr>
          <p:nvPr/>
        </p:nvSpPr>
        <p:spPr bwMode="auto">
          <a:xfrm>
            <a:off x="188288" y="185886"/>
            <a:ext cx="723361"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en-US" altLang="zh-CN" sz="2400" b="1" dirty="0">
                <a:solidFill>
                  <a:srgbClr val="FFFFFF"/>
                </a:solidFill>
                <a:cs typeface="Vrinda" panose="020B0502040204020203" pitchFamily="34" charset="0"/>
                <a:sym typeface="Arial" panose="020B0604020202020204" pitchFamily="34" charset="0"/>
              </a:rPr>
              <a:t>2.4</a:t>
            </a:r>
          </a:p>
        </p:txBody>
      </p:sp>
      <p:pic>
        <p:nvPicPr>
          <p:cNvPr id="3" name="图片 2" descr="A1"/>
          <p:cNvPicPr>
            <a:picLocks noChangeAspect="1"/>
          </p:cNvPicPr>
          <p:nvPr/>
        </p:nvPicPr>
        <p:blipFill>
          <a:blip r:embed="rId3"/>
          <a:stretch>
            <a:fillRect/>
          </a:stretch>
        </p:blipFill>
        <p:spPr>
          <a:xfrm>
            <a:off x="855980" y="1337310"/>
            <a:ext cx="3893820" cy="5143500"/>
          </a:xfrm>
          <a:prstGeom prst="rect">
            <a:avLst/>
          </a:prstGeom>
        </p:spPr>
      </p:pic>
      <p:sp>
        <p:nvSpPr>
          <p:cNvPr id="4" name="文本框 3"/>
          <p:cNvSpPr txBox="1"/>
          <p:nvPr/>
        </p:nvSpPr>
        <p:spPr>
          <a:xfrm>
            <a:off x="5713095" y="1522095"/>
            <a:ext cx="6149975" cy="4523105"/>
          </a:xfrm>
          <a:prstGeom prst="rect">
            <a:avLst/>
          </a:prstGeom>
          <a:noFill/>
        </p:spPr>
        <p:txBody>
          <a:bodyPr wrap="square" rtlCol="0" anchor="t">
            <a:spAutoFit/>
          </a:bodyPr>
          <a:lstStyle/>
          <a:p>
            <a:endParaRPr lang="zh-CN" altLang="en-US"/>
          </a:p>
          <a:p>
            <a:r>
              <a:rPr lang="zh-CN" altLang="en-US"/>
              <a:t>- 初始化步骤（lines 1-7）：为迭代协同训练步骤的迭代器赋值为零，</a:t>
            </a:r>
            <a:r>
              <a:rPr lang="zh-CN" altLang="en-US">
                <a:sym typeface="+mn-ea"/>
              </a:rPr>
              <a:t>对于每个轮廓初始化相似度矩阵和聚类矩阵</a:t>
            </a:r>
            <a:r>
              <a:rPr lang="zh-CN" altLang="en-US"/>
              <a:t>。</a:t>
            </a:r>
          </a:p>
          <a:p>
            <a:endParaRPr lang="zh-CN" altLang="en-US"/>
          </a:p>
          <a:p>
            <a:r>
              <a:rPr lang="zh-CN" altLang="en-US"/>
              <a:t>- 迭代协同训练步骤（lines 8-17）：在迭代协同训练策略中使用上一轮每个其他轮廓的聚类矩阵和所选轮廓的相似度矩阵去确定新的相似度矩阵和聚类矩阵（line </a:t>
            </a:r>
            <a:r>
              <a:rPr lang="en-US" altLang="zh-CN"/>
              <a:t>12-</a:t>
            </a:r>
            <a:r>
              <a:rPr lang="zh-CN" altLang="en-US"/>
              <a:t>14）。当迭代次数超过MaxIt时或由最后一次迭代中计算得到的共识聚类模式的紧密度小于倒数第二次迭代得到的紧密度时，停止迭代协同训练过程（line 17）。其中，使用Silhouette width来测量每个共识聚类模式的紧密度，当其值接近1时说明已被适当的聚类。</a:t>
            </a:r>
          </a:p>
          <a:p>
            <a:endParaRPr lang="zh-CN" altLang="en-US"/>
          </a:p>
          <a:p>
            <a:r>
              <a:rPr lang="zh-CN" altLang="en-US"/>
              <a:t>- 共识聚类步骤（lines 18-22）：将迭代过程计算出的具有最高的平均紧密性的多个聚类矩阵映射到单个共识聚类模式（line 19、21），在下一部分将进行详细描述。</a:t>
            </a:r>
          </a:p>
        </p:txBody>
      </p:sp>
      <p:pic>
        <p:nvPicPr>
          <p:cNvPr id="13" name="图片 12" descr="3476627"/>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4932680" y="5022215"/>
            <a:ext cx="728345" cy="728345"/>
          </a:xfrm>
          <a:prstGeom prst="rect">
            <a:avLst/>
          </a:prstGeom>
        </p:spPr>
      </p:pic>
      <p:pic>
        <p:nvPicPr>
          <p:cNvPr id="15" name="图片 14" descr="3476611"/>
          <p:cNvPicPr>
            <a:picLocks noChangeAspect="1"/>
          </p:cNvPicPr>
          <p:nvPr/>
        </p:nvPicPr>
        <p:blipFill>
          <a:blip r:embed="rId6">
            <a:extLst>
              <a:ext uri="{96DAC541-7B7A-43D3-8B79-37D633B846F1}">
                <asvg:svgBlip xmlns="" xmlns:asvg="http://schemas.microsoft.com/office/drawing/2016/SVG/main" r:embed="rId7"/>
              </a:ext>
            </a:extLst>
          </a:blip>
          <a:stretch>
            <a:fillRect/>
          </a:stretch>
        </p:blipFill>
        <p:spPr>
          <a:xfrm>
            <a:off x="4932680" y="2676525"/>
            <a:ext cx="727710" cy="727710"/>
          </a:xfrm>
          <a:prstGeom prst="rect">
            <a:avLst/>
          </a:prstGeom>
        </p:spPr>
      </p:pic>
      <p:pic>
        <p:nvPicPr>
          <p:cNvPr id="16" name="图片 15" descr="3476601"/>
          <p:cNvPicPr>
            <a:picLocks noChangeAspect="1"/>
          </p:cNvPicPr>
          <p:nvPr/>
        </p:nvPicPr>
        <p:blipFill>
          <a:blip r:embed="rId8">
            <a:extLst>
              <a:ext uri="{96DAC541-7B7A-43D3-8B79-37D633B846F1}">
                <asvg:svgBlip xmlns="" xmlns:asvg="http://schemas.microsoft.com/office/drawing/2016/SVG/main" r:embed="rId9"/>
              </a:ext>
            </a:extLst>
          </a:blip>
          <a:stretch>
            <a:fillRect/>
          </a:stretch>
        </p:blipFill>
        <p:spPr>
          <a:xfrm>
            <a:off x="4932680" y="1750695"/>
            <a:ext cx="780415" cy="780415"/>
          </a:xfrm>
          <a:prstGeom prst="rect">
            <a:avLst/>
          </a:prstGeom>
        </p:spPr>
      </p:pic>
      <p:sp>
        <p:nvSpPr>
          <p:cNvPr id="17" name="文本框 16"/>
          <p:cNvSpPr txBox="1"/>
          <p:nvPr/>
        </p:nvSpPr>
        <p:spPr>
          <a:xfrm>
            <a:off x="861060" y="768350"/>
            <a:ext cx="3079115" cy="368300"/>
          </a:xfrm>
          <a:prstGeom prst="rect">
            <a:avLst/>
          </a:prstGeom>
          <a:noFill/>
        </p:spPr>
        <p:txBody>
          <a:bodyPr wrap="square" rtlCol="0">
            <a:spAutoFit/>
          </a:bodyPr>
          <a:lstStyle/>
          <a:p>
            <a:r>
              <a:rPr lang="zh-CN" altLang="en-US" b="1"/>
              <a:t>Algorithm 1. CoTraDiC算法</a:t>
            </a:r>
          </a:p>
        </p:txBody>
      </p:sp>
    </p:spTree>
    <p:extLst>
      <p:ext uri="{BB962C8B-B14F-4D97-AF65-F5344CB8AC3E}">
        <p14:creationId xmlns:p14="http://schemas.microsoft.com/office/powerpoint/2010/main" val="3445544017"/>
      </p:ext>
    </p:extLst>
  </p:cSld>
  <p:clrMapOvr>
    <a:masterClrMapping/>
  </p:clrMapOvr>
  <p:transition spd="slow"/>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53"/>
          <p:cNvGrpSpPr/>
          <p:nvPr/>
        </p:nvGrpSpPr>
        <p:grpSpPr bwMode="auto">
          <a:xfrm>
            <a:off x="244475" y="111125"/>
            <a:ext cx="6746875" cy="611188"/>
            <a:chOff x="0" y="0"/>
            <a:chExt cx="6747272" cy="611426"/>
          </a:xfrm>
        </p:grpSpPr>
        <p:grpSp>
          <p:nvGrpSpPr>
            <p:cNvPr id="6" name="组合 56"/>
            <p:cNvGrpSpPr/>
            <p:nvPr/>
          </p:nvGrpSpPr>
          <p:grpSpPr bwMode="auto">
            <a:xfrm>
              <a:off x="0" y="0"/>
              <a:ext cx="611426" cy="611426"/>
              <a:chOff x="0" y="0"/>
              <a:chExt cx="3020798" cy="3020798"/>
            </a:xfrm>
          </p:grpSpPr>
          <p:pic>
            <p:nvPicPr>
              <p:cNvPr id="9" name="Picture 25@|13FFC:16777215|FBC:16777215|LFC:16777215|LBC:1677721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0" y="-8320"/>
                <a:ext cx="3011777" cy="3041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Oval 36@|1FFC:15773696|FBC:16777215|LFC:16777215|LBC:16777215"/>
              <p:cNvSpPr>
                <a:spLocks noChangeArrowheads="1"/>
              </p:cNvSpPr>
              <p:nvPr/>
            </p:nvSpPr>
            <p:spPr bwMode="auto">
              <a:xfrm>
                <a:off x="0" y="0"/>
                <a:ext cx="3020798" cy="3020798"/>
              </a:xfrm>
              <a:prstGeom prst="ellipse">
                <a:avLst/>
              </a:prstGeom>
              <a:solidFill>
                <a:srgbClr val="00B0F0">
                  <a:alpha val="60999"/>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sz="300">
                  <a:solidFill>
                    <a:srgbClr val="FFFFFF"/>
                  </a:solidFill>
                  <a:sym typeface="Arial" panose="020B0604020202020204" pitchFamily="34" charset="0"/>
                </a:endParaRPr>
              </a:p>
            </p:txBody>
          </p:sp>
        </p:grpSp>
        <p:sp>
          <p:nvSpPr>
            <p:cNvPr id="7" name="文本框 59"/>
            <p:cNvSpPr txBox="1">
              <a:spLocks noChangeArrowheads="1"/>
            </p:cNvSpPr>
            <p:nvPr/>
          </p:nvSpPr>
          <p:spPr bwMode="auto">
            <a:xfrm>
              <a:off x="68488" y="13326"/>
              <a:ext cx="474451" cy="5850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sz="3200" b="1" dirty="0">
                <a:solidFill>
                  <a:schemeClr val="bg1"/>
                </a:solidFill>
                <a:cs typeface="Vrinda" panose="020B0502040204020203" pitchFamily="34" charset="0"/>
                <a:sym typeface="Arial" panose="020B0604020202020204" pitchFamily="34" charset="0"/>
              </a:endParaRPr>
            </a:p>
          </p:txBody>
        </p:sp>
        <p:sp>
          <p:nvSpPr>
            <p:cNvPr id="8" name="文本框 62"/>
            <p:cNvSpPr txBox="1">
              <a:spLocks noChangeArrowheads="1"/>
            </p:cNvSpPr>
            <p:nvPr/>
          </p:nvSpPr>
          <p:spPr bwMode="auto">
            <a:xfrm>
              <a:off x="680125" y="26680"/>
              <a:ext cx="6067147" cy="522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2800" b="1" dirty="0">
                  <a:solidFill>
                    <a:srgbClr val="4B5E75"/>
                  </a:solidFill>
                  <a:sym typeface="Arial" panose="020B0604020202020204" pitchFamily="34" charset="0"/>
                </a:rPr>
                <a:t>基于协同训练策略的多视图聚类算法</a:t>
              </a:r>
            </a:p>
          </p:txBody>
        </p:sp>
      </p:grpSp>
      <p:sp>
        <p:nvSpPr>
          <p:cNvPr id="11" name="文本框 59"/>
          <p:cNvSpPr txBox="1">
            <a:spLocks noChangeArrowheads="1"/>
          </p:cNvSpPr>
          <p:nvPr/>
        </p:nvSpPr>
        <p:spPr bwMode="auto">
          <a:xfrm>
            <a:off x="188288" y="185886"/>
            <a:ext cx="723361"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en-US" altLang="zh-CN" sz="2400" b="1" dirty="0">
                <a:solidFill>
                  <a:srgbClr val="FFFFFF"/>
                </a:solidFill>
                <a:cs typeface="Vrinda" panose="020B0502040204020203" pitchFamily="34" charset="0"/>
                <a:sym typeface="Arial" panose="020B0604020202020204" pitchFamily="34" charset="0"/>
              </a:rPr>
              <a:t>2.4</a:t>
            </a:r>
          </a:p>
        </p:txBody>
      </p:sp>
      <p:sp>
        <p:nvSpPr>
          <p:cNvPr id="4" name="文本框 3"/>
          <p:cNvSpPr txBox="1"/>
          <p:nvPr/>
        </p:nvSpPr>
        <p:spPr>
          <a:xfrm>
            <a:off x="5713095" y="1522095"/>
            <a:ext cx="6149975" cy="922020"/>
          </a:xfrm>
          <a:prstGeom prst="rect">
            <a:avLst/>
          </a:prstGeom>
          <a:noFill/>
        </p:spPr>
        <p:txBody>
          <a:bodyPr wrap="square" rtlCol="0" anchor="t">
            <a:spAutoFit/>
          </a:bodyPr>
          <a:lstStyle/>
          <a:p>
            <a:endParaRPr lang="zh-CN" altLang="en-US"/>
          </a:p>
          <a:p>
            <a:r>
              <a:rPr lang="zh-CN" altLang="en-US"/>
              <a:t>首先，针对每个轨迹轮廓，计算的每个聚类矩阵中的行的相似度矩阵（line 1-3）。</a:t>
            </a:r>
          </a:p>
        </p:txBody>
      </p:sp>
      <p:pic>
        <p:nvPicPr>
          <p:cNvPr id="16" name="图片 15" descr="3476601"/>
          <p:cNvPicPr>
            <a:picLocks noChangeAspect="1"/>
          </p:cNvPicPr>
          <p:nvPr/>
        </p:nvPicPr>
        <p:blipFill>
          <a:blip r:embed="rId3">
            <a:extLst>
              <a:ext uri="{96DAC541-7B7A-43D3-8B79-37D633B846F1}">
                <asvg:svgBlip xmlns="" xmlns:asvg="http://schemas.microsoft.com/office/drawing/2016/SVG/main" r:embed="rId4"/>
              </a:ext>
            </a:extLst>
          </a:blip>
          <a:stretch>
            <a:fillRect/>
          </a:stretch>
        </p:blipFill>
        <p:spPr>
          <a:xfrm>
            <a:off x="4932680" y="1750695"/>
            <a:ext cx="780415" cy="780415"/>
          </a:xfrm>
          <a:prstGeom prst="rect">
            <a:avLst/>
          </a:prstGeom>
        </p:spPr>
      </p:pic>
      <p:sp>
        <p:nvSpPr>
          <p:cNvPr id="17" name="文本框 16"/>
          <p:cNvSpPr txBox="1"/>
          <p:nvPr/>
        </p:nvSpPr>
        <p:spPr>
          <a:xfrm>
            <a:off x="911860" y="1153795"/>
            <a:ext cx="3300095" cy="368300"/>
          </a:xfrm>
          <a:prstGeom prst="rect">
            <a:avLst/>
          </a:prstGeom>
          <a:noFill/>
        </p:spPr>
        <p:txBody>
          <a:bodyPr wrap="square" rtlCol="0">
            <a:spAutoFit/>
          </a:bodyPr>
          <a:lstStyle/>
          <a:p>
            <a:r>
              <a:rPr lang="zh-CN" altLang="en-US" b="1"/>
              <a:t>Algorithm </a:t>
            </a:r>
            <a:r>
              <a:rPr lang="en-US" altLang="zh-CN" b="1"/>
              <a:t>2</a:t>
            </a:r>
            <a:r>
              <a:rPr lang="zh-CN" altLang="en-US" b="1"/>
              <a:t>. Consensus算法</a:t>
            </a:r>
          </a:p>
        </p:txBody>
      </p:sp>
      <p:pic>
        <p:nvPicPr>
          <p:cNvPr id="2" name="图片 1" descr="A2"/>
          <p:cNvPicPr>
            <a:picLocks noChangeAspect="1"/>
          </p:cNvPicPr>
          <p:nvPr/>
        </p:nvPicPr>
        <p:blipFill>
          <a:blip r:embed="rId5"/>
          <a:stretch>
            <a:fillRect/>
          </a:stretch>
        </p:blipFill>
        <p:spPr>
          <a:xfrm>
            <a:off x="854075" y="2012950"/>
            <a:ext cx="3909060" cy="2612390"/>
          </a:xfrm>
          <a:prstGeom prst="rect">
            <a:avLst/>
          </a:prstGeom>
        </p:spPr>
      </p:pic>
      <p:pic>
        <p:nvPicPr>
          <p:cNvPr id="12" name="图片 11" descr="4.4"/>
          <p:cNvPicPr>
            <a:picLocks noChangeAspect="1"/>
          </p:cNvPicPr>
          <p:nvPr/>
        </p:nvPicPr>
        <p:blipFill>
          <a:blip r:embed="rId6"/>
          <a:stretch>
            <a:fillRect/>
          </a:stretch>
        </p:blipFill>
        <p:spPr>
          <a:xfrm>
            <a:off x="5849620" y="2936240"/>
            <a:ext cx="5103495" cy="2432685"/>
          </a:xfrm>
          <a:prstGeom prst="rect">
            <a:avLst/>
          </a:prstGeom>
        </p:spPr>
      </p:pic>
    </p:spTree>
    <p:extLst>
      <p:ext uri="{BB962C8B-B14F-4D97-AF65-F5344CB8AC3E}">
        <p14:creationId xmlns:p14="http://schemas.microsoft.com/office/powerpoint/2010/main" val="805941375"/>
      </p:ext>
    </p:extLst>
  </p:cSld>
  <p:clrMapOvr>
    <a:masterClrMapping/>
  </p:clrMapOvr>
  <p:transition spd="slow"/>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53"/>
          <p:cNvGrpSpPr/>
          <p:nvPr/>
        </p:nvGrpSpPr>
        <p:grpSpPr bwMode="auto">
          <a:xfrm>
            <a:off x="244475" y="111125"/>
            <a:ext cx="6746875" cy="611188"/>
            <a:chOff x="0" y="0"/>
            <a:chExt cx="6747272" cy="611426"/>
          </a:xfrm>
        </p:grpSpPr>
        <p:grpSp>
          <p:nvGrpSpPr>
            <p:cNvPr id="6" name="组合 56"/>
            <p:cNvGrpSpPr/>
            <p:nvPr/>
          </p:nvGrpSpPr>
          <p:grpSpPr bwMode="auto">
            <a:xfrm>
              <a:off x="0" y="0"/>
              <a:ext cx="611426" cy="611426"/>
              <a:chOff x="0" y="0"/>
              <a:chExt cx="3020798" cy="3020798"/>
            </a:xfrm>
          </p:grpSpPr>
          <p:pic>
            <p:nvPicPr>
              <p:cNvPr id="9" name="Picture 25@|13FFC:16777215|FBC:16777215|LFC:16777215|LBC:1677721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0" y="-8320"/>
                <a:ext cx="3011777" cy="3041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Oval 36@|1FFC:15773696|FBC:16777215|LFC:16777215|LBC:16777215"/>
              <p:cNvSpPr>
                <a:spLocks noChangeArrowheads="1"/>
              </p:cNvSpPr>
              <p:nvPr/>
            </p:nvSpPr>
            <p:spPr bwMode="auto">
              <a:xfrm>
                <a:off x="0" y="0"/>
                <a:ext cx="3020798" cy="3020798"/>
              </a:xfrm>
              <a:prstGeom prst="ellipse">
                <a:avLst/>
              </a:prstGeom>
              <a:solidFill>
                <a:srgbClr val="00B0F0">
                  <a:alpha val="60999"/>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sz="300">
                  <a:solidFill>
                    <a:srgbClr val="FFFFFF"/>
                  </a:solidFill>
                  <a:sym typeface="Arial" panose="020B0604020202020204" pitchFamily="34" charset="0"/>
                </a:endParaRPr>
              </a:p>
            </p:txBody>
          </p:sp>
        </p:grpSp>
        <p:sp>
          <p:nvSpPr>
            <p:cNvPr id="7" name="文本框 59"/>
            <p:cNvSpPr txBox="1">
              <a:spLocks noChangeArrowheads="1"/>
            </p:cNvSpPr>
            <p:nvPr/>
          </p:nvSpPr>
          <p:spPr bwMode="auto">
            <a:xfrm>
              <a:off x="68488" y="13326"/>
              <a:ext cx="474451" cy="5850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sz="3200" b="1" dirty="0">
                <a:solidFill>
                  <a:schemeClr val="bg1"/>
                </a:solidFill>
                <a:cs typeface="Vrinda" panose="020B0502040204020203" pitchFamily="34" charset="0"/>
                <a:sym typeface="Arial" panose="020B0604020202020204" pitchFamily="34" charset="0"/>
              </a:endParaRPr>
            </a:p>
          </p:txBody>
        </p:sp>
        <p:sp>
          <p:nvSpPr>
            <p:cNvPr id="8" name="文本框 62"/>
            <p:cNvSpPr txBox="1">
              <a:spLocks noChangeArrowheads="1"/>
            </p:cNvSpPr>
            <p:nvPr/>
          </p:nvSpPr>
          <p:spPr bwMode="auto">
            <a:xfrm>
              <a:off x="680125" y="26680"/>
              <a:ext cx="6067147" cy="522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2800" b="1" dirty="0">
                  <a:solidFill>
                    <a:srgbClr val="4B5E75"/>
                  </a:solidFill>
                  <a:sym typeface="Arial" panose="020B0604020202020204" pitchFamily="34" charset="0"/>
                </a:rPr>
                <a:t>基于协同训练策略的多视图聚类算法</a:t>
              </a:r>
            </a:p>
          </p:txBody>
        </p:sp>
      </p:grpSp>
      <p:sp>
        <p:nvSpPr>
          <p:cNvPr id="11" name="文本框 59"/>
          <p:cNvSpPr txBox="1">
            <a:spLocks noChangeArrowheads="1"/>
          </p:cNvSpPr>
          <p:nvPr/>
        </p:nvSpPr>
        <p:spPr bwMode="auto">
          <a:xfrm>
            <a:off x="188288" y="185886"/>
            <a:ext cx="723361"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en-US" altLang="zh-CN" sz="2400" b="1" dirty="0">
                <a:solidFill>
                  <a:srgbClr val="FFFFFF"/>
                </a:solidFill>
                <a:cs typeface="Vrinda" panose="020B0502040204020203" pitchFamily="34" charset="0"/>
                <a:sym typeface="Arial" panose="020B0604020202020204" pitchFamily="34" charset="0"/>
              </a:rPr>
              <a:t>2.4</a:t>
            </a:r>
          </a:p>
        </p:txBody>
      </p:sp>
      <p:sp>
        <p:nvSpPr>
          <p:cNvPr id="4" name="文本框 3"/>
          <p:cNvSpPr txBox="1"/>
          <p:nvPr/>
        </p:nvSpPr>
        <p:spPr>
          <a:xfrm>
            <a:off x="5713095" y="1522095"/>
            <a:ext cx="6149975" cy="922020"/>
          </a:xfrm>
          <a:prstGeom prst="rect">
            <a:avLst/>
          </a:prstGeom>
          <a:noFill/>
        </p:spPr>
        <p:txBody>
          <a:bodyPr wrap="square" rtlCol="0" anchor="t">
            <a:spAutoFit/>
          </a:bodyPr>
          <a:lstStyle/>
          <a:p>
            <a:r>
              <a:rPr lang="zh-CN" altLang="en-US"/>
              <a:t>接下来，通过对聚类矩阵的行的相似度矩阵求和来计算共识相似度矩阵，并且相对于求和的矩阵的数量对结果进行归一化（line 4）。</a:t>
            </a:r>
          </a:p>
        </p:txBody>
      </p:sp>
      <p:pic>
        <p:nvPicPr>
          <p:cNvPr id="13" name="图片 12" descr="3476627"/>
          <p:cNvPicPr>
            <a:picLocks noChangeAspect="1"/>
          </p:cNvPicPr>
          <p:nvPr/>
        </p:nvPicPr>
        <p:blipFill>
          <a:blip r:embed="rId3">
            <a:extLst>
              <a:ext uri="{96DAC541-7B7A-43D3-8B79-37D633B846F1}">
                <asvg:svgBlip xmlns="" xmlns:asvg="http://schemas.microsoft.com/office/drawing/2016/SVG/main" r:embed="rId4"/>
              </a:ext>
            </a:extLst>
          </a:blip>
          <a:stretch>
            <a:fillRect/>
          </a:stretch>
        </p:blipFill>
        <p:spPr>
          <a:xfrm>
            <a:off x="4932680" y="5022215"/>
            <a:ext cx="728345" cy="728345"/>
          </a:xfrm>
          <a:prstGeom prst="rect">
            <a:avLst/>
          </a:prstGeom>
        </p:spPr>
      </p:pic>
      <p:pic>
        <p:nvPicPr>
          <p:cNvPr id="15" name="图片 14" descr="3476611"/>
          <p:cNvPicPr>
            <a:picLocks noChangeAspect="1"/>
          </p:cNvPicPr>
          <p:nvPr/>
        </p:nvPicPr>
        <p:blipFill>
          <a:blip r:embed="rId5">
            <a:extLst>
              <a:ext uri="{96DAC541-7B7A-43D3-8B79-37D633B846F1}">
                <asvg:svgBlip xmlns="" xmlns:asvg="http://schemas.microsoft.com/office/drawing/2016/SVG/main" r:embed="rId6"/>
              </a:ext>
            </a:extLst>
          </a:blip>
          <a:stretch>
            <a:fillRect/>
          </a:stretch>
        </p:blipFill>
        <p:spPr>
          <a:xfrm>
            <a:off x="4933315" y="1522095"/>
            <a:ext cx="727710" cy="727710"/>
          </a:xfrm>
          <a:prstGeom prst="rect">
            <a:avLst/>
          </a:prstGeom>
        </p:spPr>
      </p:pic>
      <p:sp>
        <p:nvSpPr>
          <p:cNvPr id="17" name="文本框 16"/>
          <p:cNvSpPr txBox="1"/>
          <p:nvPr/>
        </p:nvSpPr>
        <p:spPr>
          <a:xfrm>
            <a:off x="911860" y="1153795"/>
            <a:ext cx="3300095" cy="368300"/>
          </a:xfrm>
          <a:prstGeom prst="rect">
            <a:avLst/>
          </a:prstGeom>
          <a:noFill/>
        </p:spPr>
        <p:txBody>
          <a:bodyPr wrap="square" rtlCol="0">
            <a:spAutoFit/>
          </a:bodyPr>
          <a:lstStyle/>
          <a:p>
            <a:r>
              <a:rPr lang="zh-CN" altLang="en-US" b="1"/>
              <a:t>Algorithm </a:t>
            </a:r>
            <a:r>
              <a:rPr lang="en-US" altLang="zh-CN" b="1"/>
              <a:t>2</a:t>
            </a:r>
            <a:r>
              <a:rPr lang="zh-CN" altLang="en-US" b="1"/>
              <a:t>. Consensus算法</a:t>
            </a:r>
          </a:p>
        </p:txBody>
      </p:sp>
      <p:pic>
        <p:nvPicPr>
          <p:cNvPr id="2" name="图片 1" descr="A2"/>
          <p:cNvPicPr>
            <a:picLocks noChangeAspect="1"/>
          </p:cNvPicPr>
          <p:nvPr/>
        </p:nvPicPr>
        <p:blipFill>
          <a:blip r:embed="rId7"/>
          <a:stretch>
            <a:fillRect/>
          </a:stretch>
        </p:blipFill>
        <p:spPr>
          <a:xfrm>
            <a:off x="854075" y="2012950"/>
            <a:ext cx="3909060" cy="2612390"/>
          </a:xfrm>
          <a:prstGeom prst="rect">
            <a:avLst/>
          </a:prstGeom>
        </p:spPr>
      </p:pic>
      <p:pic>
        <p:nvPicPr>
          <p:cNvPr id="3" name="图片 2" descr="4.5"/>
          <p:cNvPicPr>
            <a:picLocks noChangeAspect="1"/>
          </p:cNvPicPr>
          <p:nvPr/>
        </p:nvPicPr>
        <p:blipFill>
          <a:blip r:embed="rId8"/>
          <a:stretch>
            <a:fillRect/>
          </a:stretch>
        </p:blipFill>
        <p:spPr>
          <a:xfrm>
            <a:off x="6404610" y="2628265"/>
            <a:ext cx="4766945" cy="1997075"/>
          </a:xfrm>
          <a:prstGeom prst="rect">
            <a:avLst/>
          </a:prstGeom>
        </p:spPr>
      </p:pic>
      <p:sp>
        <p:nvSpPr>
          <p:cNvPr id="14" name="文本框 13"/>
          <p:cNvSpPr txBox="1"/>
          <p:nvPr/>
        </p:nvSpPr>
        <p:spPr>
          <a:xfrm>
            <a:off x="5713095" y="4786630"/>
            <a:ext cx="6149975" cy="1198880"/>
          </a:xfrm>
          <a:prstGeom prst="rect">
            <a:avLst/>
          </a:prstGeom>
          <a:noFill/>
        </p:spPr>
        <p:txBody>
          <a:bodyPr wrap="square" rtlCol="0" anchor="t">
            <a:spAutoFit/>
          </a:bodyPr>
          <a:lstStyle/>
          <a:p>
            <a:endParaRPr lang="zh-CN" altLang="en-US"/>
          </a:p>
          <a:p>
            <a:r>
              <a:rPr lang="zh-CN" altLang="en-US"/>
              <a:t>最后，使用所选择的基于距离的聚类算法，以便根据共识相似度矩阵S确定表示现在聚类的事件日志的轨迹的共识模式C（line 5）。</a:t>
            </a:r>
          </a:p>
        </p:txBody>
      </p:sp>
    </p:spTree>
    <p:extLst>
      <p:ext uri="{BB962C8B-B14F-4D97-AF65-F5344CB8AC3E}">
        <p14:creationId xmlns:p14="http://schemas.microsoft.com/office/powerpoint/2010/main" val="3654091989"/>
      </p:ext>
    </p:extLst>
  </p:cSld>
  <p:clrMapOvr>
    <a:masterClrMapping/>
  </p:clrMapOvr>
  <p:transition spd="slow"/>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53"/>
          <p:cNvGrpSpPr/>
          <p:nvPr/>
        </p:nvGrpSpPr>
        <p:grpSpPr bwMode="auto">
          <a:xfrm>
            <a:off x="244475" y="111125"/>
            <a:ext cx="6746875" cy="611188"/>
            <a:chOff x="0" y="0"/>
            <a:chExt cx="6747272" cy="611426"/>
          </a:xfrm>
        </p:grpSpPr>
        <p:grpSp>
          <p:nvGrpSpPr>
            <p:cNvPr id="6" name="组合 56"/>
            <p:cNvGrpSpPr/>
            <p:nvPr/>
          </p:nvGrpSpPr>
          <p:grpSpPr bwMode="auto">
            <a:xfrm>
              <a:off x="0" y="0"/>
              <a:ext cx="611426" cy="611426"/>
              <a:chOff x="0" y="0"/>
              <a:chExt cx="3020798" cy="3020798"/>
            </a:xfrm>
          </p:grpSpPr>
          <p:pic>
            <p:nvPicPr>
              <p:cNvPr id="9" name="Picture 25@|13FFC:16777215|FBC:16777215|LFC:16777215|LBC:1677721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0" y="-8320"/>
                <a:ext cx="3011777" cy="3041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Oval 36@|1FFC:15773696|FBC:16777215|LFC:16777215|LBC:16777215"/>
              <p:cNvSpPr>
                <a:spLocks noChangeArrowheads="1"/>
              </p:cNvSpPr>
              <p:nvPr/>
            </p:nvSpPr>
            <p:spPr bwMode="auto">
              <a:xfrm>
                <a:off x="0" y="0"/>
                <a:ext cx="3020798" cy="3020798"/>
              </a:xfrm>
              <a:prstGeom prst="ellipse">
                <a:avLst/>
              </a:prstGeom>
              <a:solidFill>
                <a:srgbClr val="00B0F0">
                  <a:alpha val="60999"/>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sz="300">
                  <a:solidFill>
                    <a:srgbClr val="FFFFFF"/>
                  </a:solidFill>
                  <a:sym typeface="Arial" panose="020B0604020202020204" pitchFamily="34" charset="0"/>
                </a:endParaRPr>
              </a:p>
            </p:txBody>
          </p:sp>
        </p:grpSp>
        <p:sp>
          <p:nvSpPr>
            <p:cNvPr id="7" name="文本框 59"/>
            <p:cNvSpPr txBox="1">
              <a:spLocks noChangeArrowheads="1"/>
            </p:cNvSpPr>
            <p:nvPr/>
          </p:nvSpPr>
          <p:spPr bwMode="auto">
            <a:xfrm>
              <a:off x="68488" y="13326"/>
              <a:ext cx="474451" cy="5850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sz="3200" b="1" dirty="0">
                <a:solidFill>
                  <a:schemeClr val="bg1"/>
                </a:solidFill>
                <a:cs typeface="Vrinda" panose="020B0502040204020203" pitchFamily="34" charset="0"/>
                <a:sym typeface="Arial" panose="020B0604020202020204" pitchFamily="34" charset="0"/>
              </a:endParaRPr>
            </a:p>
          </p:txBody>
        </p:sp>
        <p:sp>
          <p:nvSpPr>
            <p:cNvPr id="8" name="文本框 62"/>
            <p:cNvSpPr txBox="1">
              <a:spLocks noChangeArrowheads="1"/>
            </p:cNvSpPr>
            <p:nvPr/>
          </p:nvSpPr>
          <p:spPr bwMode="auto">
            <a:xfrm>
              <a:off x="680125" y="26680"/>
              <a:ext cx="6067147" cy="522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2800" b="1" dirty="0">
                  <a:solidFill>
                    <a:srgbClr val="4B5E75"/>
                  </a:solidFill>
                  <a:sym typeface="Arial" panose="020B0604020202020204" pitchFamily="34" charset="0"/>
                </a:rPr>
                <a:t>基于协同训练策略的多视图聚类算法</a:t>
              </a:r>
            </a:p>
          </p:txBody>
        </p:sp>
      </p:grpSp>
      <p:sp>
        <p:nvSpPr>
          <p:cNvPr id="11" name="文本框 59"/>
          <p:cNvSpPr txBox="1">
            <a:spLocks noChangeArrowheads="1"/>
          </p:cNvSpPr>
          <p:nvPr/>
        </p:nvSpPr>
        <p:spPr bwMode="auto">
          <a:xfrm>
            <a:off x="188288" y="185886"/>
            <a:ext cx="723361"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en-US" altLang="zh-CN" sz="2400" b="1" dirty="0">
                <a:solidFill>
                  <a:srgbClr val="FFFFFF"/>
                </a:solidFill>
                <a:cs typeface="Vrinda" panose="020B0502040204020203" pitchFamily="34" charset="0"/>
                <a:sym typeface="Arial" panose="020B0604020202020204" pitchFamily="34" charset="0"/>
              </a:rPr>
              <a:t>2.4</a:t>
            </a:r>
          </a:p>
        </p:txBody>
      </p:sp>
      <p:sp>
        <p:nvSpPr>
          <p:cNvPr id="17" name="文本框 16"/>
          <p:cNvSpPr txBox="1"/>
          <p:nvPr/>
        </p:nvSpPr>
        <p:spPr>
          <a:xfrm>
            <a:off x="1008380" y="864870"/>
            <a:ext cx="9529445" cy="460375"/>
          </a:xfrm>
          <a:prstGeom prst="rect">
            <a:avLst/>
          </a:prstGeom>
          <a:noFill/>
        </p:spPr>
        <p:txBody>
          <a:bodyPr wrap="square" rtlCol="0">
            <a:spAutoFit/>
          </a:bodyPr>
          <a:lstStyle/>
          <a:p>
            <a:r>
              <a:rPr lang="zh-CN" sz="2400" b="1"/>
              <a:t>效果评价</a:t>
            </a:r>
            <a:r>
              <a:rPr lang="en-US" altLang="zh-CN" sz="2400" b="1"/>
              <a:t>——</a:t>
            </a:r>
            <a:r>
              <a:rPr sz="2400" b="1"/>
              <a:t>轮廓宽度分析（Silhouette Width Analysis）</a:t>
            </a:r>
            <a:endParaRPr lang="en-US" altLang="zh-CN" sz="2400" b="1"/>
          </a:p>
        </p:txBody>
      </p:sp>
      <p:sp>
        <p:nvSpPr>
          <p:cNvPr id="12" name="文本框 11"/>
          <p:cNvSpPr txBox="1"/>
          <p:nvPr/>
        </p:nvSpPr>
        <p:spPr>
          <a:xfrm>
            <a:off x="1008380" y="1430020"/>
            <a:ext cx="8843645" cy="645160"/>
          </a:xfrm>
          <a:prstGeom prst="rect">
            <a:avLst/>
          </a:prstGeom>
          <a:noFill/>
        </p:spPr>
        <p:txBody>
          <a:bodyPr wrap="square" rtlCol="0" anchor="t">
            <a:spAutoFit/>
          </a:bodyPr>
          <a:lstStyle/>
          <a:p>
            <a:r>
              <a:rPr lang="zh-CN" altLang="en-US"/>
              <a:t>CoTraDic算法与</a:t>
            </a:r>
            <a:r>
              <a:rPr lang="zh-CN" altLang="en-US">
                <a:sym typeface="+mn-ea"/>
              </a:rPr>
              <a:t>jCLUS和eCLUS（另外两种多试图策略）发现的聚类模式Silhouette width均值的对比：</a:t>
            </a:r>
          </a:p>
        </p:txBody>
      </p:sp>
      <p:pic>
        <p:nvPicPr>
          <p:cNvPr id="3" name="图片 2" descr="Fig2"/>
          <p:cNvPicPr>
            <a:picLocks noChangeAspect="1"/>
          </p:cNvPicPr>
          <p:nvPr/>
        </p:nvPicPr>
        <p:blipFill>
          <a:blip r:embed="rId3"/>
          <a:stretch>
            <a:fillRect/>
          </a:stretch>
        </p:blipFill>
        <p:spPr>
          <a:xfrm>
            <a:off x="2001520" y="2146300"/>
            <a:ext cx="7312660" cy="4486910"/>
          </a:xfrm>
          <a:prstGeom prst="rect">
            <a:avLst/>
          </a:prstGeom>
        </p:spPr>
      </p:pic>
    </p:spTree>
    <p:extLst>
      <p:ext uri="{BB962C8B-B14F-4D97-AF65-F5344CB8AC3E}">
        <p14:creationId xmlns:p14="http://schemas.microsoft.com/office/powerpoint/2010/main" val="2412438608"/>
      </p:ext>
    </p:extLst>
  </p:cSld>
  <p:clrMapOvr>
    <a:masterClrMapping/>
  </p:clrMapOvr>
  <p:transition spd="slow"/>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53"/>
          <p:cNvGrpSpPr/>
          <p:nvPr/>
        </p:nvGrpSpPr>
        <p:grpSpPr bwMode="auto">
          <a:xfrm>
            <a:off x="244475" y="111125"/>
            <a:ext cx="6746875" cy="611188"/>
            <a:chOff x="0" y="0"/>
            <a:chExt cx="6747272" cy="611426"/>
          </a:xfrm>
        </p:grpSpPr>
        <p:grpSp>
          <p:nvGrpSpPr>
            <p:cNvPr id="6" name="组合 56"/>
            <p:cNvGrpSpPr/>
            <p:nvPr/>
          </p:nvGrpSpPr>
          <p:grpSpPr bwMode="auto">
            <a:xfrm>
              <a:off x="0" y="0"/>
              <a:ext cx="611426" cy="611426"/>
              <a:chOff x="0" y="0"/>
              <a:chExt cx="3020798" cy="3020798"/>
            </a:xfrm>
          </p:grpSpPr>
          <p:pic>
            <p:nvPicPr>
              <p:cNvPr id="9" name="Picture 25@|13FFC:16777215|FBC:16777215|LFC:16777215|LBC:1677721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 y="-8320"/>
                <a:ext cx="3011777" cy="3041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Oval 36@|1FFC:15773696|FBC:16777215|LFC:16777215|LBC:16777215"/>
              <p:cNvSpPr>
                <a:spLocks noChangeArrowheads="1"/>
              </p:cNvSpPr>
              <p:nvPr/>
            </p:nvSpPr>
            <p:spPr bwMode="auto">
              <a:xfrm>
                <a:off x="0" y="0"/>
                <a:ext cx="3020798" cy="3020798"/>
              </a:xfrm>
              <a:prstGeom prst="ellipse">
                <a:avLst/>
              </a:prstGeom>
              <a:solidFill>
                <a:srgbClr val="00B0F0">
                  <a:alpha val="60999"/>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sz="300">
                  <a:solidFill>
                    <a:srgbClr val="FFFFFF"/>
                  </a:solidFill>
                  <a:sym typeface="Arial" panose="020B0604020202020204" pitchFamily="34" charset="0"/>
                </a:endParaRPr>
              </a:p>
            </p:txBody>
          </p:sp>
        </p:grpSp>
        <p:sp>
          <p:nvSpPr>
            <p:cNvPr id="7" name="文本框 59"/>
            <p:cNvSpPr txBox="1">
              <a:spLocks noChangeArrowheads="1"/>
            </p:cNvSpPr>
            <p:nvPr/>
          </p:nvSpPr>
          <p:spPr bwMode="auto">
            <a:xfrm>
              <a:off x="68488" y="13326"/>
              <a:ext cx="474451" cy="5850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sz="3200" b="1" dirty="0">
                <a:solidFill>
                  <a:schemeClr val="bg1"/>
                </a:solidFill>
                <a:cs typeface="Vrinda" panose="020B0502040204020203" pitchFamily="34" charset="0"/>
                <a:sym typeface="Arial" panose="020B0604020202020204" pitchFamily="34" charset="0"/>
              </a:endParaRPr>
            </a:p>
          </p:txBody>
        </p:sp>
        <p:sp>
          <p:nvSpPr>
            <p:cNvPr id="8" name="文本框 62"/>
            <p:cNvSpPr txBox="1">
              <a:spLocks noChangeArrowheads="1"/>
            </p:cNvSpPr>
            <p:nvPr/>
          </p:nvSpPr>
          <p:spPr bwMode="auto">
            <a:xfrm>
              <a:off x="680125" y="26680"/>
              <a:ext cx="6067147" cy="522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2800" b="1" dirty="0">
                  <a:solidFill>
                    <a:srgbClr val="4B5E75"/>
                  </a:solidFill>
                  <a:sym typeface="Arial" panose="020B0604020202020204" pitchFamily="34" charset="0"/>
                </a:rPr>
                <a:t>基于协同训练策略的多视图聚类算法</a:t>
              </a:r>
            </a:p>
          </p:txBody>
        </p:sp>
      </p:grpSp>
      <p:sp>
        <p:nvSpPr>
          <p:cNvPr id="11" name="文本框 59"/>
          <p:cNvSpPr txBox="1">
            <a:spLocks noChangeArrowheads="1"/>
          </p:cNvSpPr>
          <p:nvPr/>
        </p:nvSpPr>
        <p:spPr bwMode="auto">
          <a:xfrm>
            <a:off x="188288" y="185886"/>
            <a:ext cx="723361"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en-US" altLang="zh-CN" sz="2400" b="1" dirty="0">
                <a:solidFill>
                  <a:srgbClr val="FFFFFF"/>
                </a:solidFill>
                <a:cs typeface="Vrinda" panose="020B0502040204020203" pitchFamily="34" charset="0"/>
                <a:sym typeface="Arial" panose="020B0604020202020204" pitchFamily="34" charset="0"/>
              </a:rPr>
              <a:t>2.4</a:t>
            </a:r>
          </a:p>
        </p:txBody>
      </p:sp>
      <p:sp>
        <p:nvSpPr>
          <p:cNvPr id="17" name="文本框 16"/>
          <p:cNvSpPr txBox="1"/>
          <p:nvPr/>
        </p:nvSpPr>
        <p:spPr>
          <a:xfrm>
            <a:off x="1008380" y="864870"/>
            <a:ext cx="9529445" cy="460375"/>
          </a:xfrm>
          <a:prstGeom prst="rect">
            <a:avLst/>
          </a:prstGeom>
          <a:noFill/>
        </p:spPr>
        <p:txBody>
          <a:bodyPr wrap="square" rtlCol="0">
            <a:spAutoFit/>
          </a:bodyPr>
          <a:lstStyle/>
          <a:p>
            <a:r>
              <a:rPr lang="zh-CN" sz="2400" b="1"/>
              <a:t>效果评价</a:t>
            </a:r>
            <a:r>
              <a:rPr lang="en-US" altLang="zh-CN" sz="2400" b="1"/>
              <a:t>——</a:t>
            </a:r>
            <a:r>
              <a:rPr sz="2400" b="1"/>
              <a:t>过程模型分析（Process Model Analysis）</a:t>
            </a:r>
          </a:p>
        </p:txBody>
      </p:sp>
      <p:sp>
        <p:nvSpPr>
          <p:cNvPr id="12" name="文本框 11"/>
          <p:cNvSpPr txBox="1"/>
          <p:nvPr/>
        </p:nvSpPr>
        <p:spPr>
          <a:xfrm>
            <a:off x="7341235" y="1698625"/>
            <a:ext cx="3980180" cy="922020"/>
          </a:xfrm>
          <a:prstGeom prst="rect">
            <a:avLst/>
          </a:prstGeom>
          <a:noFill/>
        </p:spPr>
        <p:txBody>
          <a:bodyPr wrap="square" rtlCol="0" anchor="t">
            <a:spAutoFit/>
          </a:bodyPr>
          <a:lstStyle/>
          <a:p>
            <a:r>
              <a:rPr lang="zh-CN" altLang="en-US"/>
              <a:t>下图为使用CoTraDiC算法计算的两个簇生成的过程模型（簇1：200条轨迹和簇2：275条轨迹）</a:t>
            </a:r>
          </a:p>
        </p:txBody>
      </p:sp>
      <p:pic>
        <p:nvPicPr>
          <p:cNvPr id="2" name="图片 1" descr="Fig1"/>
          <p:cNvPicPr>
            <a:picLocks noChangeAspect="1"/>
          </p:cNvPicPr>
          <p:nvPr/>
        </p:nvPicPr>
        <p:blipFill>
          <a:blip r:embed="rId4"/>
          <a:stretch>
            <a:fillRect/>
          </a:stretch>
        </p:blipFill>
        <p:spPr>
          <a:xfrm>
            <a:off x="244475" y="2264410"/>
            <a:ext cx="6667500" cy="2613660"/>
          </a:xfrm>
          <a:prstGeom prst="rect">
            <a:avLst/>
          </a:prstGeom>
        </p:spPr>
      </p:pic>
      <p:pic>
        <p:nvPicPr>
          <p:cNvPr id="4" name="图片 3" descr="Fig4"/>
          <p:cNvPicPr>
            <a:picLocks noChangeAspect="1"/>
          </p:cNvPicPr>
          <p:nvPr/>
        </p:nvPicPr>
        <p:blipFill>
          <a:blip r:embed="rId5"/>
          <a:stretch>
            <a:fillRect/>
          </a:stretch>
        </p:blipFill>
        <p:spPr>
          <a:xfrm>
            <a:off x="6778625" y="2620645"/>
            <a:ext cx="5259705" cy="4087495"/>
          </a:xfrm>
          <a:prstGeom prst="rect">
            <a:avLst/>
          </a:prstGeom>
        </p:spPr>
      </p:pic>
      <p:sp>
        <p:nvSpPr>
          <p:cNvPr id="13" name="文本框 12"/>
          <p:cNvSpPr txBox="1"/>
          <p:nvPr/>
        </p:nvSpPr>
        <p:spPr>
          <a:xfrm>
            <a:off x="485775" y="5038725"/>
            <a:ext cx="6000115" cy="645160"/>
          </a:xfrm>
          <a:prstGeom prst="rect">
            <a:avLst/>
          </a:prstGeom>
          <a:noFill/>
        </p:spPr>
        <p:txBody>
          <a:bodyPr wrap="square" rtlCol="0" anchor="t">
            <a:spAutoFit/>
          </a:bodyPr>
          <a:lstStyle/>
          <a:p>
            <a:r>
              <a:rPr lang="zh-CN" altLang="en-US"/>
              <a:t>上图为使用Alpha ++挖掘算法处理整个事件日志（etm）（475条轨迹，没有聚类）生成的过程模型</a:t>
            </a:r>
          </a:p>
        </p:txBody>
      </p:sp>
    </p:spTree>
    <p:extLst>
      <p:ext uri="{BB962C8B-B14F-4D97-AF65-F5344CB8AC3E}">
        <p14:creationId xmlns:p14="http://schemas.microsoft.com/office/powerpoint/2010/main" val="1769922307"/>
      </p:ext>
    </p:extLst>
  </p:cSld>
  <p:clrMapOvr>
    <a:masterClrMapping/>
  </p:clrMapOvr>
  <p:transition spd="slow"/>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图片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14863" y="1243013"/>
            <a:ext cx="3017837" cy="3024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59" name="椭圆 7"/>
          <p:cNvSpPr>
            <a:spLocks noChangeArrowheads="1"/>
          </p:cNvSpPr>
          <p:nvPr/>
        </p:nvSpPr>
        <p:spPr bwMode="auto">
          <a:xfrm>
            <a:off x="4613275" y="1243013"/>
            <a:ext cx="3021013" cy="3021012"/>
          </a:xfrm>
          <a:prstGeom prst="ellipse">
            <a:avLst/>
          </a:prstGeom>
          <a:solidFill>
            <a:srgbClr val="00B0F0">
              <a:alpha val="60999"/>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a:solidFill>
                <a:srgbClr val="FFFFFF"/>
              </a:solidFill>
              <a:sym typeface="Arial" panose="020B0604020202020204" pitchFamily="34" charset="0"/>
            </a:endParaRPr>
          </a:p>
        </p:txBody>
      </p:sp>
      <p:sp>
        <p:nvSpPr>
          <p:cNvPr id="19460" name="文本框 5"/>
          <p:cNvSpPr txBox="1">
            <a:spLocks noChangeArrowheads="1"/>
          </p:cNvSpPr>
          <p:nvPr/>
        </p:nvSpPr>
        <p:spPr bwMode="auto">
          <a:xfrm>
            <a:off x="4951413" y="1646238"/>
            <a:ext cx="2344737" cy="221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en-US" altLang="zh-CN" sz="13800" b="1">
                <a:solidFill>
                  <a:schemeClr val="bg1"/>
                </a:solidFill>
                <a:cs typeface="Vrinda" panose="020B0502040204020203" pitchFamily="34" charset="0"/>
                <a:sym typeface="Arial" panose="020B0604020202020204" pitchFamily="34" charset="0"/>
              </a:rPr>
              <a:t>2</a:t>
            </a:r>
            <a:endParaRPr lang="zh-CN" altLang="en-US" sz="13800" b="1">
              <a:solidFill>
                <a:schemeClr val="bg1"/>
              </a:solidFill>
              <a:cs typeface="Vrinda" panose="020B0502040204020203" pitchFamily="34" charset="0"/>
              <a:sym typeface="Arial" panose="020B0604020202020204" pitchFamily="34" charset="0"/>
            </a:endParaRPr>
          </a:p>
        </p:txBody>
      </p:sp>
      <p:sp>
        <p:nvSpPr>
          <p:cNvPr id="19461" name="文本框 9"/>
          <p:cNvSpPr txBox="1">
            <a:spLocks noChangeArrowheads="1"/>
          </p:cNvSpPr>
          <p:nvPr/>
        </p:nvSpPr>
        <p:spPr bwMode="auto">
          <a:xfrm>
            <a:off x="2490788" y="4667250"/>
            <a:ext cx="7265987"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zh-CN" altLang="en-US" sz="6000" b="1" dirty="0">
                <a:solidFill>
                  <a:srgbClr val="7A8EA9"/>
                </a:solidFill>
                <a:sym typeface="Arial" panose="020B0604020202020204" pitchFamily="34" charset="0"/>
              </a:rPr>
              <a:t>个人算法分介绍</a:t>
            </a:r>
          </a:p>
        </p:txBody>
      </p:sp>
    </p:spTree>
  </p:cSld>
  <p:clrMapOvr>
    <a:masterClrMapping/>
  </p:clrMapOvr>
  <p:transition spd="slow"/>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53"/>
          <p:cNvGrpSpPr/>
          <p:nvPr/>
        </p:nvGrpSpPr>
        <p:grpSpPr bwMode="auto">
          <a:xfrm>
            <a:off x="244475" y="111125"/>
            <a:ext cx="6746875" cy="611188"/>
            <a:chOff x="0" y="0"/>
            <a:chExt cx="6747272" cy="611426"/>
          </a:xfrm>
        </p:grpSpPr>
        <p:grpSp>
          <p:nvGrpSpPr>
            <p:cNvPr id="6" name="组合 56"/>
            <p:cNvGrpSpPr/>
            <p:nvPr/>
          </p:nvGrpSpPr>
          <p:grpSpPr bwMode="auto">
            <a:xfrm>
              <a:off x="0" y="0"/>
              <a:ext cx="611426" cy="611426"/>
              <a:chOff x="0" y="0"/>
              <a:chExt cx="3020798" cy="3020798"/>
            </a:xfrm>
          </p:grpSpPr>
          <p:pic>
            <p:nvPicPr>
              <p:cNvPr id="9" name="Picture 25@|13FFC:16777215|FBC:16777215|LFC:16777215|LBC:1677721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 y="-8320"/>
                <a:ext cx="3011777" cy="3041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Oval 36@|1FFC:15773696|FBC:16777215|LFC:16777215|LBC:16777215"/>
              <p:cNvSpPr>
                <a:spLocks noChangeArrowheads="1"/>
              </p:cNvSpPr>
              <p:nvPr/>
            </p:nvSpPr>
            <p:spPr bwMode="auto">
              <a:xfrm>
                <a:off x="0" y="0"/>
                <a:ext cx="3020798" cy="3020798"/>
              </a:xfrm>
              <a:prstGeom prst="ellipse">
                <a:avLst/>
              </a:prstGeom>
              <a:solidFill>
                <a:srgbClr val="00B0F0">
                  <a:alpha val="60999"/>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sz="300">
                  <a:solidFill>
                    <a:srgbClr val="FFFFFF"/>
                  </a:solidFill>
                  <a:sym typeface="Arial" panose="020B0604020202020204" pitchFamily="34" charset="0"/>
                </a:endParaRPr>
              </a:p>
            </p:txBody>
          </p:sp>
        </p:grpSp>
        <p:sp>
          <p:nvSpPr>
            <p:cNvPr id="7" name="文本框 59"/>
            <p:cNvSpPr txBox="1">
              <a:spLocks noChangeArrowheads="1"/>
            </p:cNvSpPr>
            <p:nvPr/>
          </p:nvSpPr>
          <p:spPr bwMode="auto">
            <a:xfrm>
              <a:off x="68488" y="13326"/>
              <a:ext cx="474451" cy="5850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sz="3200" b="1" dirty="0">
                <a:solidFill>
                  <a:schemeClr val="bg1"/>
                </a:solidFill>
                <a:cs typeface="Vrinda" panose="020B0502040204020203" pitchFamily="34" charset="0"/>
                <a:sym typeface="Arial" panose="020B0604020202020204" pitchFamily="34" charset="0"/>
              </a:endParaRPr>
            </a:p>
          </p:txBody>
        </p:sp>
        <p:sp>
          <p:nvSpPr>
            <p:cNvPr id="8" name="文本框 62"/>
            <p:cNvSpPr txBox="1">
              <a:spLocks noChangeArrowheads="1"/>
            </p:cNvSpPr>
            <p:nvPr/>
          </p:nvSpPr>
          <p:spPr bwMode="auto">
            <a:xfrm>
              <a:off x="680125" y="26680"/>
              <a:ext cx="6067147" cy="522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2800" b="1" dirty="0">
                  <a:solidFill>
                    <a:srgbClr val="4B5E75"/>
                  </a:solidFill>
                  <a:sym typeface="Arial" panose="020B0604020202020204" pitchFamily="34" charset="0"/>
                </a:rPr>
                <a:t>基于协同训练策略的多视图聚类算法</a:t>
              </a:r>
            </a:p>
          </p:txBody>
        </p:sp>
      </p:grpSp>
      <p:sp>
        <p:nvSpPr>
          <p:cNvPr id="11" name="文本框 59"/>
          <p:cNvSpPr txBox="1">
            <a:spLocks noChangeArrowheads="1"/>
          </p:cNvSpPr>
          <p:nvPr/>
        </p:nvSpPr>
        <p:spPr bwMode="auto">
          <a:xfrm>
            <a:off x="188288" y="185886"/>
            <a:ext cx="723361"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en-US" altLang="zh-CN" sz="2400" b="1" dirty="0">
                <a:solidFill>
                  <a:srgbClr val="FFFFFF"/>
                </a:solidFill>
                <a:cs typeface="Vrinda" panose="020B0502040204020203" pitchFamily="34" charset="0"/>
                <a:sym typeface="Arial" panose="020B0604020202020204" pitchFamily="34" charset="0"/>
              </a:rPr>
              <a:t>2.4</a:t>
            </a:r>
          </a:p>
        </p:txBody>
      </p:sp>
      <p:sp>
        <p:nvSpPr>
          <p:cNvPr id="17" name="文本框 16"/>
          <p:cNvSpPr txBox="1"/>
          <p:nvPr/>
        </p:nvSpPr>
        <p:spPr>
          <a:xfrm>
            <a:off x="1824355" y="1425575"/>
            <a:ext cx="2235835" cy="460375"/>
          </a:xfrm>
          <a:prstGeom prst="rect">
            <a:avLst/>
          </a:prstGeom>
          <a:noFill/>
        </p:spPr>
        <p:txBody>
          <a:bodyPr wrap="square" rtlCol="0">
            <a:spAutoFit/>
          </a:bodyPr>
          <a:lstStyle/>
          <a:p>
            <a:r>
              <a:rPr lang="zh-CN" sz="2400" b="1"/>
              <a:t>创新贡献</a:t>
            </a:r>
          </a:p>
        </p:txBody>
      </p:sp>
      <p:sp>
        <p:nvSpPr>
          <p:cNvPr id="3" name="稻壳儿小白白(http://dwz.cn/Wu2UP)"/>
          <p:cNvSpPr>
            <a:spLocks noChangeArrowheads="1"/>
          </p:cNvSpPr>
          <p:nvPr/>
        </p:nvSpPr>
        <p:spPr bwMode="auto">
          <a:xfrm>
            <a:off x="2085340" y="2739073"/>
            <a:ext cx="862013" cy="862012"/>
          </a:xfrm>
          <a:prstGeom prst="ellipse">
            <a:avLst/>
          </a:prstGeom>
          <a:solidFill>
            <a:srgbClr val="63CFF6"/>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ru-RU" altLang="en-US" sz="2400">
              <a:solidFill>
                <a:srgbClr val="FFFFFF"/>
              </a:solidFill>
              <a:sym typeface="Arial" panose="020B0604020202020204" pitchFamily="34" charset="0"/>
            </a:endParaRPr>
          </a:p>
        </p:txBody>
      </p:sp>
      <p:sp>
        <p:nvSpPr>
          <p:cNvPr id="14" name="稻壳儿小白白(http://dwz.cn/Wu2UP)"/>
          <p:cNvSpPr>
            <a:spLocks noChangeArrowheads="1"/>
          </p:cNvSpPr>
          <p:nvPr/>
        </p:nvSpPr>
        <p:spPr bwMode="auto">
          <a:xfrm>
            <a:off x="4438015" y="2744788"/>
            <a:ext cx="862013" cy="862012"/>
          </a:xfrm>
          <a:prstGeom prst="ellipse">
            <a:avLst/>
          </a:prstGeom>
          <a:solidFill>
            <a:srgbClr val="FBB9CC"/>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ru-RU" altLang="en-US">
              <a:solidFill>
                <a:srgbClr val="FFFFFF"/>
              </a:solidFill>
              <a:sym typeface="Arial" panose="020B0604020202020204" pitchFamily="34" charset="0"/>
            </a:endParaRPr>
          </a:p>
        </p:txBody>
      </p:sp>
      <p:sp>
        <p:nvSpPr>
          <p:cNvPr id="15" name="稻壳儿小白白(http://dwz.cn/Wu2UP)"/>
          <p:cNvSpPr>
            <a:spLocks noChangeArrowheads="1"/>
          </p:cNvSpPr>
          <p:nvPr/>
        </p:nvSpPr>
        <p:spPr bwMode="auto">
          <a:xfrm>
            <a:off x="9506585" y="2698433"/>
            <a:ext cx="862013" cy="862012"/>
          </a:xfrm>
          <a:prstGeom prst="ellipse">
            <a:avLst/>
          </a:prstGeom>
          <a:solidFill>
            <a:srgbClr val="FBB9CC"/>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ru-RU" altLang="en-US" sz="2400">
              <a:solidFill>
                <a:srgbClr val="FFFFFF"/>
              </a:solidFill>
              <a:sym typeface="Arial" panose="020B0604020202020204" pitchFamily="34" charset="0"/>
            </a:endParaRPr>
          </a:p>
        </p:txBody>
      </p:sp>
      <p:sp>
        <p:nvSpPr>
          <p:cNvPr id="16" name="稻壳儿小白白(http://dwz.cn/Wu2UP)"/>
          <p:cNvSpPr/>
          <p:nvPr/>
        </p:nvSpPr>
        <p:spPr bwMode="auto">
          <a:xfrm>
            <a:off x="2345690" y="2985135"/>
            <a:ext cx="341313" cy="361950"/>
          </a:xfrm>
          <a:custGeom>
            <a:avLst/>
            <a:gdLst>
              <a:gd name="T0" fmla="*/ 257 w 409"/>
              <a:gd name="T1" fmla="*/ 408 h 436"/>
              <a:gd name="T2" fmla="*/ 257 w 409"/>
              <a:gd name="T3" fmla="*/ 408 h 436"/>
              <a:gd name="T4" fmla="*/ 275 w 409"/>
              <a:gd name="T5" fmla="*/ 426 h 436"/>
              <a:gd name="T6" fmla="*/ 372 w 409"/>
              <a:gd name="T7" fmla="*/ 435 h 436"/>
              <a:gd name="T8" fmla="*/ 391 w 409"/>
              <a:gd name="T9" fmla="*/ 417 h 436"/>
              <a:gd name="T10" fmla="*/ 391 w 409"/>
              <a:gd name="T11" fmla="*/ 337 h 436"/>
              <a:gd name="T12" fmla="*/ 266 w 409"/>
              <a:gd name="T13" fmla="*/ 328 h 436"/>
              <a:gd name="T14" fmla="*/ 257 w 409"/>
              <a:gd name="T15" fmla="*/ 408 h 436"/>
              <a:gd name="T16" fmla="*/ 18 w 409"/>
              <a:gd name="T17" fmla="*/ 337 h 436"/>
              <a:gd name="T18" fmla="*/ 18 w 409"/>
              <a:gd name="T19" fmla="*/ 337 h 436"/>
              <a:gd name="T20" fmla="*/ 18 w 409"/>
              <a:gd name="T21" fmla="*/ 417 h 436"/>
              <a:gd name="T22" fmla="*/ 35 w 409"/>
              <a:gd name="T23" fmla="*/ 435 h 436"/>
              <a:gd name="T24" fmla="*/ 133 w 409"/>
              <a:gd name="T25" fmla="*/ 426 h 436"/>
              <a:gd name="T26" fmla="*/ 151 w 409"/>
              <a:gd name="T27" fmla="*/ 408 h 436"/>
              <a:gd name="T28" fmla="*/ 142 w 409"/>
              <a:gd name="T29" fmla="*/ 328 h 436"/>
              <a:gd name="T30" fmla="*/ 18 w 409"/>
              <a:gd name="T31" fmla="*/ 337 h 436"/>
              <a:gd name="T32" fmla="*/ 0 w 409"/>
              <a:gd name="T33" fmla="*/ 205 h 436"/>
              <a:gd name="T34" fmla="*/ 0 w 409"/>
              <a:gd name="T35" fmla="*/ 205 h 436"/>
              <a:gd name="T36" fmla="*/ 9 w 409"/>
              <a:gd name="T37" fmla="*/ 293 h 436"/>
              <a:gd name="T38" fmla="*/ 133 w 409"/>
              <a:gd name="T39" fmla="*/ 275 h 436"/>
              <a:gd name="T40" fmla="*/ 133 w 409"/>
              <a:gd name="T41" fmla="*/ 196 h 436"/>
              <a:gd name="T42" fmla="*/ 133 w 409"/>
              <a:gd name="T43" fmla="*/ 187 h 436"/>
              <a:gd name="T44" fmla="*/ 204 w 409"/>
              <a:gd name="T45" fmla="*/ 116 h 436"/>
              <a:gd name="T46" fmla="*/ 275 w 409"/>
              <a:gd name="T47" fmla="*/ 187 h 436"/>
              <a:gd name="T48" fmla="*/ 275 w 409"/>
              <a:gd name="T49" fmla="*/ 196 h 436"/>
              <a:gd name="T50" fmla="*/ 266 w 409"/>
              <a:gd name="T51" fmla="*/ 275 h 436"/>
              <a:gd name="T52" fmla="*/ 399 w 409"/>
              <a:gd name="T53" fmla="*/ 293 h 436"/>
              <a:gd name="T54" fmla="*/ 408 w 409"/>
              <a:gd name="T55" fmla="*/ 205 h 436"/>
              <a:gd name="T56" fmla="*/ 408 w 409"/>
              <a:gd name="T57" fmla="*/ 187 h 436"/>
              <a:gd name="T58" fmla="*/ 204 w 409"/>
              <a:gd name="T59" fmla="*/ 0 h 436"/>
              <a:gd name="T60" fmla="*/ 0 w 409"/>
              <a:gd name="T61" fmla="*/ 187 h 436"/>
              <a:gd name="T62" fmla="*/ 0 w 409"/>
              <a:gd name="T63" fmla="*/ 205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09" h="436">
                <a:moveTo>
                  <a:pt x="257" y="408"/>
                </a:moveTo>
                <a:lnTo>
                  <a:pt x="257" y="408"/>
                </a:lnTo>
                <a:cubicBezTo>
                  <a:pt x="257" y="417"/>
                  <a:pt x="266" y="426"/>
                  <a:pt x="275" y="426"/>
                </a:cubicBezTo>
                <a:cubicBezTo>
                  <a:pt x="372" y="435"/>
                  <a:pt x="372" y="435"/>
                  <a:pt x="372" y="435"/>
                </a:cubicBezTo>
                <a:cubicBezTo>
                  <a:pt x="382" y="435"/>
                  <a:pt x="382" y="426"/>
                  <a:pt x="391" y="417"/>
                </a:cubicBezTo>
                <a:cubicBezTo>
                  <a:pt x="391" y="337"/>
                  <a:pt x="391" y="337"/>
                  <a:pt x="391" y="337"/>
                </a:cubicBezTo>
                <a:cubicBezTo>
                  <a:pt x="266" y="328"/>
                  <a:pt x="266" y="328"/>
                  <a:pt x="266" y="328"/>
                </a:cubicBezTo>
                <a:lnTo>
                  <a:pt x="257" y="408"/>
                </a:lnTo>
                <a:close/>
                <a:moveTo>
                  <a:pt x="18" y="337"/>
                </a:moveTo>
                <a:lnTo>
                  <a:pt x="18" y="337"/>
                </a:lnTo>
                <a:cubicBezTo>
                  <a:pt x="18" y="417"/>
                  <a:pt x="18" y="417"/>
                  <a:pt x="18" y="417"/>
                </a:cubicBezTo>
                <a:cubicBezTo>
                  <a:pt x="18" y="426"/>
                  <a:pt x="27" y="435"/>
                  <a:pt x="35" y="435"/>
                </a:cubicBezTo>
                <a:cubicBezTo>
                  <a:pt x="133" y="426"/>
                  <a:pt x="133" y="426"/>
                  <a:pt x="133" y="426"/>
                </a:cubicBezTo>
                <a:cubicBezTo>
                  <a:pt x="142" y="426"/>
                  <a:pt x="151" y="417"/>
                  <a:pt x="151" y="408"/>
                </a:cubicBezTo>
                <a:cubicBezTo>
                  <a:pt x="142" y="328"/>
                  <a:pt x="142" y="328"/>
                  <a:pt x="142" y="328"/>
                </a:cubicBezTo>
                <a:lnTo>
                  <a:pt x="18" y="337"/>
                </a:lnTo>
                <a:close/>
                <a:moveTo>
                  <a:pt x="0" y="205"/>
                </a:moveTo>
                <a:lnTo>
                  <a:pt x="0" y="205"/>
                </a:lnTo>
                <a:cubicBezTo>
                  <a:pt x="9" y="293"/>
                  <a:pt x="9" y="293"/>
                  <a:pt x="9" y="293"/>
                </a:cubicBezTo>
                <a:cubicBezTo>
                  <a:pt x="133" y="275"/>
                  <a:pt x="133" y="275"/>
                  <a:pt x="133" y="275"/>
                </a:cubicBezTo>
                <a:cubicBezTo>
                  <a:pt x="133" y="196"/>
                  <a:pt x="133" y="196"/>
                  <a:pt x="133" y="196"/>
                </a:cubicBezTo>
                <a:lnTo>
                  <a:pt x="133" y="187"/>
                </a:lnTo>
                <a:cubicBezTo>
                  <a:pt x="133" y="152"/>
                  <a:pt x="160" y="116"/>
                  <a:pt x="204" y="116"/>
                </a:cubicBezTo>
                <a:cubicBezTo>
                  <a:pt x="248" y="116"/>
                  <a:pt x="275" y="152"/>
                  <a:pt x="275" y="187"/>
                </a:cubicBezTo>
                <a:lnTo>
                  <a:pt x="275" y="196"/>
                </a:lnTo>
                <a:cubicBezTo>
                  <a:pt x="266" y="275"/>
                  <a:pt x="266" y="275"/>
                  <a:pt x="266" y="275"/>
                </a:cubicBezTo>
                <a:cubicBezTo>
                  <a:pt x="399" y="293"/>
                  <a:pt x="399" y="293"/>
                  <a:pt x="399" y="293"/>
                </a:cubicBezTo>
                <a:cubicBezTo>
                  <a:pt x="408" y="205"/>
                  <a:pt x="408" y="205"/>
                  <a:pt x="408" y="205"/>
                </a:cubicBezTo>
                <a:cubicBezTo>
                  <a:pt x="408" y="196"/>
                  <a:pt x="408" y="196"/>
                  <a:pt x="408" y="187"/>
                </a:cubicBezTo>
                <a:cubicBezTo>
                  <a:pt x="408" y="80"/>
                  <a:pt x="319" y="0"/>
                  <a:pt x="204" y="0"/>
                </a:cubicBezTo>
                <a:cubicBezTo>
                  <a:pt x="88" y="0"/>
                  <a:pt x="0" y="80"/>
                  <a:pt x="0" y="187"/>
                </a:cubicBezTo>
                <a:cubicBezTo>
                  <a:pt x="0" y="196"/>
                  <a:pt x="0" y="196"/>
                  <a:pt x="0" y="205"/>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18" name="稻壳儿小白白(http://dwz.cn/Wu2UP)"/>
          <p:cNvSpPr/>
          <p:nvPr/>
        </p:nvSpPr>
        <p:spPr bwMode="auto">
          <a:xfrm>
            <a:off x="9724073" y="2917508"/>
            <a:ext cx="428625" cy="412750"/>
          </a:xfrm>
          <a:custGeom>
            <a:avLst/>
            <a:gdLst>
              <a:gd name="T0" fmla="*/ 79 w 515"/>
              <a:gd name="T1" fmla="*/ 337 h 498"/>
              <a:gd name="T2" fmla="*/ 79 w 515"/>
              <a:gd name="T3" fmla="*/ 337 h 498"/>
              <a:gd name="T4" fmla="*/ 18 w 515"/>
              <a:gd name="T5" fmla="*/ 470 h 498"/>
              <a:gd name="T6" fmla="*/ 169 w 515"/>
              <a:gd name="T7" fmla="*/ 434 h 498"/>
              <a:gd name="T8" fmla="*/ 160 w 515"/>
              <a:gd name="T9" fmla="*/ 346 h 498"/>
              <a:gd name="T10" fmla="*/ 79 w 515"/>
              <a:gd name="T11" fmla="*/ 337 h 498"/>
              <a:gd name="T12" fmla="*/ 496 w 515"/>
              <a:gd name="T13" fmla="*/ 18 h 498"/>
              <a:gd name="T14" fmla="*/ 496 w 515"/>
              <a:gd name="T15" fmla="*/ 18 h 498"/>
              <a:gd name="T16" fmla="*/ 195 w 515"/>
              <a:gd name="T17" fmla="*/ 231 h 498"/>
              <a:gd name="T18" fmla="*/ 141 w 515"/>
              <a:gd name="T19" fmla="*/ 293 h 498"/>
              <a:gd name="T20" fmla="*/ 150 w 515"/>
              <a:gd name="T21" fmla="*/ 301 h 498"/>
              <a:gd name="T22" fmla="*/ 186 w 515"/>
              <a:gd name="T23" fmla="*/ 328 h 498"/>
              <a:gd name="T24" fmla="*/ 204 w 515"/>
              <a:gd name="T25" fmla="*/ 354 h 498"/>
              <a:gd name="T26" fmla="*/ 213 w 515"/>
              <a:gd name="T27" fmla="*/ 363 h 498"/>
              <a:gd name="T28" fmla="*/ 275 w 515"/>
              <a:gd name="T29" fmla="*/ 310 h 498"/>
              <a:gd name="T30" fmla="*/ 496 w 515"/>
              <a:gd name="T31" fmla="*/ 18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15" h="498">
                <a:moveTo>
                  <a:pt x="79" y="337"/>
                </a:moveTo>
                <a:lnTo>
                  <a:pt x="79" y="337"/>
                </a:lnTo>
                <a:cubicBezTo>
                  <a:pt x="44" y="372"/>
                  <a:pt x="71" y="416"/>
                  <a:pt x="18" y="470"/>
                </a:cubicBezTo>
                <a:cubicBezTo>
                  <a:pt x="0" y="497"/>
                  <a:pt x="116" y="487"/>
                  <a:pt x="169" y="434"/>
                </a:cubicBezTo>
                <a:cubicBezTo>
                  <a:pt x="195" y="407"/>
                  <a:pt x="186" y="372"/>
                  <a:pt x="160" y="346"/>
                </a:cubicBezTo>
                <a:cubicBezTo>
                  <a:pt x="132" y="319"/>
                  <a:pt x="97" y="319"/>
                  <a:pt x="79" y="337"/>
                </a:cubicBezTo>
                <a:close/>
                <a:moveTo>
                  <a:pt x="496" y="18"/>
                </a:moveTo>
                <a:lnTo>
                  <a:pt x="496" y="18"/>
                </a:lnTo>
                <a:cubicBezTo>
                  <a:pt x="479" y="0"/>
                  <a:pt x="257" y="168"/>
                  <a:pt x="195" y="231"/>
                </a:cubicBezTo>
                <a:cubicBezTo>
                  <a:pt x="169" y="266"/>
                  <a:pt x="160" y="284"/>
                  <a:pt x="141" y="293"/>
                </a:cubicBezTo>
                <a:cubicBezTo>
                  <a:pt x="141" y="301"/>
                  <a:pt x="150" y="301"/>
                  <a:pt x="150" y="301"/>
                </a:cubicBezTo>
                <a:cubicBezTo>
                  <a:pt x="160" y="310"/>
                  <a:pt x="169" y="310"/>
                  <a:pt x="186" y="328"/>
                </a:cubicBezTo>
                <a:cubicBezTo>
                  <a:pt x="195" y="337"/>
                  <a:pt x="204" y="346"/>
                  <a:pt x="204" y="354"/>
                </a:cubicBezTo>
                <a:cubicBezTo>
                  <a:pt x="204" y="363"/>
                  <a:pt x="213" y="363"/>
                  <a:pt x="213" y="363"/>
                </a:cubicBezTo>
                <a:cubicBezTo>
                  <a:pt x="230" y="354"/>
                  <a:pt x="248" y="337"/>
                  <a:pt x="275" y="310"/>
                </a:cubicBezTo>
                <a:cubicBezTo>
                  <a:pt x="336" y="248"/>
                  <a:pt x="514" y="35"/>
                  <a:pt x="496" y="18"/>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19" name="稻壳儿小白白(http://dwz.cn/Wu2UP)"/>
          <p:cNvSpPr/>
          <p:nvPr/>
        </p:nvSpPr>
        <p:spPr bwMode="auto">
          <a:xfrm>
            <a:off x="4730115" y="3000375"/>
            <a:ext cx="277813" cy="339725"/>
          </a:xfrm>
          <a:custGeom>
            <a:avLst/>
            <a:gdLst>
              <a:gd name="T0" fmla="*/ 168 w 337"/>
              <a:gd name="T1" fmla="*/ 0 h 409"/>
              <a:gd name="T2" fmla="*/ 168 w 337"/>
              <a:gd name="T3" fmla="*/ 0 h 409"/>
              <a:gd name="T4" fmla="*/ 0 w 337"/>
              <a:gd name="T5" fmla="*/ 62 h 409"/>
              <a:gd name="T6" fmla="*/ 35 w 337"/>
              <a:gd name="T7" fmla="*/ 363 h 409"/>
              <a:gd name="T8" fmla="*/ 168 w 337"/>
              <a:gd name="T9" fmla="*/ 408 h 409"/>
              <a:gd name="T10" fmla="*/ 301 w 337"/>
              <a:gd name="T11" fmla="*/ 363 h 409"/>
              <a:gd name="T12" fmla="*/ 336 w 337"/>
              <a:gd name="T13" fmla="*/ 62 h 409"/>
              <a:gd name="T14" fmla="*/ 168 w 337"/>
              <a:gd name="T15" fmla="*/ 0 h 409"/>
              <a:gd name="T16" fmla="*/ 168 w 337"/>
              <a:gd name="T17" fmla="*/ 107 h 409"/>
              <a:gd name="T18" fmla="*/ 168 w 337"/>
              <a:gd name="T19" fmla="*/ 107 h 409"/>
              <a:gd name="T20" fmla="*/ 35 w 337"/>
              <a:gd name="T21" fmla="*/ 71 h 409"/>
              <a:gd name="T22" fmla="*/ 168 w 337"/>
              <a:gd name="T23" fmla="*/ 36 h 409"/>
              <a:gd name="T24" fmla="*/ 301 w 337"/>
              <a:gd name="T25" fmla="*/ 71 h 409"/>
              <a:gd name="T26" fmla="*/ 168 w 337"/>
              <a:gd name="T27" fmla="*/ 107 h 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7" h="409">
                <a:moveTo>
                  <a:pt x="168" y="0"/>
                </a:moveTo>
                <a:lnTo>
                  <a:pt x="168" y="0"/>
                </a:lnTo>
                <a:cubicBezTo>
                  <a:pt x="62" y="0"/>
                  <a:pt x="0" y="36"/>
                  <a:pt x="0" y="62"/>
                </a:cubicBezTo>
                <a:cubicBezTo>
                  <a:pt x="35" y="363"/>
                  <a:pt x="35" y="363"/>
                  <a:pt x="35" y="363"/>
                </a:cubicBezTo>
                <a:cubicBezTo>
                  <a:pt x="35" y="372"/>
                  <a:pt x="88" y="408"/>
                  <a:pt x="168" y="408"/>
                </a:cubicBezTo>
                <a:cubicBezTo>
                  <a:pt x="248" y="408"/>
                  <a:pt x="301" y="372"/>
                  <a:pt x="301" y="363"/>
                </a:cubicBezTo>
                <a:cubicBezTo>
                  <a:pt x="336" y="62"/>
                  <a:pt x="336" y="62"/>
                  <a:pt x="336" y="62"/>
                </a:cubicBezTo>
                <a:cubicBezTo>
                  <a:pt x="336" y="36"/>
                  <a:pt x="274" y="0"/>
                  <a:pt x="168" y="0"/>
                </a:cubicBezTo>
                <a:close/>
                <a:moveTo>
                  <a:pt x="168" y="107"/>
                </a:moveTo>
                <a:lnTo>
                  <a:pt x="168" y="107"/>
                </a:lnTo>
                <a:cubicBezTo>
                  <a:pt x="88" y="107"/>
                  <a:pt x="35" y="80"/>
                  <a:pt x="35" y="71"/>
                </a:cubicBezTo>
                <a:cubicBezTo>
                  <a:pt x="35" y="62"/>
                  <a:pt x="88" y="36"/>
                  <a:pt x="168" y="36"/>
                </a:cubicBezTo>
                <a:cubicBezTo>
                  <a:pt x="248" y="36"/>
                  <a:pt x="301" y="62"/>
                  <a:pt x="301" y="71"/>
                </a:cubicBezTo>
                <a:cubicBezTo>
                  <a:pt x="301" y="80"/>
                  <a:pt x="248" y="107"/>
                  <a:pt x="168" y="107"/>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20" name="稻壳儿小白白(http://dwz.cn/Wu2UP)"/>
          <p:cNvSpPr txBox="1">
            <a:spLocks noChangeArrowheads="1"/>
          </p:cNvSpPr>
          <p:nvPr/>
        </p:nvSpPr>
        <p:spPr bwMode="auto">
          <a:xfrm>
            <a:off x="1824355" y="3816032"/>
            <a:ext cx="1384300" cy="7385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r>
              <a:rPr lang="zh-CN" altLang="en-US" sz="1600" dirty="0"/>
              <a:t>在多视图学习中使用多个轨迹轮廓</a:t>
            </a:r>
          </a:p>
        </p:txBody>
      </p:sp>
      <p:sp>
        <p:nvSpPr>
          <p:cNvPr id="21" name="稻壳儿小白白(http://dwz.cn/Wu2UP)"/>
          <p:cNvSpPr txBox="1">
            <a:spLocks noChangeArrowheads="1"/>
          </p:cNvSpPr>
          <p:nvPr/>
        </p:nvSpPr>
        <p:spPr bwMode="auto">
          <a:xfrm>
            <a:off x="3954780" y="3815715"/>
            <a:ext cx="1828800" cy="14770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r>
              <a:rPr sz="1600" dirty="0"/>
              <a:t>开发了多轨迹轮廓感知聚类算法，文中制定了一个通用的协同训练策略，可以使用任何基于距离的分区算法运行</a:t>
            </a:r>
          </a:p>
        </p:txBody>
      </p:sp>
      <p:sp>
        <p:nvSpPr>
          <p:cNvPr id="22" name="稻壳儿小白白(http://dwz.cn/Wu2UP)"/>
          <p:cNvSpPr txBox="1">
            <a:spLocks noChangeArrowheads="1"/>
          </p:cNvSpPr>
          <p:nvPr/>
        </p:nvSpPr>
        <p:spPr bwMode="auto">
          <a:xfrm>
            <a:off x="9264015" y="3815715"/>
            <a:ext cx="1490980" cy="7385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r>
              <a:rPr lang="zh-CN" altLang="en-US" sz="1600" dirty="0"/>
              <a:t>对所提出的方法的有效性进行了广泛的评估</a:t>
            </a:r>
          </a:p>
        </p:txBody>
      </p:sp>
      <p:sp>
        <p:nvSpPr>
          <p:cNvPr id="49172" name="稻壳儿小白白(http://dwz.cn/Wu2UP)"/>
          <p:cNvSpPr>
            <a:spLocks noChangeArrowheads="1"/>
          </p:cNvSpPr>
          <p:nvPr/>
        </p:nvSpPr>
        <p:spPr bwMode="auto">
          <a:xfrm>
            <a:off x="6993573" y="2698433"/>
            <a:ext cx="908050" cy="908050"/>
          </a:xfrm>
          <a:prstGeom prst="ellipse">
            <a:avLst/>
          </a:prstGeom>
          <a:solidFill>
            <a:srgbClr val="63CFF6"/>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endParaRPr lang="en-US" altLang="zh-CN" sz="1200">
              <a:sym typeface="Arial" panose="020B0604020202020204" pitchFamily="34" charset="0"/>
            </a:endParaRPr>
          </a:p>
        </p:txBody>
      </p:sp>
      <p:sp>
        <p:nvSpPr>
          <p:cNvPr id="49173" name="稻壳儿小白白(http://dwz.cn/Wu2UP)"/>
          <p:cNvSpPr/>
          <p:nvPr/>
        </p:nvSpPr>
        <p:spPr bwMode="auto">
          <a:xfrm>
            <a:off x="7222173" y="2946083"/>
            <a:ext cx="452437" cy="412750"/>
          </a:xfrm>
          <a:custGeom>
            <a:avLst/>
            <a:gdLst>
              <a:gd name="T0" fmla="*/ 65 w 84"/>
              <a:gd name="T1" fmla="*/ 32 h 76"/>
              <a:gd name="T2" fmla="*/ 76 w 84"/>
              <a:gd name="T3" fmla="*/ 30 h 76"/>
              <a:gd name="T4" fmla="*/ 82 w 84"/>
              <a:gd name="T5" fmla="*/ 10 h 76"/>
              <a:gd name="T6" fmla="*/ 74 w 84"/>
              <a:gd name="T7" fmla="*/ 1 h 76"/>
              <a:gd name="T8" fmla="*/ 54 w 84"/>
              <a:gd name="T9" fmla="*/ 5 h 76"/>
              <a:gd name="T10" fmla="*/ 50 w 84"/>
              <a:gd name="T11" fmla="*/ 15 h 76"/>
              <a:gd name="T12" fmla="*/ 55 w 84"/>
              <a:gd name="T13" fmla="*/ 21 h 76"/>
              <a:gd name="T14" fmla="*/ 11 w 84"/>
              <a:gd name="T15" fmla="*/ 60 h 76"/>
              <a:gd name="T16" fmla="*/ 9 w 84"/>
              <a:gd name="T17" fmla="*/ 33 h 76"/>
              <a:gd name="T18" fmla="*/ 13 w 84"/>
              <a:gd name="T19" fmla="*/ 29 h 76"/>
              <a:gd name="T20" fmla="*/ 28 w 84"/>
              <a:gd name="T21" fmla="*/ 28 h 76"/>
              <a:gd name="T22" fmla="*/ 30 w 84"/>
              <a:gd name="T23" fmla="*/ 9 h 76"/>
              <a:gd name="T24" fmla="*/ 11 w 84"/>
              <a:gd name="T25" fmla="*/ 8 h 76"/>
              <a:gd name="T26" fmla="*/ 7 w 84"/>
              <a:gd name="T27" fmla="*/ 23 h 76"/>
              <a:gd name="T28" fmla="*/ 4 w 84"/>
              <a:gd name="T29" fmla="*/ 27 h 76"/>
              <a:gd name="T30" fmla="*/ 0 w 84"/>
              <a:gd name="T31" fmla="*/ 35 h 76"/>
              <a:gd name="T32" fmla="*/ 3 w 84"/>
              <a:gd name="T33" fmla="*/ 66 h 76"/>
              <a:gd name="T34" fmla="*/ 42 w 84"/>
              <a:gd name="T35" fmla="*/ 75 h 76"/>
              <a:gd name="T36" fmla="*/ 51 w 84"/>
              <a:gd name="T37" fmla="*/ 73 h 76"/>
              <a:gd name="T38" fmla="*/ 57 w 84"/>
              <a:gd name="T39" fmla="*/ 68 h 76"/>
              <a:gd name="T40" fmla="*/ 58 w 84"/>
              <a:gd name="T41" fmla="*/ 70 h 76"/>
              <a:gd name="T42" fmla="*/ 69 w 84"/>
              <a:gd name="T43" fmla="*/ 71 h 76"/>
              <a:gd name="T44" fmla="*/ 77 w 84"/>
              <a:gd name="T45" fmla="*/ 63 h 76"/>
              <a:gd name="T46" fmla="*/ 78 w 84"/>
              <a:gd name="T47" fmla="*/ 53 h 76"/>
              <a:gd name="T48" fmla="*/ 69 w 84"/>
              <a:gd name="T49" fmla="*/ 43 h 76"/>
              <a:gd name="T50" fmla="*/ 58 w 84"/>
              <a:gd name="T51" fmla="*/ 42 h 76"/>
              <a:gd name="T52" fmla="*/ 50 w 84"/>
              <a:gd name="T53" fmla="*/ 50 h 76"/>
              <a:gd name="T54" fmla="*/ 49 w 84"/>
              <a:gd name="T55" fmla="*/ 60 h 76"/>
              <a:gd name="T56" fmla="*/ 51 w 84"/>
              <a:gd name="T57" fmla="*/ 62 h 76"/>
              <a:gd name="T58" fmla="*/ 45 w 84"/>
              <a:gd name="T59" fmla="*/ 67 h 76"/>
              <a:gd name="T60" fmla="*/ 22 w 84"/>
              <a:gd name="T61" fmla="*/ 62 h 76"/>
              <a:gd name="T62" fmla="*/ 61 w 84"/>
              <a:gd name="T63" fmla="*/ 27 h 76"/>
              <a:gd name="T64" fmla="*/ 65 w 84"/>
              <a:gd name="T65" fmla="*/ 32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4" h="76">
                <a:moveTo>
                  <a:pt x="65" y="32"/>
                </a:moveTo>
                <a:cubicBezTo>
                  <a:pt x="69" y="36"/>
                  <a:pt x="75" y="34"/>
                  <a:pt x="76" y="30"/>
                </a:cubicBezTo>
                <a:cubicBezTo>
                  <a:pt x="82" y="10"/>
                  <a:pt x="82" y="10"/>
                  <a:pt x="82" y="10"/>
                </a:cubicBezTo>
                <a:cubicBezTo>
                  <a:pt x="84" y="5"/>
                  <a:pt x="79" y="0"/>
                  <a:pt x="74" y="1"/>
                </a:cubicBezTo>
                <a:cubicBezTo>
                  <a:pt x="54" y="5"/>
                  <a:pt x="54" y="5"/>
                  <a:pt x="54" y="5"/>
                </a:cubicBezTo>
                <a:cubicBezTo>
                  <a:pt x="49" y="6"/>
                  <a:pt x="47" y="11"/>
                  <a:pt x="50" y="15"/>
                </a:cubicBezTo>
                <a:cubicBezTo>
                  <a:pt x="55" y="21"/>
                  <a:pt x="55" y="21"/>
                  <a:pt x="55" y="21"/>
                </a:cubicBezTo>
                <a:cubicBezTo>
                  <a:pt x="11" y="60"/>
                  <a:pt x="11" y="60"/>
                  <a:pt x="11" y="60"/>
                </a:cubicBezTo>
                <a:cubicBezTo>
                  <a:pt x="9" y="33"/>
                  <a:pt x="9" y="33"/>
                  <a:pt x="9" y="33"/>
                </a:cubicBezTo>
                <a:cubicBezTo>
                  <a:pt x="13" y="29"/>
                  <a:pt x="13" y="29"/>
                  <a:pt x="13" y="29"/>
                </a:cubicBezTo>
                <a:cubicBezTo>
                  <a:pt x="18" y="32"/>
                  <a:pt x="24" y="32"/>
                  <a:pt x="28" y="28"/>
                </a:cubicBezTo>
                <a:cubicBezTo>
                  <a:pt x="34" y="23"/>
                  <a:pt x="34" y="15"/>
                  <a:pt x="30" y="9"/>
                </a:cubicBezTo>
                <a:cubicBezTo>
                  <a:pt x="25" y="3"/>
                  <a:pt x="16" y="3"/>
                  <a:pt x="11" y="8"/>
                </a:cubicBezTo>
                <a:cubicBezTo>
                  <a:pt x="6" y="12"/>
                  <a:pt x="5" y="18"/>
                  <a:pt x="7" y="23"/>
                </a:cubicBezTo>
                <a:cubicBezTo>
                  <a:pt x="4" y="27"/>
                  <a:pt x="4" y="27"/>
                  <a:pt x="4" y="27"/>
                </a:cubicBezTo>
                <a:cubicBezTo>
                  <a:pt x="1" y="29"/>
                  <a:pt x="0" y="32"/>
                  <a:pt x="0" y="35"/>
                </a:cubicBezTo>
                <a:cubicBezTo>
                  <a:pt x="3" y="66"/>
                  <a:pt x="3" y="66"/>
                  <a:pt x="3" y="66"/>
                </a:cubicBezTo>
                <a:cubicBezTo>
                  <a:pt x="42" y="75"/>
                  <a:pt x="42" y="75"/>
                  <a:pt x="42" y="75"/>
                </a:cubicBezTo>
                <a:cubicBezTo>
                  <a:pt x="46" y="76"/>
                  <a:pt x="49" y="75"/>
                  <a:pt x="51" y="73"/>
                </a:cubicBezTo>
                <a:cubicBezTo>
                  <a:pt x="57" y="68"/>
                  <a:pt x="57" y="68"/>
                  <a:pt x="57" y="68"/>
                </a:cubicBezTo>
                <a:cubicBezTo>
                  <a:pt x="58" y="70"/>
                  <a:pt x="58" y="70"/>
                  <a:pt x="58" y="70"/>
                </a:cubicBezTo>
                <a:cubicBezTo>
                  <a:pt x="61" y="73"/>
                  <a:pt x="66" y="73"/>
                  <a:pt x="69" y="71"/>
                </a:cubicBezTo>
                <a:cubicBezTo>
                  <a:pt x="77" y="63"/>
                  <a:pt x="77" y="63"/>
                  <a:pt x="77" y="63"/>
                </a:cubicBezTo>
                <a:cubicBezTo>
                  <a:pt x="80" y="60"/>
                  <a:pt x="80" y="56"/>
                  <a:pt x="78" y="53"/>
                </a:cubicBezTo>
                <a:cubicBezTo>
                  <a:pt x="69" y="43"/>
                  <a:pt x="69" y="43"/>
                  <a:pt x="69" y="43"/>
                </a:cubicBezTo>
                <a:cubicBezTo>
                  <a:pt x="66" y="40"/>
                  <a:pt x="61" y="39"/>
                  <a:pt x="58" y="42"/>
                </a:cubicBezTo>
                <a:cubicBezTo>
                  <a:pt x="50" y="50"/>
                  <a:pt x="50" y="50"/>
                  <a:pt x="50" y="50"/>
                </a:cubicBezTo>
                <a:cubicBezTo>
                  <a:pt x="47" y="52"/>
                  <a:pt x="47" y="57"/>
                  <a:pt x="49" y="60"/>
                </a:cubicBezTo>
                <a:cubicBezTo>
                  <a:pt x="51" y="62"/>
                  <a:pt x="51" y="62"/>
                  <a:pt x="51" y="62"/>
                </a:cubicBezTo>
                <a:cubicBezTo>
                  <a:pt x="45" y="67"/>
                  <a:pt x="45" y="67"/>
                  <a:pt x="45" y="67"/>
                </a:cubicBezTo>
                <a:cubicBezTo>
                  <a:pt x="22" y="62"/>
                  <a:pt x="22" y="62"/>
                  <a:pt x="22" y="62"/>
                </a:cubicBezTo>
                <a:cubicBezTo>
                  <a:pt x="61" y="27"/>
                  <a:pt x="61" y="27"/>
                  <a:pt x="61" y="27"/>
                </a:cubicBezTo>
                <a:lnTo>
                  <a:pt x="65" y="3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3" name="稻壳儿小白白(http://dwz.cn/Wu2UP)"/>
          <p:cNvSpPr txBox="1">
            <a:spLocks noChangeArrowheads="1"/>
          </p:cNvSpPr>
          <p:nvPr/>
        </p:nvSpPr>
        <p:spPr bwMode="auto">
          <a:xfrm>
            <a:off x="6756400" y="3862070"/>
            <a:ext cx="1428115" cy="7385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r>
              <a:rPr sz="1600" dirty="0"/>
              <a:t>使用轮廓宽度来制定迭代过程的停止标准</a:t>
            </a:r>
          </a:p>
        </p:txBody>
      </p:sp>
    </p:spTree>
    <p:extLst>
      <p:ext uri="{BB962C8B-B14F-4D97-AF65-F5344CB8AC3E}">
        <p14:creationId xmlns:p14="http://schemas.microsoft.com/office/powerpoint/2010/main" val="250351836"/>
      </p:ext>
    </p:extLst>
  </p:cSld>
  <p:clrMapOvr>
    <a:masterClrMapping/>
  </p:clrMapOvr>
  <p:transition spd="slow"/>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53"/>
          <p:cNvGrpSpPr/>
          <p:nvPr/>
        </p:nvGrpSpPr>
        <p:grpSpPr bwMode="auto">
          <a:xfrm>
            <a:off x="244475" y="111125"/>
            <a:ext cx="6746875" cy="611188"/>
            <a:chOff x="0" y="0"/>
            <a:chExt cx="6747272" cy="611426"/>
          </a:xfrm>
        </p:grpSpPr>
        <p:grpSp>
          <p:nvGrpSpPr>
            <p:cNvPr id="6" name="组合 56"/>
            <p:cNvGrpSpPr/>
            <p:nvPr/>
          </p:nvGrpSpPr>
          <p:grpSpPr bwMode="auto">
            <a:xfrm>
              <a:off x="0" y="0"/>
              <a:ext cx="611426" cy="611426"/>
              <a:chOff x="0" y="0"/>
              <a:chExt cx="3020798" cy="3020798"/>
            </a:xfrm>
          </p:grpSpPr>
          <p:pic>
            <p:nvPicPr>
              <p:cNvPr id="9" name="Picture 25@|13FFC:16777215|FBC:16777215|LFC:16777215|LBC:1677721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 y="-8320"/>
                <a:ext cx="3011777" cy="3041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Oval 36@|1FFC:15773696|FBC:16777215|LFC:16777215|LBC:16777215"/>
              <p:cNvSpPr>
                <a:spLocks noChangeArrowheads="1"/>
              </p:cNvSpPr>
              <p:nvPr/>
            </p:nvSpPr>
            <p:spPr bwMode="auto">
              <a:xfrm>
                <a:off x="0" y="0"/>
                <a:ext cx="3020798" cy="3020798"/>
              </a:xfrm>
              <a:prstGeom prst="ellipse">
                <a:avLst/>
              </a:prstGeom>
              <a:solidFill>
                <a:srgbClr val="00B0F0">
                  <a:alpha val="60999"/>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sz="300">
                  <a:solidFill>
                    <a:srgbClr val="FFFFFF"/>
                  </a:solidFill>
                  <a:sym typeface="Arial" panose="020B0604020202020204" pitchFamily="34" charset="0"/>
                </a:endParaRPr>
              </a:p>
            </p:txBody>
          </p:sp>
        </p:grpSp>
        <p:sp>
          <p:nvSpPr>
            <p:cNvPr id="7" name="文本框 59"/>
            <p:cNvSpPr txBox="1">
              <a:spLocks noChangeArrowheads="1"/>
            </p:cNvSpPr>
            <p:nvPr/>
          </p:nvSpPr>
          <p:spPr bwMode="auto">
            <a:xfrm>
              <a:off x="68488" y="13326"/>
              <a:ext cx="474451" cy="5850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sz="3200" b="1" dirty="0">
                <a:solidFill>
                  <a:schemeClr val="bg1"/>
                </a:solidFill>
                <a:cs typeface="Vrinda" panose="020B0502040204020203" pitchFamily="34" charset="0"/>
                <a:sym typeface="Arial" panose="020B0604020202020204" pitchFamily="34" charset="0"/>
              </a:endParaRPr>
            </a:p>
          </p:txBody>
        </p:sp>
        <p:sp>
          <p:nvSpPr>
            <p:cNvPr id="8" name="文本框 62"/>
            <p:cNvSpPr txBox="1">
              <a:spLocks noChangeArrowheads="1"/>
            </p:cNvSpPr>
            <p:nvPr/>
          </p:nvSpPr>
          <p:spPr bwMode="auto">
            <a:xfrm>
              <a:off x="680125" y="26680"/>
              <a:ext cx="6067147" cy="522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2800" b="1" dirty="0">
                  <a:solidFill>
                    <a:srgbClr val="4B5E75"/>
                  </a:solidFill>
                  <a:sym typeface="Arial" panose="020B0604020202020204" pitchFamily="34" charset="0"/>
                </a:rPr>
                <a:t>基于协同训练策略的多视图聚类算法</a:t>
              </a:r>
            </a:p>
          </p:txBody>
        </p:sp>
      </p:grpSp>
      <p:sp>
        <p:nvSpPr>
          <p:cNvPr id="11" name="文本框 59"/>
          <p:cNvSpPr txBox="1">
            <a:spLocks noChangeArrowheads="1"/>
          </p:cNvSpPr>
          <p:nvPr/>
        </p:nvSpPr>
        <p:spPr bwMode="auto">
          <a:xfrm>
            <a:off x="188288" y="185886"/>
            <a:ext cx="723361"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en-US" altLang="zh-CN" sz="2400" b="1" dirty="0">
                <a:solidFill>
                  <a:srgbClr val="FFFFFF"/>
                </a:solidFill>
                <a:cs typeface="Vrinda" panose="020B0502040204020203" pitchFamily="34" charset="0"/>
                <a:sym typeface="Arial" panose="020B0604020202020204" pitchFamily="34" charset="0"/>
              </a:rPr>
              <a:t>2.4</a:t>
            </a:r>
          </a:p>
        </p:txBody>
      </p:sp>
      <p:sp>
        <p:nvSpPr>
          <p:cNvPr id="41986" name="稻壳儿小白白(http://dwz.cn/Wu2UP)"/>
          <p:cNvSpPr>
            <a:spLocks noChangeArrowheads="1"/>
          </p:cNvSpPr>
          <p:nvPr/>
        </p:nvSpPr>
        <p:spPr bwMode="auto">
          <a:xfrm rot="20751297">
            <a:off x="4264389" y="1839278"/>
            <a:ext cx="1589087" cy="3178175"/>
          </a:xfrm>
          <a:prstGeom prst="moon">
            <a:avLst>
              <a:gd name="adj" fmla="val 15190"/>
            </a:avLst>
          </a:prstGeom>
          <a:solidFill>
            <a:srgbClr val="FBB9CC"/>
          </a:solidFill>
          <a:ln w="3175" cmpd="sng">
            <a:solidFill>
              <a:srgbClr val="F8F8F8"/>
            </a:solidFill>
            <a:miter lim="800000"/>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a:solidFill>
                <a:srgbClr val="FFFFFF"/>
              </a:solidFill>
              <a:sym typeface="Arial" panose="020B0604020202020204" pitchFamily="34" charset="0"/>
            </a:endParaRPr>
          </a:p>
        </p:txBody>
      </p:sp>
      <p:sp>
        <p:nvSpPr>
          <p:cNvPr id="41987" name="稻壳儿小白白(http://dwz.cn/Wu2UP)"/>
          <p:cNvSpPr>
            <a:spLocks noChangeArrowheads="1"/>
          </p:cNvSpPr>
          <p:nvPr/>
        </p:nvSpPr>
        <p:spPr bwMode="auto">
          <a:xfrm rot="4551297">
            <a:off x="5077189" y="804228"/>
            <a:ext cx="1589087" cy="3176587"/>
          </a:xfrm>
          <a:prstGeom prst="moon">
            <a:avLst>
              <a:gd name="adj" fmla="val 15190"/>
            </a:avLst>
          </a:prstGeom>
          <a:solidFill>
            <a:srgbClr val="63CFF6"/>
          </a:solidFill>
          <a:ln w="3175" cmpd="sng">
            <a:solidFill>
              <a:srgbClr val="F8F8F8"/>
            </a:solidFill>
            <a:miter lim="800000"/>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a:solidFill>
                <a:srgbClr val="FFFFFF"/>
              </a:solidFill>
              <a:sym typeface="Arial" panose="020B0604020202020204" pitchFamily="34" charset="0"/>
            </a:endParaRPr>
          </a:p>
        </p:txBody>
      </p:sp>
      <p:sp>
        <p:nvSpPr>
          <p:cNvPr id="41988" name="稻壳儿小白白(http://dwz.cn/Wu2UP)"/>
          <p:cNvSpPr>
            <a:spLocks noChangeArrowheads="1"/>
          </p:cNvSpPr>
          <p:nvPr/>
        </p:nvSpPr>
        <p:spPr bwMode="auto">
          <a:xfrm rot="9951297">
            <a:off x="6113826" y="1618615"/>
            <a:ext cx="1589088" cy="3178175"/>
          </a:xfrm>
          <a:prstGeom prst="moon">
            <a:avLst>
              <a:gd name="adj" fmla="val 15190"/>
            </a:avLst>
          </a:prstGeom>
          <a:solidFill>
            <a:srgbClr val="FBB9CC"/>
          </a:solidFill>
          <a:ln w="3175" cmpd="sng">
            <a:solidFill>
              <a:srgbClr val="F8F8F8"/>
            </a:solidFill>
            <a:miter lim="800000"/>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a:solidFill>
                <a:srgbClr val="FFFFFF"/>
              </a:solidFill>
              <a:sym typeface="Arial" panose="020B0604020202020204" pitchFamily="34" charset="0"/>
            </a:endParaRPr>
          </a:p>
        </p:txBody>
      </p:sp>
      <p:sp>
        <p:nvSpPr>
          <p:cNvPr id="41989" name="稻壳儿小白白(http://dwz.cn/Wu2UP)"/>
          <p:cNvSpPr>
            <a:spLocks noChangeArrowheads="1"/>
          </p:cNvSpPr>
          <p:nvPr/>
        </p:nvSpPr>
        <p:spPr bwMode="auto">
          <a:xfrm rot="15351297">
            <a:off x="5313726" y="2642553"/>
            <a:ext cx="1589087" cy="3176588"/>
          </a:xfrm>
          <a:prstGeom prst="moon">
            <a:avLst>
              <a:gd name="adj" fmla="val 15190"/>
            </a:avLst>
          </a:prstGeom>
          <a:solidFill>
            <a:srgbClr val="63CFF6"/>
          </a:solidFill>
          <a:ln w="3175" cmpd="sng">
            <a:solidFill>
              <a:srgbClr val="F8F8F8"/>
            </a:solidFill>
            <a:miter lim="800000"/>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a:solidFill>
                <a:srgbClr val="FFFFFF"/>
              </a:solidFill>
              <a:sym typeface="Arial" panose="020B0604020202020204" pitchFamily="34" charset="0"/>
            </a:endParaRPr>
          </a:p>
        </p:txBody>
      </p:sp>
      <p:sp>
        <p:nvSpPr>
          <p:cNvPr id="41990" name="稻壳儿小白白(http://dwz.cn/Wu2UP)"/>
          <p:cNvSpPr>
            <a:spLocks noChangeArrowheads="1"/>
          </p:cNvSpPr>
          <p:nvPr/>
        </p:nvSpPr>
        <p:spPr bwMode="auto">
          <a:xfrm flipH="1">
            <a:off x="4741591" y="3051908"/>
            <a:ext cx="2524125" cy="829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zh-CN" altLang="en-US" sz="2400" b="1" dirty="0">
                <a:solidFill>
                  <a:srgbClr val="445469"/>
                </a:solidFill>
                <a:sym typeface="Arial" panose="020B0604020202020204" pitchFamily="34" charset="0"/>
              </a:rPr>
              <a:t>优缺点及</a:t>
            </a:r>
          </a:p>
          <a:p>
            <a:pPr algn="ctr" eaLnBrk="1" hangingPunct="1"/>
            <a:r>
              <a:rPr lang="zh-CN" altLang="en-US" sz="2400" b="1" dirty="0">
                <a:solidFill>
                  <a:srgbClr val="445469"/>
                </a:solidFill>
                <a:sym typeface="Arial" panose="020B0604020202020204" pitchFamily="34" charset="0"/>
              </a:rPr>
              <a:t>进一步探索方向</a:t>
            </a:r>
          </a:p>
        </p:txBody>
      </p:sp>
      <p:sp>
        <p:nvSpPr>
          <p:cNvPr id="41992" name="稻壳儿小白白(http://dwz.cn/Wu2UP)"/>
          <p:cNvSpPr>
            <a:spLocks noChangeShapeType="1"/>
          </p:cNvSpPr>
          <p:nvPr/>
        </p:nvSpPr>
        <p:spPr bwMode="auto">
          <a:xfrm flipH="1">
            <a:off x="3454764" y="3055620"/>
            <a:ext cx="1033462" cy="0"/>
          </a:xfrm>
          <a:prstGeom prst="line">
            <a:avLst/>
          </a:prstGeom>
          <a:noFill/>
          <a:ln w="12700" cmpd="sng">
            <a:solidFill>
              <a:srgbClr val="ADBACA"/>
            </a:solidFill>
            <a:prstDash val="sysDot"/>
            <a:round/>
            <a:headEnd type="oval" w="med" len="me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41995" name="稻壳儿小白白(http://dwz.cn/Wu2UP)"/>
          <p:cNvSpPr txBox="1">
            <a:spLocks noChangeArrowheads="1"/>
          </p:cNvSpPr>
          <p:nvPr/>
        </p:nvSpPr>
        <p:spPr bwMode="auto">
          <a:xfrm>
            <a:off x="8411854" y="1693790"/>
            <a:ext cx="1257300" cy="2457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spcBef>
                <a:spcPct val="20000"/>
              </a:spcBef>
            </a:pPr>
            <a:r>
              <a:rPr lang="zh-CN" altLang="en-US" sz="1600" b="1" dirty="0">
                <a:solidFill>
                  <a:srgbClr val="445469"/>
                </a:solidFill>
                <a:sym typeface="Arial" panose="020B0604020202020204" pitchFamily="34" charset="0"/>
              </a:rPr>
              <a:t>缺点</a:t>
            </a:r>
          </a:p>
        </p:txBody>
      </p:sp>
      <p:sp>
        <p:nvSpPr>
          <p:cNvPr id="41996" name="稻壳儿小白白(http://dwz.cn/Wu2UP)"/>
          <p:cNvSpPr txBox="1">
            <a:spLocks noChangeArrowheads="1"/>
          </p:cNvSpPr>
          <p:nvPr/>
        </p:nvSpPr>
        <p:spPr bwMode="auto">
          <a:xfrm>
            <a:off x="8411854" y="1976365"/>
            <a:ext cx="2384425" cy="553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marL="171450" indent="-171450" eaLnBrk="1" hangingPunct="1">
              <a:spcBef>
                <a:spcPct val="20000"/>
              </a:spcBef>
              <a:buFont typeface="Arial" panose="020B0604020202020204" pitchFamily="34" charset="0"/>
              <a:buChar char="•"/>
            </a:pPr>
            <a:r>
              <a:rPr sz="1200" dirty="0">
                <a:solidFill>
                  <a:srgbClr val="445469"/>
                </a:solidFill>
                <a:sym typeface="Arial" panose="020B0604020202020204" pitchFamily="34" charset="0"/>
              </a:rPr>
              <a:t>使用协同训练策略的时间复杂性更高，相比于其他多视图聚类策略进行聚类使用的时间更多。</a:t>
            </a:r>
          </a:p>
        </p:txBody>
      </p:sp>
      <p:sp>
        <p:nvSpPr>
          <p:cNvPr id="41997" name="稻壳儿小白白(http://dwz.cn/Wu2UP)"/>
          <p:cNvSpPr txBox="1">
            <a:spLocks noChangeArrowheads="1"/>
          </p:cNvSpPr>
          <p:nvPr/>
        </p:nvSpPr>
        <p:spPr bwMode="auto">
          <a:xfrm>
            <a:off x="413907" y="2594460"/>
            <a:ext cx="1952625" cy="2457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spcBef>
                <a:spcPct val="20000"/>
              </a:spcBef>
            </a:pPr>
            <a:r>
              <a:rPr lang="zh-CN" altLang="en-US" sz="1600" b="1" dirty="0">
                <a:solidFill>
                  <a:srgbClr val="445469"/>
                </a:solidFill>
                <a:sym typeface="Arial" panose="020B0604020202020204" pitchFamily="34" charset="0"/>
              </a:rPr>
              <a:t>优点</a:t>
            </a:r>
          </a:p>
        </p:txBody>
      </p:sp>
      <p:sp>
        <p:nvSpPr>
          <p:cNvPr id="41998" name="稻壳儿小白白(http://dwz.cn/Wu2UP)"/>
          <p:cNvSpPr txBox="1">
            <a:spLocks noChangeArrowheads="1"/>
          </p:cNvSpPr>
          <p:nvPr/>
        </p:nvSpPr>
        <p:spPr bwMode="auto">
          <a:xfrm>
            <a:off x="399204" y="2896849"/>
            <a:ext cx="2882476" cy="177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marL="171450" indent="-171450" eaLnBrk="1" hangingPunct="1">
              <a:spcBef>
                <a:spcPct val="20000"/>
              </a:spcBef>
              <a:buFont typeface="Arial" panose="020B0604020202020204" pitchFamily="34" charset="0"/>
              <a:buChar char="•"/>
            </a:pPr>
            <a:r>
              <a:rPr lang="zh-CN" altLang="en-US" sz="1200" dirty="0">
                <a:solidFill>
                  <a:srgbClr val="445469"/>
                </a:solidFill>
                <a:sym typeface="Arial" panose="020B0604020202020204" pitchFamily="34" charset="0"/>
              </a:rPr>
              <a:t>相比于其他多视图聚类策略使用协同训练策略得到的轨迹聚类具有更高的紧密度；</a:t>
            </a:r>
          </a:p>
          <a:p>
            <a:pPr marL="171450" indent="-171450" eaLnBrk="1" hangingPunct="1">
              <a:spcBef>
                <a:spcPct val="20000"/>
              </a:spcBef>
              <a:buFont typeface="Arial" panose="020B0604020202020204" pitchFamily="34" charset="0"/>
              <a:buChar char="•"/>
            </a:pPr>
            <a:r>
              <a:rPr lang="zh-CN" altLang="en-US" sz="1200" dirty="0">
                <a:solidFill>
                  <a:srgbClr val="445469"/>
                </a:solidFill>
                <a:sym typeface="Arial" panose="020B0604020202020204" pitchFamily="34" charset="0"/>
              </a:rPr>
              <a:t>相比于在整个事件日志中、或者通过其他多视图策略和基线单一视图方法发现的过程模型，使用协同训练策略发先的过程模型更简单易理解。</a:t>
            </a:r>
          </a:p>
          <a:p>
            <a:pPr marL="171450" indent="-171450" eaLnBrk="1" hangingPunct="1">
              <a:spcBef>
                <a:spcPct val="20000"/>
              </a:spcBef>
              <a:buFont typeface="Arial" panose="020B0604020202020204" pitchFamily="34" charset="0"/>
              <a:buChar char="•"/>
            </a:pPr>
            <a:endParaRPr lang="zh-CN" altLang="en-US" sz="1200" dirty="0">
              <a:solidFill>
                <a:srgbClr val="445469"/>
              </a:solidFill>
              <a:sym typeface="Arial" panose="020B0604020202020204" pitchFamily="34" charset="0"/>
            </a:endParaRPr>
          </a:p>
          <a:p>
            <a:pPr marL="171450" indent="-171450" eaLnBrk="1" hangingPunct="1">
              <a:spcBef>
                <a:spcPct val="20000"/>
              </a:spcBef>
              <a:buFont typeface="Arial" panose="020B0604020202020204" pitchFamily="34" charset="0"/>
              <a:buChar char="•"/>
            </a:pPr>
            <a:endParaRPr lang="zh-CN" altLang="en-US" sz="1200" dirty="0">
              <a:solidFill>
                <a:srgbClr val="445469"/>
              </a:solidFill>
              <a:sym typeface="Arial" panose="020B0604020202020204" pitchFamily="34" charset="0"/>
            </a:endParaRPr>
          </a:p>
        </p:txBody>
      </p:sp>
      <p:sp>
        <p:nvSpPr>
          <p:cNvPr id="42001" name="稻壳儿小白白(http://dwz.cn/Wu2UP)"/>
          <p:cNvSpPr>
            <a:spLocks noChangeShapeType="1"/>
          </p:cNvSpPr>
          <p:nvPr/>
        </p:nvSpPr>
        <p:spPr bwMode="auto">
          <a:xfrm flipH="1">
            <a:off x="7152369" y="2089150"/>
            <a:ext cx="1049337" cy="0"/>
          </a:xfrm>
          <a:prstGeom prst="line">
            <a:avLst/>
          </a:prstGeom>
          <a:noFill/>
          <a:ln w="12700" cmpd="sng">
            <a:solidFill>
              <a:srgbClr val="ADBACA"/>
            </a:solidFill>
            <a:prstDash val="sysDot"/>
            <a:round/>
            <a:headEnd type="oval" w="med" len="me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24" name="稻壳儿小白白(http://dwz.cn/Wu2UP)"/>
          <p:cNvSpPr txBox="1">
            <a:spLocks noChangeArrowheads="1"/>
          </p:cNvSpPr>
          <p:nvPr/>
        </p:nvSpPr>
        <p:spPr bwMode="auto">
          <a:xfrm>
            <a:off x="8488409" y="4064635"/>
            <a:ext cx="1952625" cy="2457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spcBef>
                <a:spcPct val="20000"/>
              </a:spcBef>
            </a:pPr>
            <a:r>
              <a:rPr lang="zh-CN" altLang="en-US" sz="1600" b="1" dirty="0">
                <a:solidFill>
                  <a:srgbClr val="445469"/>
                </a:solidFill>
                <a:sym typeface="Arial" panose="020B0604020202020204" pitchFamily="34" charset="0"/>
              </a:rPr>
              <a:t>进一步探索方向</a:t>
            </a:r>
          </a:p>
        </p:txBody>
      </p:sp>
      <p:sp>
        <p:nvSpPr>
          <p:cNvPr id="25" name="稻壳儿小白白(http://dwz.cn/Wu2UP)"/>
          <p:cNvSpPr txBox="1">
            <a:spLocks noChangeArrowheads="1"/>
          </p:cNvSpPr>
          <p:nvPr/>
        </p:nvSpPr>
        <p:spPr bwMode="auto">
          <a:xfrm>
            <a:off x="8482059" y="4380548"/>
            <a:ext cx="2349500" cy="9594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marL="171450" indent="-171450" eaLnBrk="1" hangingPunct="1">
              <a:spcBef>
                <a:spcPct val="20000"/>
              </a:spcBef>
              <a:buFont typeface="Arial" panose="020B0604020202020204" pitchFamily="34" charset="0"/>
              <a:buChar char="•"/>
            </a:pPr>
            <a:r>
              <a:rPr sz="1200" dirty="0">
                <a:solidFill>
                  <a:srgbClr val="445469"/>
                </a:solidFill>
                <a:sym typeface="Arial" panose="020B0604020202020204" pitchFamily="34" charset="0"/>
              </a:rPr>
              <a:t>可以使用加权模式，来权衡协同训练策略中特定轨迹轮廓的相对重要性</a:t>
            </a:r>
            <a:r>
              <a:rPr lang="zh-CN" sz="1200" dirty="0">
                <a:solidFill>
                  <a:srgbClr val="445469"/>
                </a:solidFill>
                <a:sym typeface="Arial" panose="020B0604020202020204" pitchFamily="34" charset="0"/>
              </a:rPr>
              <a:t>；</a:t>
            </a:r>
            <a:endParaRPr sz="1200" dirty="0">
              <a:solidFill>
                <a:srgbClr val="445469"/>
              </a:solidFill>
              <a:sym typeface="Arial" panose="020B0604020202020204" pitchFamily="34" charset="0"/>
            </a:endParaRPr>
          </a:p>
          <a:p>
            <a:pPr marL="171450" indent="-171450" eaLnBrk="1" hangingPunct="1">
              <a:spcBef>
                <a:spcPct val="20000"/>
              </a:spcBef>
              <a:buFont typeface="Arial" panose="020B0604020202020204" pitchFamily="34" charset="0"/>
              <a:buChar char="•"/>
            </a:pPr>
            <a:r>
              <a:rPr sz="1200" dirty="0">
                <a:solidFill>
                  <a:srgbClr val="445469"/>
                </a:solidFill>
                <a:sym typeface="Arial" panose="020B0604020202020204" pitchFamily="34" charset="0"/>
              </a:rPr>
              <a:t>协同训练迭代过程的停止标准也是可以进一步研究的方向。</a:t>
            </a:r>
          </a:p>
        </p:txBody>
      </p:sp>
      <p:sp>
        <p:nvSpPr>
          <p:cNvPr id="26" name="稻壳儿小白白(http://dwz.cn/Wu2UP)"/>
          <p:cNvSpPr>
            <a:spLocks noChangeShapeType="1"/>
          </p:cNvSpPr>
          <p:nvPr/>
        </p:nvSpPr>
        <p:spPr bwMode="auto">
          <a:xfrm flipH="1">
            <a:off x="7261271" y="4383723"/>
            <a:ext cx="1033463" cy="0"/>
          </a:xfrm>
          <a:prstGeom prst="line">
            <a:avLst/>
          </a:prstGeom>
          <a:noFill/>
          <a:ln w="12700" cmpd="sng">
            <a:solidFill>
              <a:srgbClr val="ADBACA"/>
            </a:solidFill>
            <a:prstDash val="sysDot"/>
            <a:round/>
            <a:headEnd type="oval" w="med" len="med"/>
            <a:tailEnd type="oval" w="med" len="med"/>
          </a:ln>
          <a:extLst>
            <a:ext uri="{909E8E84-426E-40DD-AFC4-6F175D3DCCD1}">
              <a14:hiddenFill xmlns:a14="http://schemas.microsoft.com/office/drawing/2010/main">
                <a:noFill/>
              </a14:hiddenFill>
            </a:ext>
          </a:extLst>
        </p:spPr>
        <p:txBody>
          <a:bodyPr/>
          <a:lstStyle/>
          <a:p>
            <a:endParaRPr lang="zh-CN" altLang="en-US"/>
          </a:p>
        </p:txBody>
      </p:sp>
    </p:spTree>
    <p:extLst>
      <p:ext uri="{BB962C8B-B14F-4D97-AF65-F5344CB8AC3E}">
        <p14:creationId xmlns:p14="http://schemas.microsoft.com/office/powerpoint/2010/main" val="3961050456"/>
      </p:ext>
    </p:extLst>
  </p:cSld>
  <p:clrMapOvr>
    <a:masterClrMapping/>
  </p:clrMapOvr>
  <p:transition spd="slow"/>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图片 10"/>
          <p:cNvPicPr>
            <a:picLocks noChangeAspect="1" noChangeArrowheads="1"/>
          </p:cNvPicPr>
          <p:nvPr/>
        </p:nvPicPr>
        <p:blipFill>
          <a:blip r:embed="rId2">
            <a:extLst>
              <a:ext uri="{28A0092B-C50C-407E-A947-70E740481C1C}">
                <a14:useLocalDpi xmlns:a14="http://schemas.microsoft.com/office/drawing/2010/main" val="0"/>
              </a:ext>
            </a:extLst>
          </a:blip>
          <a:srcRect l="50558" t="14043"/>
          <a:stretch>
            <a:fillRect/>
          </a:stretch>
        </p:blipFill>
        <p:spPr bwMode="auto">
          <a:xfrm>
            <a:off x="0" y="0"/>
            <a:ext cx="5245100" cy="4811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7" name="图片 23"/>
          <p:cNvPicPr>
            <a:picLocks noChangeAspect="1" noChangeArrowheads="1"/>
          </p:cNvPicPr>
          <p:nvPr/>
        </p:nvPicPr>
        <p:blipFill>
          <a:blip r:embed="rId3">
            <a:extLst>
              <a:ext uri="{28A0092B-C50C-407E-A947-70E740481C1C}">
                <a14:useLocalDpi xmlns:a14="http://schemas.microsoft.com/office/drawing/2010/main" val="0"/>
              </a:ext>
            </a:extLst>
          </a:blip>
          <a:srcRect r="50558" b="14043"/>
          <a:stretch>
            <a:fillRect/>
          </a:stretch>
        </p:blipFill>
        <p:spPr bwMode="auto">
          <a:xfrm>
            <a:off x="8474075" y="3446463"/>
            <a:ext cx="3717925" cy="3411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稻壳儿小白白(http://dwz.cn/Wu2UP)"/>
          <p:cNvSpPr txBox="1">
            <a:spLocks noChangeArrowheads="1"/>
          </p:cNvSpPr>
          <p:nvPr/>
        </p:nvSpPr>
        <p:spPr bwMode="auto">
          <a:xfrm>
            <a:off x="924559" y="2405856"/>
            <a:ext cx="10833100" cy="2677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en-US" altLang="zh-CN" sz="3600" dirty="0">
                <a:solidFill>
                  <a:srgbClr val="595959"/>
                </a:solidFill>
                <a:sym typeface="Arial" panose="020B0604020202020204" pitchFamily="34" charset="0"/>
              </a:rPr>
              <a:t>5.</a:t>
            </a:r>
            <a:r>
              <a:rPr lang="zh-CN" altLang="en-US" sz="3600" dirty="0">
                <a:solidFill>
                  <a:srgbClr val="595959"/>
                </a:solidFill>
                <a:sym typeface="Arial" panose="020B0604020202020204" pitchFamily="34" charset="0"/>
              </a:rPr>
              <a:t>基于最小生成树聚类的抗噪声过程挖掘算法</a:t>
            </a:r>
            <a:endParaRPr lang="en-US" altLang="zh-CN" sz="3600" dirty="0">
              <a:solidFill>
                <a:srgbClr val="595959"/>
              </a:solidFill>
              <a:sym typeface="Arial" panose="020B0604020202020204" pitchFamily="34" charset="0"/>
            </a:endParaRPr>
          </a:p>
          <a:p>
            <a:pPr algn="ctr" eaLnBrk="1" hangingPunct="1"/>
            <a:endParaRPr lang="en-US" altLang="zh-CN" sz="3600" dirty="0">
              <a:solidFill>
                <a:srgbClr val="595959"/>
              </a:solidFill>
              <a:sym typeface="Arial" panose="020B0604020202020204" pitchFamily="34" charset="0"/>
            </a:endParaRPr>
          </a:p>
          <a:p>
            <a:pPr algn="ctr" eaLnBrk="1" hangingPunct="1"/>
            <a:r>
              <a:rPr lang="en-US" altLang="zh-CN" sz="2400" dirty="0">
                <a:solidFill>
                  <a:srgbClr val="595959"/>
                </a:solidFill>
                <a:sym typeface="Arial" panose="020B0604020202020204" pitchFamily="34" charset="0"/>
              </a:rPr>
              <a:t>An Anti-Noise Process Mining Algorithm </a:t>
            </a:r>
          </a:p>
          <a:p>
            <a:pPr algn="ctr" eaLnBrk="1" hangingPunct="1"/>
            <a:r>
              <a:rPr lang="en-US" altLang="zh-CN" sz="2400" dirty="0">
                <a:solidFill>
                  <a:srgbClr val="595959"/>
                </a:solidFill>
                <a:sym typeface="Arial" panose="020B0604020202020204" pitchFamily="34" charset="0"/>
              </a:rPr>
              <a:t>Based on Minimum Spanning Tree Clustering</a:t>
            </a:r>
          </a:p>
          <a:p>
            <a:pPr algn="ctr" eaLnBrk="1" hangingPunct="1"/>
            <a:r>
              <a:rPr lang="en-US" altLang="zh-CN" sz="2400" dirty="0">
                <a:solidFill>
                  <a:srgbClr val="595959"/>
                </a:solidFill>
                <a:sym typeface="Arial" panose="020B0604020202020204" pitchFamily="34" charset="0"/>
              </a:rPr>
              <a:t>				</a:t>
            </a:r>
          </a:p>
          <a:p>
            <a:pPr algn="ctr" eaLnBrk="1" hangingPunct="1"/>
            <a:r>
              <a:rPr lang="zh-CN" altLang="en-US" sz="2400" dirty="0">
                <a:solidFill>
                  <a:srgbClr val="595959"/>
                </a:solidFill>
                <a:sym typeface="Arial" panose="020B0604020202020204" pitchFamily="34" charset="0"/>
              </a:rPr>
              <a:t>钟朝晖</a:t>
            </a:r>
            <a:r>
              <a:rPr lang="en-US" altLang="zh-CN" sz="2400" dirty="0">
                <a:solidFill>
                  <a:srgbClr val="595959"/>
                </a:solidFill>
                <a:sym typeface="Arial" panose="020B0604020202020204" pitchFamily="34" charset="0"/>
              </a:rPr>
              <a:t>16340307</a:t>
            </a:r>
          </a:p>
        </p:txBody>
      </p:sp>
      <p:grpSp>
        <p:nvGrpSpPr>
          <p:cNvPr id="5" name="组合 53"/>
          <p:cNvGrpSpPr/>
          <p:nvPr/>
        </p:nvGrpSpPr>
        <p:grpSpPr bwMode="auto">
          <a:xfrm>
            <a:off x="244475" y="111125"/>
            <a:ext cx="7671615" cy="611188"/>
            <a:chOff x="0" y="0"/>
            <a:chExt cx="7672066" cy="611426"/>
          </a:xfrm>
        </p:grpSpPr>
        <p:grpSp>
          <p:nvGrpSpPr>
            <p:cNvPr id="6" name="组合 56"/>
            <p:cNvGrpSpPr/>
            <p:nvPr/>
          </p:nvGrpSpPr>
          <p:grpSpPr bwMode="auto">
            <a:xfrm>
              <a:off x="0" y="0"/>
              <a:ext cx="611426" cy="611426"/>
              <a:chOff x="0" y="0"/>
              <a:chExt cx="3020798" cy="3020798"/>
            </a:xfrm>
          </p:grpSpPr>
          <p:pic>
            <p:nvPicPr>
              <p:cNvPr id="9" name="Picture 25@|13FFC:16777215|FBC:16777215|LFC:16777215|LBC:1677721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0" y="-8320"/>
                <a:ext cx="3011777" cy="3041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Oval 36@|1FFC:15773696|FBC:16777215|LFC:16777215|LBC:16777215"/>
              <p:cNvSpPr>
                <a:spLocks noChangeArrowheads="1"/>
              </p:cNvSpPr>
              <p:nvPr/>
            </p:nvSpPr>
            <p:spPr bwMode="auto">
              <a:xfrm>
                <a:off x="0" y="0"/>
                <a:ext cx="3020798" cy="3020798"/>
              </a:xfrm>
              <a:prstGeom prst="ellipse">
                <a:avLst/>
              </a:prstGeom>
              <a:solidFill>
                <a:srgbClr val="00B0F0">
                  <a:alpha val="60999"/>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sz="300">
                  <a:solidFill>
                    <a:srgbClr val="FFFFFF"/>
                  </a:solidFill>
                  <a:sym typeface="Arial" panose="020B0604020202020204" pitchFamily="34" charset="0"/>
                </a:endParaRPr>
              </a:p>
            </p:txBody>
          </p:sp>
        </p:grpSp>
        <p:sp>
          <p:nvSpPr>
            <p:cNvPr id="7" name="文本框 59"/>
            <p:cNvSpPr txBox="1">
              <a:spLocks noChangeArrowheads="1"/>
            </p:cNvSpPr>
            <p:nvPr/>
          </p:nvSpPr>
          <p:spPr bwMode="auto">
            <a:xfrm>
              <a:off x="68488" y="13326"/>
              <a:ext cx="474451" cy="5850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sz="3200" b="1" dirty="0">
                <a:solidFill>
                  <a:schemeClr val="bg1"/>
                </a:solidFill>
                <a:cs typeface="Vrinda" panose="020B0502040204020203" pitchFamily="34" charset="0"/>
                <a:sym typeface="Arial" panose="020B0604020202020204" pitchFamily="34" charset="0"/>
              </a:endParaRPr>
            </a:p>
          </p:txBody>
        </p:sp>
        <p:sp>
          <p:nvSpPr>
            <p:cNvPr id="8" name="文本框 62"/>
            <p:cNvSpPr txBox="1">
              <a:spLocks noChangeArrowheads="1"/>
            </p:cNvSpPr>
            <p:nvPr/>
          </p:nvSpPr>
          <p:spPr bwMode="auto">
            <a:xfrm>
              <a:off x="680124" y="26680"/>
              <a:ext cx="6991942" cy="523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2800" b="1" dirty="0">
                  <a:solidFill>
                    <a:srgbClr val="4B5E75"/>
                  </a:solidFill>
                  <a:sym typeface="Arial" panose="020B0604020202020204" pitchFamily="34" charset="0"/>
                </a:rPr>
                <a:t>基于最小生成树聚类的抗噪声过程挖掘算法</a:t>
              </a:r>
              <a:endParaRPr lang="en-US" altLang="zh-CN" sz="2800" b="1" dirty="0">
                <a:solidFill>
                  <a:srgbClr val="4B5E75"/>
                </a:solidFill>
                <a:sym typeface="Arial" panose="020B0604020202020204" pitchFamily="34" charset="0"/>
              </a:endParaRPr>
            </a:p>
          </p:txBody>
        </p:sp>
      </p:grpSp>
      <p:sp>
        <p:nvSpPr>
          <p:cNvPr id="11" name="文本框 59"/>
          <p:cNvSpPr txBox="1">
            <a:spLocks noChangeArrowheads="1"/>
          </p:cNvSpPr>
          <p:nvPr/>
        </p:nvSpPr>
        <p:spPr bwMode="auto">
          <a:xfrm>
            <a:off x="188288" y="185886"/>
            <a:ext cx="723361"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en-US" altLang="zh-CN" sz="2400" b="1" dirty="0">
                <a:solidFill>
                  <a:srgbClr val="FFFFFF"/>
                </a:solidFill>
                <a:cs typeface="Vrinda" panose="020B0502040204020203" pitchFamily="34" charset="0"/>
                <a:sym typeface="Arial" panose="020B0604020202020204" pitchFamily="34" charset="0"/>
              </a:rPr>
              <a:t>2.5</a:t>
            </a:r>
          </a:p>
        </p:txBody>
      </p:sp>
    </p:spTree>
    <p:extLst>
      <p:ext uri="{BB962C8B-B14F-4D97-AF65-F5344CB8AC3E}">
        <p14:creationId xmlns:p14="http://schemas.microsoft.com/office/powerpoint/2010/main" val="952082175"/>
      </p:ext>
    </p:extLst>
  </p:cSld>
  <p:clrMapOvr>
    <a:masterClrMapping/>
  </p:clrMapOvr>
  <p:transition spd="slow"/>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稻壳儿小白白(http://dwz.cn/Wu2UP)"/>
          <p:cNvSpPr>
            <a:spLocks noChangeArrowheads="1"/>
          </p:cNvSpPr>
          <p:nvPr/>
        </p:nvSpPr>
        <p:spPr bwMode="auto">
          <a:xfrm>
            <a:off x="2770505" y="2453323"/>
            <a:ext cx="862013" cy="862012"/>
          </a:xfrm>
          <a:prstGeom prst="ellipse">
            <a:avLst/>
          </a:prstGeom>
          <a:solidFill>
            <a:srgbClr val="63CFF6"/>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ru-RU" altLang="en-US" sz="2400">
              <a:solidFill>
                <a:srgbClr val="FFFFFF"/>
              </a:solidFill>
              <a:sym typeface="Arial" panose="020B0604020202020204" pitchFamily="34" charset="0"/>
            </a:endParaRPr>
          </a:p>
        </p:txBody>
      </p:sp>
      <p:sp>
        <p:nvSpPr>
          <p:cNvPr id="11267" name="稻壳儿小白白(http://dwz.cn/Wu2UP)"/>
          <p:cNvSpPr>
            <a:spLocks noChangeArrowheads="1"/>
          </p:cNvSpPr>
          <p:nvPr/>
        </p:nvSpPr>
        <p:spPr bwMode="auto">
          <a:xfrm>
            <a:off x="5631180" y="2453323"/>
            <a:ext cx="862013" cy="862012"/>
          </a:xfrm>
          <a:prstGeom prst="ellipse">
            <a:avLst/>
          </a:prstGeom>
          <a:solidFill>
            <a:srgbClr val="FBB9CC"/>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ru-RU" altLang="en-US">
              <a:solidFill>
                <a:srgbClr val="FFFFFF"/>
              </a:solidFill>
              <a:sym typeface="Arial" panose="020B0604020202020204" pitchFamily="34" charset="0"/>
            </a:endParaRPr>
          </a:p>
        </p:txBody>
      </p:sp>
      <p:sp>
        <p:nvSpPr>
          <p:cNvPr id="11268" name="稻壳儿小白白(http://dwz.cn/Wu2UP)"/>
          <p:cNvSpPr>
            <a:spLocks noChangeArrowheads="1"/>
          </p:cNvSpPr>
          <p:nvPr/>
        </p:nvSpPr>
        <p:spPr bwMode="auto">
          <a:xfrm>
            <a:off x="8491855" y="2453323"/>
            <a:ext cx="862013" cy="862012"/>
          </a:xfrm>
          <a:prstGeom prst="ellipse">
            <a:avLst/>
          </a:prstGeom>
          <a:solidFill>
            <a:srgbClr val="63CFF6"/>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ru-RU" altLang="en-US" sz="2400">
              <a:solidFill>
                <a:srgbClr val="FFFFFF"/>
              </a:solidFill>
              <a:sym typeface="Arial" panose="020B0604020202020204" pitchFamily="34" charset="0"/>
            </a:endParaRPr>
          </a:p>
        </p:txBody>
      </p:sp>
      <p:sp>
        <p:nvSpPr>
          <p:cNvPr id="11275" name="稻壳儿小白白(http://dwz.cn/Wu2UP)"/>
          <p:cNvSpPr/>
          <p:nvPr/>
        </p:nvSpPr>
        <p:spPr bwMode="auto">
          <a:xfrm>
            <a:off x="3030855" y="2699385"/>
            <a:ext cx="341313" cy="361950"/>
          </a:xfrm>
          <a:custGeom>
            <a:avLst/>
            <a:gdLst>
              <a:gd name="T0" fmla="*/ 257 w 409"/>
              <a:gd name="T1" fmla="*/ 408 h 436"/>
              <a:gd name="T2" fmla="*/ 257 w 409"/>
              <a:gd name="T3" fmla="*/ 408 h 436"/>
              <a:gd name="T4" fmla="*/ 275 w 409"/>
              <a:gd name="T5" fmla="*/ 426 h 436"/>
              <a:gd name="T6" fmla="*/ 372 w 409"/>
              <a:gd name="T7" fmla="*/ 435 h 436"/>
              <a:gd name="T8" fmla="*/ 391 w 409"/>
              <a:gd name="T9" fmla="*/ 417 h 436"/>
              <a:gd name="T10" fmla="*/ 391 w 409"/>
              <a:gd name="T11" fmla="*/ 337 h 436"/>
              <a:gd name="T12" fmla="*/ 266 w 409"/>
              <a:gd name="T13" fmla="*/ 328 h 436"/>
              <a:gd name="T14" fmla="*/ 257 w 409"/>
              <a:gd name="T15" fmla="*/ 408 h 436"/>
              <a:gd name="T16" fmla="*/ 18 w 409"/>
              <a:gd name="T17" fmla="*/ 337 h 436"/>
              <a:gd name="T18" fmla="*/ 18 w 409"/>
              <a:gd name="T19" fmla="*/ 337 h 436"/>
              <a:gd name="T20" fmla="*/ 18 w 409"/>
              <a:gd name="T21" fmla="*/ 417 h 436"/>
              <a:gd name="T22" fmla="*/ 35 w 409"/>
              <a:gd name="T23" fmla="*/ 435 h 436"/>
              <a:gd name="T24" fmla="*/ 133 w 409"/>
              <a:gd name="T25" fmla="*/ 426 h 436"/>
              <a:gd name="T26" fmla="*/ 151 w 409"/>
              <a:gd name="T27" fmla="*/ 408 h 436"/>
              <a:gd name="T28" fmla="*/ 142 w 409"/>
              <a:gd name="T29" fmla="*/ 328 h 436"/>
              <a:gd name="T30" fmla="*/ 18 w 409"/>
              <a:gd name="T31" fmla="*/ 337 h 436"/>
              <a:gd name="T32" fmla="*/ 0 w 409"/>
              <a:gd name="T33" fmla="*/ 205 h 436"/>
              <a:gd name="T34" fmla="*/ 0 w 409"/>
              <a:gd name="T35" fmla="*/ 205 h 436"/>
              <a:gd name="T36" fmla="*/ 9 w 409"/>
              <a:gd name="T37" fmla="*/ 293 h 436"/>
              <a:gd name="T38" fmla="*/ 133 w 409"/>
              <a:gd name="T39" fmla="*/ 275 h 436"/>
              <a:gd name="T40" fmla="*/ 133 w 409"/>
              <a:gd name="T41" fmla="*/ 196 h 436"/>
              <a:gd name="T42" fmla="*/ 133 w 409"/>
              <a:gd name="T43" fmla="*/ 187 h 436"/>
              <a:gd name="T44" fmla="*/ 204 w 409"/>
              <a:gd name="T45" fmla="*/ 116 h 436"/>
              <a:gd name="T46" fmla="*/ 275 w 409"/>
              <a:gd name="T47" fmla="*/ 187 h 436"/>
              <a:gd name="T48" fmla="*/ 275 w 409"/>
              <a:gd name="T49" fmla="*/ 196 h 436"/>
              <a:gd name="T50" fmla="*/ 266 w 409"/>
              <a:gd name="T51" fmla="*/ 275 h 436"/>
              <a:gd name="T52" fmla="*/ 399 w 409"/>
              <a:gd name="T53" fmla="*/ 293 h 436"/>
              <a:gd name="T54" fmla="*/ 408 w 409"/>
              <a:gd name="T55" fmla="*/ 205 h 436"/>
              <a:gd name="T56" fmla="*/ 408 w 409"/>
              <a:gd name="T57" fmla="*/ 187 h 436"/>
              <a:gd name="T58" fmla="*/ 204 w 409"/>
              <a:gd name="T59" fmla="*/ 0 h 436"/>
              <a:gd name="T60" fmla="*/ 0 w 409"/>
              <a:gd name="T61" fmla="*/ 187 h 436"/>
              <a:gd name="T62" fmla="*/ 0 w 409"/>
              <a:gd name="T63" fmla="*/ 205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09" h="436">
                <a:moveTo>
                  <a:pt x="257" y="408"/>
                </a:moveTo>
                <a:lnTo>
                  <a:pt x="257" y="408"/>
                </a:lnTo>
                <a:cubicBezTo>
                  <a:pt x="257" y="417"/>
                  <a:pt x="266" y="426"/>
                  <a:pt x="275" y="426"/>
                </a:cubicBezTo>
                <a:cubicBezTo>
                  <a:pt x="372" y="435"/>
                  <a:pt x="372" y="435"/>
                  <a:pt x="372" y="435"/>
                </a:cubicBezTo>
                <a:cubicBezTo>
                  <a:pt x="382" y="435"/>
                  <a:pt x="382" y="426"/>
                  <a:pt x="391" y="417"/>
                </a:cubicBezTo>
                <a:cubicBezTo>
                  <a:pt x="391" y="337"/>
                  <a:pt x="391" y="337"/>
                  <a:pt x="391" y="337"/>
                </a:cubicBezTo>
                <a:cubicBezTo>
                  <a:pt x="266" y="328"/>
                  <a:pt x="266" y="328"/>
                  <a:pt x="266" y="328"/>
                </a:cubicBezTo>
                <a:lnTo>
                  <a:pt x="257" y="408"/>
                </a:lnTo>
                <a:close/>
                <a:moveTo>
                  <a:pt x="18" y="337"/>
                </a:moveTo>
                <a:lnTo>
                  <a:pt x="18" y="337"/>
                </a:lnTo>
                <a:cubicBezTo>
                  <a:pt x="18" y="417"/>
                  <a:pt x="18" y="417"/>
                  <a:pt x="18" y="417"/>
                </a:cubicBezTo>
                <a:cubicBezTo>
                  <a:pt x="18" y="426"/>
                  <a:pt x="27" y="435"/>
                  <a:pt x="35" y="435"/>
                </a:cubicBezTo>
                <a:cubicBezTo>
                  <a:pt x="133" y="426"/>
                  <a:pt x="133" y="426"/>
                  <a:pt x="133" y="426"/>
                </a:cubicBezTo>
                <a:cubicBezTo>
                  <a:pt x="142" y="426"/>
                  <a:pt x="151" y="417"/>
                  <a:pt x="151" y="408"/>
                </a:cubicBezTo>
                <a:cubicBezTo>
                  <a:pt x="142" y="328"/>
                  <a:pt x="142" y="328"/>
                  <a:pt x="142" y="328"/>
                </a:cubicBezTo>
                <a:lnTo>
                  <a:pt x="18" y="337"/>
                </a:lnTo>
                <a:close/>
                <a:moveTo>
                  <a:pt x="0" y="205"/>
                </a:moveTo>
                <a:lnTo>
                  <a:pt x="0" y="205"/>
                </a:lnTo>
                <a:cubicBezTo>
                  <a:pt x="9" y="293"/>
                  <a:pt x="9" y="293"/>
                  <a:pt x="9" y="293"/>
                </a:cubicBezTo>
                <a:cubicBezTo>
                  <a:pt x="133" y="275"/>
                  <a:pt x="133" y="275"/>
                  <a:pt x="133" y="275"/>
                </a:cubicBezTo>
                <a:cubicBezTo>
                  <a:pt x="133" y="196"/>
                  <a:pt x="133" y="196"/>
                  <a:pt x="133" y="196"/>
                </a:cubicBezTo>
                <a:lnTo>
                  <a:pt x="133" y="187"/>
                </a:lnTo>
                <a:cubicBezTo>
                  <a:pt x="133" y="152"/>
                  <a:pt x="160" y="116"/>
                  <a:pt x="204" y="116"/>
                </a:cubicBezTo>
                <a:cubicBezTo>
                  <a:pt x="248" y="116"/>
                  <a:pt x="275" y="152"/>
                  <a:pt x="275" y="187"/>
                </a:cubicBezTo>
                <a:lnTo>
                  <a:pt x="275" y="196"/>
                </a:lnTo>
                <a:cubicBezTo>
                  <a:pt x="266" y="275"/>
                  <a:pt x="266" y="275"/>
                  <a:pt x="266" y="275"/>
                </a:cubicBezTo>
                <a:cubicBezTo>
                  <a:pt x="399" y="293"/>
                  <a:pt x="399" y="293"/>
                  <a:pt x="399" y="293"/>
                </a:cubicBezTo>
                <a:cubicBezTo>
                  <a:pt x="408" y="205"/>
                  <a:pt x="408" y="205"/>
                  <a:pt x="408" y="205"/>
                </a:cubicBezTo>
                <a:cubicBezTo>
                  <a:pt x="408" y="196"/>
                  <a:pt x="408" y="196"/>
                  <a:pt x="408" y="187"/>
                </a:cubicBezTo>
                <a:cubicBezTo>
                  <a:pt x="408" y="80"/>
                  <a:pt x="319" y="0"/>
                  <a:pt x="204" y="0"/>
                </a:cubicBezTo>
                <a:cubicBezTo>
                  <a:pt x="88" y="0"/>
                  <a:pt x="0" y="80"/>
                  <a:pt x="0" y="187"/>
                </a:cubicBezTo>
                <a:cubicBezTo>
                  <a:pt x="0" y="196"/>
                  <a:pt x="0" y="196"/>
                  <a:pt x="0" y="205"/>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11279" name="稻壳儿小白白(http://dwz.cn/Wu2UP)"/>
          <p:cNvSpPr/>
          <p:nvPr/>
        </p:nvSpPr>
        <p:spPr bwMode="auto">
          <a:xfrm>
            <a:off x="8709343" y="2672398"/>
            <a:ext cx="428625" cy="412750"/>
          </a:xfrm>
          <a:custGeom>
            <a:avLst/>
            <a:gdLst>
              <a:gd name="T0" fmla="*/ 79 w 515"/>
              <a:gd name="T1" fmla="*/ 337 h 498"/>
              <a:gd name="T2" fmla="*/ 79 w 515"/>
              <a:gd name="T3" fmla="*/ 337 h 498"/>
              <a:gd name="T4" fmla="*/ 18 w 515"/>
              <a:gd name="T5" fmla="*/ 470 h 498"/>
              <a:gd name="T6" fmla="*/ 169 w 515"/>
              <a:gd name="T7" fmla="*/ 434 h 498"/>
              <a:gd name="T8" fmla="*/ 160 w 515"/>
              <a:gd name="T9" fmla="*/ 346 h 498"/>
              <a:gd name="T10" fmla="*/ 79 w 515"/>
              <a:gd name="T11" fmla="*/ 337 h 498"/>
              <a:gd name="T12" fmla="*/ 496 w 515"/>
              <a:gd name="T13" fmla="*/ 18 h 498"/>
              <a:gd name="T14" fmla="*/ 496 w 515"/>
              <a:gd name="T15" fmla="*/ 18 h 498"/>
              <a:gd name="T16" fmla="*/ 195 w 515"/>
              <a:gd name="T17" fmla="*/ 231 h 498"/>
              <a:gd name="T18" fmla="*/ 141 w 515"/>
              <a:gd name="T19" fmla="*/ 293 h 498"/>
              <a:gd name="T20" fmla="*/ 150 w 515"/>
              <a:gd name="T21" fmla="*/ 301 h 498"/>
              <a:gd name="T22" fmla="*/ 186 w 515"/>
              <a:gd name="T23" fmla="*/ 328 h 498"/>
              <a:gd name="T24" fmla="*/ 204 w 515"/>
              <a:gd name="T25" fmla="*/ 354 h 498"/>
              <a:gd name="T26" fmla="*/ 213 w 515"/>
              <a:gd name="T27" fmla="*/ 363 h 498"/>
              <a:gd name="T28" fmla="*/ 275 w 515"/>
              <a:gd name="T29" fmla="*/ 310 h 498"/>
              <a:gd name="T30" fmla="*/ 496 w 515"/>
              <a:gd name="T31" fmla="*/ 18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15" h="498">
                <a:moveTo>
                  <a:pt x="79" y="337"/>
                </a:moveTo>
                <a:lnTo>
                  <a:pt x="79" y="337"/>
                </a:lnTo>
                <a:cubicBezTo>
                  <a:pt x="44" y="372"/>
                  <a:pt x="71" y="416"/>
                  <a:pt x="18" y="470"/>
                </a:cubicBezTo>
                <a:cubicBezTo>
                  <a:pt x="0" y="497"/>
                  <a:pt x="116" y="487"/>
                  <a:pt x="169" y="434"/>
                </a:cubicBezTo>
                <a:cubicBezTo>
                  <a:pt x="195" y="407"/>
                  <a:pt x="186" y="372"/>
                  <a:pt x="160" y="346"/>
                </a:cubicBezTo>
                <a:cubicBezTo>
                  <a:pt x="132" y="319"/>
                  <a:pt x="97" y="319"/>
                  <a:pt x="79" y="337"/>
                </a:cubicBezTo>
                <a:close/>
                <a:moveTo>
                  <a:pt x="496" y="18"/>
                </a:moveTo>
                <a:lnTo>
                  <a:pt x="496" y="18"/>
                </a:lnTo>
                <a:cubicBezTo>
                  <a:pt x="479" y="0"/>
                  <a:pt x="257" y="168"/>
                  <a:pt x="195" y="231"/>
                </a:cubicBezTo>
                <a:cubicBezTo>
                  <a:pt x="169" y="266"/>
                  <a:pt x="160" y="284"/>
                  <a:pt x="141" y="293"/>
                </a:cubicBezTo>
                <a:cubicBezTo>
                  <a:pt x="141" y="301"/>
                  <a:pt x="150" y="301"/>
                  <a:pt x="150" y="301"/>
                </a:cubicBezTo>
                <a:cubicBezTo>
                  <a:pt x="160" y="310"/>
                  <a:pt x="169" y="310"/>
                  <a:pt x="186" y="328"/>
                </a:cubicBezTo>
                <a:cubicBezTo>
                  <a:pt x="195" y="337"/>
                  <a:pt x="204" y="346"/>
                  <a:pt x="204" y="354"/>
                </a:cubicBezTo>
                <a:cubicBezTo>
                  <a:pt x="204" y="363"/>
                  <a:pt x="213" y="363"/>
                  <a:pt x="213" y="363"/>
                </a:cubicBezTo>
                <a:cubicBezTo>
                  <a:pt x="230" y="354"/>
                  <a:pt x="248" y="337"/>
                  <a:pt x="275" y="310"/>
                </a:cubicBezTo>
                <a:cubicBezTo>
                  <a:pt x="336" y="248"/>
                  <a:pt x="514" y="35"/>
                  <a:pt x="496" y="18"/>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11281" name="稻壳儿小白白(http://dwz.cn/Wu2UP)"/>
          <p:cNvSpPr/>
          <p:nvPr/>
        </p:nvSpPr>
        <p:spPr bwMode="auto">
          <a:xfrm>
            <a:off x="5913755" y="2708910"/>
            <a:ext cx="277813" cy="339725"/>
          </a:xfrm>
          <a:custGeom>
            <a:avLst/>
            <a:gdLst>
              <a:gd name="T0" fmla="*/ 168 w 337"/>
              <a:gd name="T1" fmla="*/ 0 h 409"/>
              <a:gd name="T2" fmla="*/ 168 w 337"/>
              <a:gd name="T3" fmla="*/ 0 h 409"/>
              <a:gd name="T4" fmla="*/ 0 w 337"/>
              <a:gd name="T5" fmla="*/ 62 h 409"/>
              <a:gd name="T6" fmla="*/ 35 w 337"/>
              <a:gd name="T7" fmla="*/ 363 h 409"/>
              <a:gd name="T8" fmla="*/ 168 w 337"/>
              <a:gd name="T9" fmla="*/ 408 h 409"/>
              <a:gd name="T10" fmla="*/ 301 w 337"/>
              <a:gd name="T11" fmla="*/ 363 h 409"/>
              <a:gd name="T12" fmla="*/ 336 w 337"/>
              <a:gd name="T13" fmla="*/ 62 h 409"/>
              <a:gd name="T14" fmla="*/ 168 w 337"/>
              <a:gd name="T15" fmla="*/ 0 h 409"/>
              <a:gd name="T16" fmla="*/ 168 w 337"/>
              <a:gd name="T17" fmla="*/ 107 h 409"/>
              <a:gd name="T18" fmla="*/ 168 w 337"/>
              <a:gd name="T19" fmla="*/ 107 h 409"/>
              <a:gd name="T20" fmla="*/ 35 w 337"/>
              <a:gd name="T21" fmla="*/ 71 h 409"/>
              <a:gd name="T22" fmla="*/ 168 w 337"/>
              <a:gd name="T23" fmla="*/ 36 h 409"/>
              <a:gd name="T24" fmla="*/ 301 w 337"/>
              <a:gd name="T25" fmla="*/ 71 h 409"/>
              <a:gd name="T26" fmla="*/ 168 w 337"/>
              <a:gd name="T27" fmla="*/ 107 h 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7" h="409">
                <a:moveTo>
                  <a:pt x="168" y="0"/>
                </a:moveTo>
                <a:lnTo>
                  <a:pt x="168" y="0"/>
                </a:lnTo>
                <a:cubicBezTo>
                  <a:pt x="62" y="0"/>
                  <a:pt x="0" y="36"/>
                  <a:pt x="0" y="62"/>
                </a:cubicBezTo>
                <a:cubicBezTo>
                  <a:pt x="35" y="363"/>
                  <a:pt x="35" y="363"/>
                  <a:pt x="35" y="363"/>
                </a:cubicBezTo>
                <a:cubicBezTo>
                  <a:pt x="35" y="372"/>
                  <a:pt x="88" y="408"/>
                  <a:pt x="168" y="408"/>
                </a:cubicBezTo>
                <a:cubicBezTo>
                  <a:pt x="248" y="408"/>
                  <a:pt x="301" y="372"/>
                  <a:pt x="301" y="363"/>
                </a:cubicBezTo>
                <a:cubicBezTo>
                  <a:pt x="336" y="62"/>
                  <a:pt x="336" y="62"/>
                  <a:pt x="336" y="62"/>
                </a:cubicBezTo>
                <a:cubicBezTo>
                  <a:pt x="336" y="36"/>
                  <a:pt x="274" y="0"/>
                  <a:pt x="168" y="0"/>
                </a:cubicBezTo>
                <a:close/>
                <a:moveTo>
                  <a:pt x="168" y="107"/>
                </a:moveTo>
                <a:lnTo>
                  <a:pt x="168" y="107"/>
                </a:lnTo>
                <a:cubicBezTo>
                  <a:pt x="88" y="107"/>
                  <a:pt x="35" y="80"/>
                  <a:pt x="35" y="71"/>
                </a:cubicBezTo>
                <a:cubicBezTo>
                  <a:pt x="35" y="62"/>
                  <a:pt x="88" y="36"/>
                  <a:pt x="168" y="36"/>
                </a:cubicBezTo>
                <a:cubicBezTo>
                  <a:pt x="248" y="36"/>
                  <a:pt x="301" y="62"/>
                  <a:pt x="301" y="71"/>
                </a:cubicBezTo>
                <a:cubicBezTo>
                  <a:pt x="301" y="80"/>
                  <a:pt x="248" y="107"/>
                  <a:pt x="168" y="107"/>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11283" name="稻壳儿小白白(http://dwz.cn/Wu2UP)"/>
          <p:cNvSpPr txBox="1">
            <a:spLocks noChangeArrowheads="1"/>
          </p:cNvSpPr>
          <p:nvPr/>
        </p:nvSpPr>
        <p:spPr bwMode="auto">
          <a:xfrm>
            <a:off x="2612616" y="3570922"/>
            <a:ext cx="117778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a:r>
              <a:rPr lang="zh-CN" altLang="en-US" sz="2000" dirty="0"/>
              <a:t>应用背景</a:t>
            </a:r>
            <a:endParaRPr lang="en-US" altLang="zh-CN" sz="2000" b="1" dirty="0"/>
          </a:p>
        </p:txBody>
      </p:sp>
      <p:sp>
        <p:nvSpPr>
          <p:cNvPr id="11285" name="稻壳儿小白白(http://dwz.cn/Wu2UP)"/>
          <p:cNvSpPr txBox="1">
            <a:spLocks noChangeArrowheads="1"/>
          </p:cNvSpPr>
          <p:nvPr/>
        </p:nvSpPr>
        <p:spPr bwMode="auto">
          <a:xfrm>
            <a:off x="5370036" y="3570922"/>
            <a:ext cx="138430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a:r>
              <a:rPr lang="zh-CN" altLang="en-US" sz="2000" dirty="0"/>
              <a:t>实现原理</a:t>
            </a:r>
            <a:endParaRPr lang="en-US" altLang="zh-CN" sz="2000" dirty="0"/>
          </a:p>
        </p:txBody>
      </p:sp>
      <p:sp>
        <p:nvSpPr>
          <p:cNvPr id="11287" name="稻壳儿小白白(http://dwz.cn/Wu2UP)"/>
          <p:cNvSpPr txBox="1">
            <a:spLocks noChangeArrowheads="1"/>
          </p:cNvSpPr>
          <p:nvPr/>
        </p:nvSpPr>
        <p:spPr bwMode="auto">
          <a:xfrm>
            <a:off x="8230711" y="3570921"/>
            <a:ext cx="138430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a:r>
              <a:rPr lang="zh-CN" altLang="en-US" sz="2000" dirty="0"/>
              <a:t>效果评测</a:t>
            </a:r>
            <a:endParaRPr lang="en-US" altLang="zh-CN" sz="2000" dirty="0"/>
          </a:p>
        </p:txBody>
      </p:sp>
      <p:grpSp>
        <p:nvGrpSpPr>
          <p:cNvPr id="11298" name="组合 53"/>
          <p:cNvGrpSpPr/>
          <p:nvPr/>
        </p:nvGrpSpPr>
        <p:grpSpPr bwMode="auto">
          <a:xfrm>
            <a:off x="200988" y="111125"/>
            <a:ext cx="7845731" cy="611189"/>
            <a:chOff x="-43490" y="0"/>
            <a:chExt cx="7846194" cy="611426"/>
          </a:xfrm>
        </p:grpSpPr>
        <p:grpSp>
          <p:nvGrpSpPr>
            <p:cNvPr id="11299" name="组合 56"/>
            <p:cNvGrpSpPr/>
            <p:nvPr/>
          </p:nvGrpSpPr>
          <p:grpSpPr bwMode="auto">
            <a:xfrm>
              <a:off x="0" y="0"/>
              <a:ext cx="611426" cy="611426"/>
              <a:chOff x="0" y="0"/>
              <a:chExt cx="3020798" cy="3020798"/>
            </a:xfrm>
          </p:grpSpPr>
          <p:pic>
            <p:nvPicPr>
              <p:cNvPr id="11300" name="Picture 25@|13FFC:16777215|FBC:16777215|LFC:16777215|LBC:1677721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 y="-8320"/>
                <a:ext cx="3011777" cy="3041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301" name="Oval 36@|1FFC:15773696|FBC:16777215|LFC:16777215|LBC:16777215"/>
              <p:cNvSpPr>
                <a:spLocks noChangeArrowheads="1"/>
              </p:cNvSpPr>
              <p:nvPr/>
            </p:nvSpPr>
            <p:spPr bwMode="auto">
              <a:xfrm>
                <a:off x="0" y="0"/>
                <a:ext cx="3020798" cy="3020798"/>
              </a:xfrm>
              <a:prstGeom prst="ellipse">
                <a:avLst/>
              </a:prstGeom>
              <a:solidFill>
                <a:srgbClr val="00B0F0">
                  <a:alpha val="60999"/>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sz="300">
                  <a:solidFill>
                    <a:srgbClr val="FFFFFF"/>
                  </a:solidFill>
                  <a:sym typeface="Arial" panose="020B0604020202020204" pitchFamily="34" charset="0"/>
                </a:endParaRPr>
              </a:p>
            </p:txBody>
          </p:sp>
        </p:grpSp>
        <p:sp>
          <p:nvSpPr>
            <p:cNvPr id="11302" name="文本框 59"/>
            <p:cNvSpPr txBox="1">
              <a:spLocks noChangeArrowheads="1"/>
            </p:cNvSpPr>
            <p:nvPr/>
          </p:nvSpPr>
          <p:spPr bwMode="auto">
            <a:xfrm>
              <a:off x="-43490" y="74790"/>
              <a:ext cx="723404" cy="4618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en-US" altLang="zh-CN" sz="2400" b="1" dirty="0">
                  <a:solidFill>
                    <a:schemeClr val="bg1"/>
                  </a:solidFill>
                  <a:cs typeface="Vrinda" panose="020B0502040204020203" pitchFamily="34" charset="0"/>
                  <a:sym typeface="Arial" panose="020B0604020202020204" pitchFamily="34" charset="0"/>
                </a:rPr>
                <a:t>2.5</a:t>
              </a:r>
              <a:endParaRPr lang="zh-CN" altLang="en-US" sz="2400" b="1" dirty="0">
                <a:solidFill>
                  <a:schemeClr val="bg1"/>
                </a:solidFill>
                <a:cs typeface="Vrinda" panose="020B0502040204020203" pitchFamily="34" charset="0"/>
                <a:sym typeface="Arial" panose="020B0604020202020204" pitchFamily="34" charset="0"/>
              </a:endParaRPr>
            </a:p>
          </p:txBody>
        </p:sp>
        <p:sp>
          <p:nvSpPr>
            <p:cNvPr id="11303" name="文本框 62"/>
            <p:cNvSpPr txBox="1">
              <a:spLocks noChangeArrowheads="1"/>
            </p:cNvSpPr>
            <p:nvPr/>
          </p:nvSpPr>
          <p:spPr bwMode="auto">
            <a:xfrm>
              <a:off x="679913" y="26637"/>
              <a:ext cx="7122791" cy="5234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2800" b="1" dirty="0">
                  <a:solidFill>
                    <a:srgbClr val="4B5E75"/>
                  </a:solidFill>
                  <a:sym typeface="Arial" panose="020B0604020202020204" pitchFamily="34" charset="0"/>
                </a:rPr>
                <a:t>基于最小生成树聚类的抗噪声过程挖掘算法</a:t>
              </a:r>
              <a:endParaRPr lang="en-US" altLang="zh-CN" sz="2800" b="1" dirty="0">
                <a:solidFill>
                  <a:srgbClr val="4B5E75"/>
                </a:solidFill>
                <a:sym typeface="Arial" panose="020B0604020202020204" pitchFamily="34" charset="0"/>
              </a:endParaRPr>
            </a:p>
          </p:txBody>
        </p:sp>
      </p:grpSp>
    </p:spTree>
  </p:cSld>
  <p:clrMapOvr>
    <a:masterClrMapping/>
  </p:clrMapOvr>
  <p:transition spd="slow"/>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图片 10"/>
          <p:cNvPicPr>
            <a:picLocks noChangeAspect="1" noChangeArrowheads="1"/>
          </p:cNvPicPr>
          <p:nvPr/>
        </p:nvPicPr>
        <p:blipFill>
          <a:blip r:embed="rId2">
            <a:extLst>
              <a:ext uri="{28A0092B-C50C-407E-A947-70E740481C1C}">
                <a14:useLocalDpi xmlns:a14="http://schemas.microsoft.com/office/drawing/2010/main" val="0"/>
              </a:ext>
            </a:extLst>
          </a:blip>
          <a:srcRect l="50558" t="14043"/>
          <a:stretch>
            <a:fillRect/>
          </a:stretch>
        </p:blipFill>
        <p:spPr bwMode="auto">
          <a:xfrm>
            <a:off x="0" y="0"/>
            <a:ext cx="5245100" cy="4811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7" name="图片 23"/>
          <p:cNvPicPr>
            <a:picLocks noChangeAspect="1" noChangeArrowheads="1"/>
          </p:cNvPicPr>
          <p:nvPr/>
        </p:nvPicPr>
        <p:blipFill>
          <a:blip r:embed="rId3">
            <a:extLst>
              <a:ext uri="{28A0092B-C50C-407E-A947-70E740481C1C}">
                <a14:useLocalDpi xmlns:a14="http://schemas.microsoft.com/office/drawing/2010/main" val="0"/>
              </a:ext>
            </a:extLst>
          </a:blip>
          <a:srcRect r="50558" b="14043"/>
          <a:stretch>
            <a:fillRect/>
          </a:stretch>
        </p:blipFill>
        <p:spPr bwMode="auto">
          <a:xfrm>
            <a:off x="8474075" y="3446463"/>
            <a:ext cx="3717925" cy="3411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稻壳儿小白白(http://dwz.cn/Wu2UP)"/>
          <p:cNvSpPr txBox="1">
            <a:spLocks noChangeArrowheads="1"/>
          </p:cNvSpPr>
          <p:nvPr/>
        </p:nvSpPr>
        <p:spPr bwMode="auto">
          <a:xfrm>
            <a:off x="2204034" y="1771849"/>
            <a:ext cx="8340090" cy="37856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zh-CN" sz="2000" dirty="0">
                <a:solidFill>
                  <a:srgbClr val="595959"/>
                </a:solidFill>
              </a:rPr>
              <a:t>过程挖掘技术是</a:t>
            </a:r>
            <a:r>
              <a:rPr lang="zh-CN" altLang="en-US" sz="2000" dirty="0">
                <a:solidFill>
                  <a:srgbClr val="595959"/>
                </a:solidFill>
              </a:rPr>
              <a:t>从</a:t>
            </a:r>
            <a:r>
              <a:rPr lang="zh-CN" altLang="zh-CN" sz="2000" dirty="0">
                <a:solidFill>
                  <a:srgbClr val="595959"/>
                </a:solidFill>
              </a:rPr>
              <a:t>日志中提取过程知识并构建流程模型</a:t>
            </a:r>
            <a:r>
              <a:rPr lang="zh-CN" altLang="en-US" sz="2000" dirty="0">
                <a:solidFill>
                  <a:srgbClr val="595959"/>
                </a:solidFill>
              </a:rPr>
              <a:t>。而</a:t>
            </a:r>
            <a:r>
              <a:rPr lang="zh-CN" altLang="zh-CN" sz="2000" dirty="0">
                <a:solidFill>
                  <a:srgbClr val="595959"/>
                </a:solidFill>
              </a:rPr>
              <a:t>现有的过程挖掘算法在处理日志噪声方面存在不足。</a:t>
            </a:r>
            <a:endParaRPr lang="en-US" altLang="zh-CN" sz="2000" dirty="0">
              <a:solidFill>
                <a:srgbClr val="595959"/>
              </a:solidFill>
            </a:endParaRPr>
          </a:p>
          <a:p>
            <a:pPr eaLnBrk="1" hangingPunct="1"/>
            <a:endParaRPr lang="en-US" altLang="zh-CN" sz="2000" dirty="0">
              <a:solidFill>
                <a:srgbClr val="595959"/>
              </a:solidFill>
              <a:sym typeface="Arial" panose="020B0604020202020204" pitchFamily="34" charset="0"/>
            </a:endParaRPr>
          </a:p>
          <a:p>
            <a:pPr eaLnBrk="1" hangingPunct="1"/>
            <a:r>
              <a:rPr lang="en-US" altLang="zh-CN" sz="2000" dirty="0">
                <a:solidFill>
                  <a:srgbClr val="595959"/>
                </a:solidFill>
                <a:sym typeface="Arial" panose="020B0604020202020204" pitchFamily="34" charset="0"/>
              </a:rPr>
              <a:t>α</a:t>
            </a:r>
            <a:r>
              <a:rPr lang="zh-CN" altLang="en-US" sz="2000" dirty="0">
                <a:solidFill>
                  <a:srgbClr val="595959"/>
                </a:solidFill>
                <a:sym typeface="Arial" panose="020B0604020202020204" pitchFamily="34" charset="0"/>
              </a:rPr>
              <a:t>算法忽略了噪声的影响。</a:t>
            </a:r>
            <a:endParaRPr lang="en-US" altLang="zh-CN" sz="2000" dirty="0">
              <a:solidFill>
                <a:srgbClr val="595959"/>
              </a:solidFill>
              <a:sym typeface="Arial" panose="020B0604020202020204" pitchFamily="34" charset="0"/>
            </a:endParaRPr>
          </a:p>
          <a:p>
            <a:pPr eaLnBrk="1" hangingPunct="1"/>
            <a:endParaRPr lang="en-US" altLang="zh-CN" sz="2000" dirty="0">
              <a:solidFill>
                <a:srgbClr val="595959"/>
              </a:solidFill>
              <a:sym typeface="Arial" panose="020B0604020202020204" pitchFamily="34" charset="0"/>
            </a:endParaRPr>
          </a:p>
          <a:p>
            <a:pPr eaLnBrk="1" hangingPunct="1"/>
            <a:r>
              <a:rPr lang="zh-CN" altLang="en-US" sz="2000" dirty="0">
                <a:solidFill>
                  <a:srgbClr val="595959"/>
                </a:solidFill>
                <a:sym typeface="Arial" panose="020B0604020202020204" pitchFamily="34" charset="0"/>
              </a:rPr>
              <a:t>启发式过程挖掘算法等高级算法虽然能进行噪声处理，但是它们不能描述复杂的路由结构，也无法给出合理的去除日志噪声的可行阈值，需要用户自己设置阈值，这就可能造成无法正确去除噪声或导致正常的弧被删除。</a:t>
            </a:r>
            <a:endParaRPr lang="en-US" altLang="zh-CN" sz="2000" dirty="0">
              <a:solidFill>
                <a:srgbClr val="595959"/>
              </a:solidFill>
              <a:sym typeface="Arial" panose="020B0604020202020204" pitchFamily="34" charset="0"/>
            </a:endParaRPr>
          </a:p>
          <a:p>
            <a:pPr eaLnBrk="1" hangingPunct="1"/>
            <a:endParaRPr lang="en-US" altLang="zh-CN" sz="2000" dirty="0">
              <a:solidFill>
                <a:srgbClr val="595959"/>
              </a:solidFill>
              <a:sym typeface="Arial" panose="020B0604020202020204" pitchFamily="34" charset="0"/>
            </a:endParaRPr>
          </a:p>
          <a:p>
            <a:pPr eaLnBrk="1" hangingPunct="1"/>
            <a:r>
              <a:rPr lang="zh-CN" altLang="en-US" sz="2000" dirty="0">
                <a:solidFill>
                  <a:srgbClr val="595959"/>
                </a:solidFill>
                <a:sym typeface="Arial" panose="020B0604020202020204" pitchFamily="34" charset="0"/>
              </a:rPr>
              <a:t>遗传过程挖掘等算法虽然解决了噪声处理也能描述复杂的路由结构，但有些模型还是会出问题，这就导致结果大多数与日志不匹配，遗传过程的处理成本也很高。</a:t>
            </a:r>
          </a:p>
        </p:txBody>
      </p:sp>
      <p:grpSp>
        <p:nvGrpSpPr>
          <p:cNvPr id="5" name="组合 53"/>
          <p:cNvGrpSpPr/>
          <p:nvPr/>
        </p:nvGrpSpPr>
        <p:grpSpPr bwMode="auto">
          <a:xfrm>
            <a:off x="244475" y="111125"/>
            <a:ext cx="7833578" cy="611188"/>
            <a:chOff x="0" y="0"/>
            <a:chExt cx="7834039" cy="611426"/>
          </a:xfrm>
        </p:grpSpPr>
        <p:grpSp>
          <p:nvGrpSpPr>
            <p:cNvPr id="6" name="组合 56"/>
            <p:cNvGrpSpPr/>
            <p:nvPr/>
          </p:nvGrpSpPr>
          <p:grpSpPr bwMode="auto">
            <a:xfrm>
              <a:off x="0" y="0"/>
              <a:ext cx="611426" cy="611426"/>
              <a:chOff x="0" y="0"/>
              <a:chExt cx="3020798" cy="3020798"/>
            </a:xfrm>
          </p:grpSpPr>
          <p:pic>
            <p:nvPicPr>
              <p:cNvPr id="9" name="Picture 25@|13FFC:16777215|FBC:16777215|LFC:16777215|LBC:1677721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0" y="-8320"/>
                <a:ext cx="3011777" cy="3041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Oval 36@|1FFC:15773696|FBC:16777215|LFC:16777215|LBC:16777215"/>
              <p:cNvSpPr>
                <a:spLocks noChangeArrowheads="1"/>
              </p:cNvSpPr>
              <p:nvPr/>
            </p:nvSpPr>
            <p:spPr bwMode="auto">
              <a:xfrm>
                <a:off x="0" y="0"/>
                <a:ext cx="3020798" cy="3020798"/>
              </a:xfrm>
              <a:prstGeom prst="ellipse">
                <a:avLst/>
              </a:prstGeom>
              <a:solidFill>
                <a:srgbClr val="00B0F0">
                  <a:alpha val="60999"/>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sz="300">
                  <a:solidFill>
                    <a:srgbClr val="FFFFFF"/>
                  </a:solidFill>
                  <a:sym typeface="Arial" panose="020B0604020202020204" pitchFamily="34" charset="0"/>
                </a:endParaRPr>
              </a:p>
            </p:txBody>
          </p:sp>
        </p:grpSp>
        <p:sp>
          <p:nvSpPr>
            <p:cNvPr id="7" name="文本框 59"/>
            <p:cNvSpPr txBox="1">
              <a:spLocks noChangeArrowheads="1"/>
            </p:cNvSpPr>
            <p:nvPr/>
          </p:nvSpPr>
          <p:spPr bwMode="auto">
            <a:xfrm>
              <a:off x="68488" y="13326"/>
              <a:ext cx="474451" cy="5850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sz="3200" b="1" dirty="0">
                <a:solidFill>
                  <a:schemeClr val="bg1"/>
                </a:solidFill>
                <a:cs typeface="Vrinda" panose="020B0502040204020203" pitchFamily="34" charset="0"/>
                <a:sym typeface="Arial" panose="020B0604020202020204" pitchFamily="34" charset="0"/>
              </a:endParaRPr>
            </a:p>
          </p:txBody>
        </p:sp>
        <p:sp>
          <p:nvSpPr>
            <p:cNvPr id="8" name="文本框 62"/>
            <p:cNvSpPr txBox="1">
              <a:spLocks noChangeArrowheads="1"/>
            </p:cNvSpPr>
            <p:nvPr/>
          </p:nvSpPr>
          <p:spPr bwMode="auto">
            <a:xfrm>
              <a:off x="679913" y="26637"/>
              <a:ext cx="7154126" cy="523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2800" b="1" dirty="0">
                  <a:solidFill>
                    <a:srgbClr val="4B5E75"/>
                  </a:solidFill>
                  <a:sym typeface="Arial" panose="020B0604020202020204" pitchFamily="34" charset="0"/>
                </a:rPr>
                <a:t>基于最小生成树聚类的抗噪声过程挖掘算法</a:t>
              </a:r>
              <a:endParaRPr lang="en-US" altLang="zh-CN" sz="2800" b="1" dirty="0">
                <a:solidFill>
                  <a:srgbClr val="4B5E75"/>
                </a:solidFill>
                <a:sym typeface="Arial" panose="020B0604020202020204" pitchFamily="34" charset="0"/>
              </a:endParaRPr>
            </a:p>
          </p:txBody>
        </p:sp>
      </p:grpSp>
      <p:sp>
        <p:nvSpPr>
          <p:cNvPr id="11" name="文本框 59"/>
          <p:cNvSpPr txBox="1">
            <a:spLocks noChangeArrowheads="1"/>
          </p:cNvSpPr>
          <p:nvPr/>
        </p:nvSpPr>
        <p:spPr bwMode="auto">
          <a:xfrm>
            <a:off x="200988" y="185886"/>
            <a:ext cx="72336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en-US" altLang="zh-CN" sz="2400" b="1" dirty="0">
                <a:solidFill>
                  <a:srgbClr val="FFFFFF"/>
                </a:solidFill>
                <a:cs typeface="Vrinda" panose="020B0502040204020203" pitchFamily="34" charset="0"/>
                <a:sym typeface="Arial" panose="020B0604020202020204" pitchFamily="34" charset="0"/>
              </a:rPr>
              <a:t>2.5</a:t>
            </a:r>
            <a:endParaRPr lang="zh-CN" altLang="en-US" sz="2400" b="1" dirty="0">
              <a:solidFill>
                <a:srgbClr val="FFFFFF"/>
              </a:solidFill>
              <a:cs typeface="Vrinda" panose="020B0502040204020203" pitchFamily="34" charset="0"/>
              <a:sym typeface="Arial" panose="020B0604020202020204" pitchFamily="34" charset="0"/>
            </a:endParaRPr>
          </a:p>
        </p:txBody>
      </p:sp>
      <p:sp>
        <p:nvSpPr>
          <p:cNvPr id="12" name="文本框 62"/>
          <p:cNvSpPr txBox="1">
            <a:spLocks noChangeArrowheads="1"/>
          </p:cNvSpPr>
          <p:nvPr/>
        </p:nvSpPr>
        <p:spPr bwMode="auto">
          <a:xfrm>
            <a:off x="4709797" y="954903"/>
            <a:ext cx="3328564" cy="523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zh-CN" altLang="en-US" sz="2800" b="1" dirty="0">
                <a:solidFill>
                  <a:srgbClr val="4B5E75"/>
                </a:solidFill>
                <a:sym typeface="Arial" panose="020B0604020202020204" pitchFamily="34" charset="0"/>
              </a:rPr>
              <a:t>应用背景</a:t>
            </a:r>
          </a:p>
        </p:txBody>
      </p:sp>
    </p:spTree>
  </p:cSld>
  <p:clrMapOvr>
    <a:masterClrMapping/>
  </p:clrMapOvr>
  <p:transition spd="slow"/>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图片 10"/>
          <p:cNvPicPr>
            <a:picLocks noChangeAspect="1" noChangeArrowheads="1"/>
          </p:cNvPicPr>
          <p:nvPr/>
        </p:nvPicPr>
        <p:blipFill>
          <a:blip r:embed="rId2">
            <a:extLst>
              <a:ext uri="{28A0092B-C50C-407E-A947-70E740481C1C}">
                <a14:useLocalDpi xmlns:a14="http://schemas.microsoft.com/office/drawing/2010/main" val="0"/>
              </a:ext>
            </a:extLst>
          </a:blip>
          <a:srcRect l="50558" t="14043"/>
          <a:stretch>
            <a:fillRect/>
          </a:stretch>
        </p:blipFill>
        <p:spPr bwMode="auto">
          <a:xfrm>
            <a:off x="0" y="0"/>
            <a:ext cx="5245100" cy="4811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7" name="图片 23"/>
          <p:cNvPicPr>
            <a:picLocks noChangeAspect="1" noChangeArrowheads="1"/>
          </p:cNvPicPr>
          <p:nvPr/>
        </p:nvPicPr>
        <p:blipFill>
          <a:blip r:embed="rId3">
            <a:extLst>
              <a:ext uri="{28A0092B-C50C-407E-A947-70E740481C1C}">
                <a14:useLocalDpi xmlns:a14="http://schemas.microsoft.com/office/drawing/2010/main" val="0"/>
              </a:ext>
            </a:extLst>
          </a:blip>
          <a:srcRect r="50558" b="14043"/>
          <a:stretch>
            <a:fillRect/>
          </a:stretch>
        </p:blipFill>
        <p:spPr bwMode="auto">
          <a:xfrm>
            <a:off x="8474075" y="3446463"/>
            <a:ext cx="3717925" cy="3411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稻壳儿小白白(http://dwz.cn/Wu2UP)"/>
          <p:cNvSpPr txBox="1">
            <a:spLocks noChangeArrowheads="1"/>
          </p:cNvSpPr>
          <p:nvPr/>
        </p:nvSpPr>
        <p:spPr bwMode="auto">
          <a:xfrm>
            <a:off x="3947524" y="828063"/>
            <a:ext cx="8340090" cy="37856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2000" dirty="0">
                <a:solidFill>
                  <a:srgbClr val="595959"/>
                </a:solidFill>
              </a:rPr>
              <a:t>对选择结构、并行结构、非自由选择结构制定决策规则，并且通过算法框架发现过程模型，并将其转换为</a:t>
            </a:r>
            <a:r>
              <a:rPr lang="en-US" altLang="zh-CN" sz="2000" dirty="0">
                <a:solidFill>
                  <a:srgbClr val="595959"/>
                </a:solidFill>
              </a:rPr>
              <a:t>Petri</a:t>
            </a:r>
            <a:r>
              <a:rPr lang="zh-CN" altLang="en-US" sz="2000" dirty="0">
                <a:solidFill>
                  <a:srgbClr val="595959"/>
                </a:solidFill>
              </a:rPr>
              <a:t>网表示。</a:t>
            </a:r>
            <a:endParaRPr lang="en-US" altLang="zh-CN" sz="2000" dirty="0">
              <a:solidFill>
                <a:srgbClr val="595959"/>
              </a:solidFill>
            </a:endParaRPr>
          </a:p>
          <a:p>
            <a:pPr eaLnBrk="1" hangingPunct="1"/>
            <a:endParaRPr lang="en-US" altLang="zh-CN" sz="2000" dirty="0">
              <a:solidFill>
                <a:srgbClr val="595959"/>
              </a:solidFill>
              <a:sym typeface="Arial" panose="020B0604020202020204" pitchFamily="34" charset="0"/>
            </a:endParaRPr>
          </a:p>
          <a:p>
            <a:pPr eaLnBrk="1" hangingPunct="1"/>
            <a:r>
              <a:rPr lang="zh-CN" altLang="en-US" sz="2000" dirty="0">
                <a:solidFill>
                  <a:srgbClr val="595959"/>
                </a:solidFill>
                <a:sym typeface="Arial" panose="020B0604020202020204" pitchFamily="34" charset="0"/>
              </a:rPr>
              <a:t>这里重点介绍</a:t>
            </a:r>
            <a:r>
              <a:rPr lang="zh-CN" altLang="en-US" sz="2000" dirty="0">
                <a:solidFill>
                  <a:srgbClr val="595959"/>
                </a:solidFill>
              </a:rPr>
              <a:t>非自由选择结构。</a:t>
            </a:r>
            <a:r>
              <a:rPr lang="zh-CN" altLang="zh-CN" sz="2000" dirty="0">
                <a:solidFill>
                  <a:srgbClr val="595959"/>
                </a:solidFill>
              </a:rPr>
              <a:t>非自由选择结构是指一种选择和同步的混合结构，随后任务的执行不是自由选择的，而是建立在之前任务的基础上的。在现实生活中，许多过程中都有许多非自由的选择结构，但是大多数的挖掘算法都不能检测到非自由的选择结构。</a:t>
            </a:r>
            <a:endParaRPr lang="en-US" altLang="zh-CN" sz="2000" dirty="0">
              <a:solidFill>
                <a:srgbClr val="595959"/>
              </a:solidFill>
            </a:endParaRPr>
          </a:p>
          <a:p>
            <a:pPr eaLnBrk="1" hangingPunct="1"/>
            <a:endParaRPr lang="en-US" altLang="zh-CN" sz="2000" dirty="0">
              <a:solidFill>
                <a:srgbClr val="595959"/>
              </a:solidFill>
              <a:sym typeface="Arial" panose="020B0604020202020204" pitchFamily="34" charset="0"/>
            </a:endParaRPr>
          </a:p>
          <a:p>
            <a:pPr eaLnBrk="1" hangingPunct="1"/>
            <a:r>
              <a:rPr lang="zh-CN" altLang="en-US" sz="2000" dirty="0">
                <a:solidFill>
                  <a:srgbClr val="595959"/>
                </a:solidFill>
                <a:sym typeface="Arial" panose="020B0604020202020204" pitchFamily="34" charset="0"/>
              </a:rPr>
              <a:t>如图</a:t>
            </a:r>
            <a:r>
              <a:rPr lang="en-US" altLang="zh-CN" sz="2000" dirty="0">
                <a:solidFill>
                  <a:srgbClr val="595959"/>
                </a:solidFill>
                <a:sym typeface="Arial" panose="020B0604020202020204" pitchFamily="34" charset="0"/>
              </a:rPr>
              <a:t>6</a:t>
            </a:r>
            <a:r>
              <a:rPr lang="zh-CN" altLang="zh-CN" sz="2000" dirty="0">
                <a:solidFill>
                  <a:srgbClr val="595959"/>
                </a:solidFill>
              </a:rPr>
              <a:t>是一个原始模型，在</a:t>
            </a:r>
            <a:r>
              <a:rPr lang="en-US" altLang="zh-CN" sz="2000" dirty="0">
                <a:solidFill>
                  <a:srgbClr val="595959"/>
                </a:solidFill>
              </a:rPr>
              <a:t>D</a:t>
            </a:r>
            <a:r>
              <a:rPr lang="zh-CN" altLang="zh-CN" sz="2000" dirty="0">
                <a:solidFill>
                  <a:srgbClr val="595959"/>
                </a:solidFill>
              </a:rPr>
              <a:t>和</a:t>
            </a:r>
            <a:r>
              <a:rPr lang="en-US" altLang="zh-CN" sz="2000" dirty="0">
                <a:solidFill>
                  <a:srgbClr val="595959"/>
                </a:solidFill>
              </a:rPr>
              <a:t>E</a:t>
            </a:r>
            <a:r>
              <a:rPr lang="zh-CN" altLang="zh-CN" sz="2000" dirty="0">
                <a:solidFill>
                  <a:srgbClr val="595959"/>
                </a:solidFill>
              </a:rPr>
              <a:t>之间有一个非自由的选择结构，如果前面执行的是</a:t>
            </a:r>
            <a:r>
              <a:rPr lang="en-US" altLang="zh-CN" sz="2000" dirty="0">
                <a:solidFill>
                  <a:srgbClr val="595959"/>
                </a:solidFill>
              </a:rPr>
              <a:t>A</a:t>
            </a:r>
            <a:r>
              <a:rPr lang="zh-CN" altLang="zh-CN" sz="2000" dirty="0">
                <a:solidFill>
                  <a:srgbClr val="595959"/>
                </a:solidFill>
              </a:rPr>
              <a:t>，则选择</a:t>
            </a:r>
            <a:r>
              <a:rPr lang="en-US" altLang="zh-CN" sz="2000" dirty="0">
                <a:solidFill>
                  <a:srgbClr val="595959"/>
                </a:solidFill>
              </a:rPr>
              <a:t>D</a:t>
            </a:r>
            <a:r>
              <a:rPr lang="zh-CN" altLang="zh-CN" sz="2000" dirty="0">
                <a:solidFill>
                  <a:srgbClr val="595959"/>
                </a:solidFill>
              </a:rPr>
              <a:t>，否则则选择</a:t>
            </a:r>
            <a:r>
              <a:rPr lang="en-US" altLang="zh-CN" sz="2000" dirty="0">
                <a:solidFill>
                  <a:srgbClr val="595959"/>
                </a:solidFill>
              </a:rPr>
              <a:t>E</a:t>
            </a:r>
            <a:r>
              <a:rPr lang="zh-CN" altLang="zh-CN" sz="2000" dirty="0">
                <a:solidFill>
                  <a:srgbClr val="595959"/>
                </a:solidFill>
              </a:rPr>
              <a:t>。</a:t>
            </a:r>
            <a:endParaRPr lang="en-US" altLang="zh-CN" sz="2000" dirty="0">
              <a:solidFill>
                <a:srgbClr val="595959"/>
              </a:solidFill>
            </a:endParaRPr>
          </a:p>
          <a:p>
            <a:pPr eaLnBrk="1" hangingPunct="1"/>
            <a:endParaRPr lang="en-US" altLang="zh-CN" sz="2000" dirty="0">
              <a:solidFill>
                <a:srgbClr val="595959"/>
              </a:solidFill>
              <a:sym typeface="Arial" panose="020B0604020202020204" pitchFamily="34" charset="0"/>
            </a:endParaRPr>
          </a:p>
          <a:p>
            <a:pPr eaLnBrk="1" hangingPunct="1"/>
            <a:r>
              <a:rPr lang="zh-CN" altLang="en-US" sz="2000" dirty="0">
                <a:solidFill>
                  <a:srgbClr val="595959"/>
                </a:solidFill>
                <a:sym typeface="Arial" panose="020B0604020202020204" pitchFamily="34" charset="0"/>
              </a:rPr>
              <a:t>而图</a:t>
            </a:r>
            <a:r>
              <a:rPr lang="en-US" altLang="zh-CN" sz="2000" dirty="0">
                <a:solidFill>
                  <a:srgbClr val="595959"/>
                </a:solidFill>
                <a:sym typeface="Arial" panose="020B0604020202020204" pitchFamily="34" charset="0"/>
              </a:rPr>
              <a:t>7</a:t>
            </a:r>
            <a:r>
              <a:rPr lang="zh-CN" altLang="en-US" sz="2000" dirty="0">
                <a:solidFill>
                  <a:srgbClr val="595959"/>
                </a:solidFill>
                <a:sym typeface="Arial" panose="020B0604020202020204" pitchFamily="34" charset="0"/>
              </a:rPr>
              <a:t>则是</a:t>
            </a:r>
            <a:r>
              <a:rPr lang="en-US" altLang="zh-CN" sz="2000" dirty="0">
                <a:solidFill>
                  <a:srgbClr val="595959"/>
                </a:solidFill>
                <a:sym typeface="Arial" panose="020B0604020202020204" pitchFamily="34" charset="0"/>
              </a:rPr>
              <a:t>α</a:t>
            </a:r>
            <a:r>
              <a:rPr lang="zh-CN" altLang="en-US" sz="2000" dirty="0">
                <a:solidFill>
                  <a:srgbClr val="595959"/>
                </a:solidFill>
                <a:sym typeface="Arial" panose="020B0604020202020204" pitchFamily="34" charset="0"/>
              </a:rPr>
              <a:t>算法生成的模型</a:t>
            </a:r>
            <a:endParaRPr lang="en-US" altLang="zh-CN" sz="2000" dirty="0">
              <a:solidFill>
                <a:srgbClr val="595959"/>
              </a:solidFill>
              <a:sym typeface="Arial" panose="020B0604020202020204" pitchFamily="34" charset="0"/>
            </a:endParaRPr>
          </a:p>
        </p:txBody>
      </p:sp>
      <p:grpSp>
        <p:nvGrpSpPr>
          <p:cNvPr id="5" name="组合 53"/>
          <p:cNvGrpSpPr/>
          <p:nvPr/>
        </p:nvGrpSpPr>
        <p:grpSpPr bwMode="auto">
          <a:xfrm>
            <a:off x="244475" y="111125"/>
            <a:ext cx="7889330" cy="611188"/>
            <a:chOff x="0" y="0"/>
            <a:chExt cx="7889794" cy="611426"/>
          </a:xfrm>
        </p:grpSpPr>
        <p:grpSp>
          <p:nvGrpSpPr>
            <p:cNvPr id="6" name="组合 56"/>
            <p:cNvGrpSpPr/>
            <p:nvPr/>
          </p:nvGrpSpPr>
          <p:grpSpPr bwMode="auto">
            <a:xfrm>
              <a:off x="0" y="0"/>
              <a:ext cx="611426" cy="611426"/>
              <a:chOff x="0" y="0"/>
              <a:chExt cx="3020798" cy="3020798"/>
            </a:xfrm>
          </p:grpSpPr>
          <p:pic>
            <p:nvPicPr>
              <p:cNvPr id="9" name="Picture 25@|13FFC:16777215|FBC:16777215|LFC:16777215|LBC:1677721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0" y="-8320"/>
                <a:ext cx="3011777" cy="3041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Oval 36@|1FFC:15773696|FBC:16777215|LFC:16777215|LBC:16777215"/>
              <p:cNvSpPr>
                <a:spLocks noChangeArrowheads="1"/>
              </p:cNvSpPr>
              <p:nvPr/>
            </p:nvSpPr>
            <p:spPr bwMode="auto">
              <a:xfrm>
                <a:off x="0" y="0"/>
                <a:ext cx="3020798" cy="3020798"/>
              </a:xfrm>
              <a:prstGeom prst="ellipse">
                <a:avLst/>
              </a:prstGeom>
              <a:solidFill>
                <a:srgbClr val="00B0F0">
                  <a:alpha val="60999"/>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sz="300">
                  <a:solidFill>
                    <a:srgbClr val="FFFFFF"/>
                  </a:solidFill>
                  <a:sym typeface="Arial" panose="020B0604020202020204" pitchFamily="34" charset="0"/>
                </a:endParaRPr>
              </a:p>
            </p:txBody>
          </p:sp>
        </p:grpSp>
        <p:sp>
          <p:nvSpPr>
            <p:cNvPr id="7" name="文本框 59"/>
            <p:cNvSpPr txBox="1">
              <a:spLocks noChangeArrowheads="1"/>
            </p:cNvSpPr>
            <p:nvPr/>
          </p:nvSpPr>
          <p:spPr bwMode="auto">
            <a:xfrm>
              <a:off x="68488" y="13326"/>
              <a:ext cx="474451" cy="5850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sz="3200" b="1" dirty="0">
                <a:solidFill>
                  <a:schemeClr val="bg1"/>
                </a:solidFill>
                <a:cs typeface="Vrinda" panose="020B0502040204020203" pitchFamily="34" charset="0"/>
                <a:sym typeface="Arial" panose="020B0604020202020204" pitchFamily="34" charset="0"/>
              </a:endParaRPr>
            </a:p>
          </p:txBody>
        </p:sp>
        <p:sp>
          <p:nvSpPr>
            <p:cNvPr id="8" name="文本框 62"/>
            <p:cNvSpPr txBox="1">
              <a:spLocks noChangeArrowheads="1"/>
            </p:cNvSpPr>
            <p:nvPr/>
          </p:nvSpPr>
          <p:spPr bwMode="auto">
            <a:xfrm>
              <a:off x="679913" y="26637"/>
              <a:ext cx="7209881" cy="523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2800" b="1" dirty="0">
                  <a:solidFill>
                    <a:srgbClr val="4B5E75"/>
                  </a:solidFill>
                  <a:sym typeface="Arial" panose="020B0604020202020204" pitchFamily="34" charset="0"/>
                </a:rPr>
                <a:t>基于最小生成树聚类的抗噪声过程挖掘算法</a:t>
              </a:r>
              <a:endParaRPr lang="en-US" altLang="zh-CN" sz="2800" b="1" dirty="0">
                <a:solidFill>
                  <a:srgbClr val="4B5E75"/>
                </a:solidFill>
                <a:sym typeface="Arial" panose="020B0604020202020204" pitchFamily="34" charset="0"/>
              </a:endParaRPr>
            </a:p>
          </p:txBody>
        </p:sp>
      </p:grpSp>
      <p:sp>
        <p:nvSpPr>
          <p:cNvPr id="11" name="文本框 59"/>
          <p:cNvSpPr txBox="1">
            <a:spLocks noChangeArrowheads="1"/>
          </p:cNvSpPr>
          <p:nvPr/>
        </p:nvSpPr>
        <p:spPr bwMode="auto">
          <a:xfrm>
            <a:off x="200988" y="185886"/>
            <a:ext cx="72336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en-US" altLang="zh-CN" sz="2400" b="1" dirty="0">
                <a:solidFill>
                  <a:srgbClr val="FFFFFF"/>
                </a:solidFill>
                <a:cs typeface="Vrinda" panose="020B0502040204020203" pitchFamily="34" charset="0"/>
                <a:sym typeface="Arial" panose="020B0604020202020204" pitchFamily="34" charset="0"/>
              </a:rPr>
              <a:t>2.5</a:t>
            </a:r>
            <a:endParaRPr lang="zh-CN" altLang="en-US" sz="2400" b="1" dirty="0">
              <a:solidFill>
                <a:srgbClr val="FFFFFF"/>
              </a:solidFill>
              <a:cs typeface="Vrinda" panose="020B0502040204020203" pitchFamily="34" charset="0"/>
              <a:sym typeface="Arial" panose="020B0604020202020204" pitchFamily="34" charset="0"/>
            </a:endParaRPr>
          </a:p>
        </p:txBody>
      </p:sp>
      <p:pic>
        <p:nvPicPr>
          <p:cNvPr id="12" name="图片 11"/>
          <p:cNvPicPr/>
          <p:nvPr/>
        </p:nvPicPr>
        <p:blipFill>
          <a:blip r:embed="rId5"/>
          <a:stretch>
            <a:fillRect/>
          </a:stretch>
        </p:blipFill>
        <p:spPr>
          <a:xfrm>
            <a:off x="433388" y="4943857"/>
            <a:ext cx="3819525" cy="1638300"/>
          </a:xfrm>
          <a:prstGeom prst="rect">
            <a:avLst/>
          </a:prstGeom>
        </p:spPr>
      </p:pic>
      <p:pic>
        <p:nvPicPr>
          <p:cNvPr id="13" name="图片 12"/>
          <p:cNvPicPr/>
          <p:nvPr/>
        </p:nvPicPr>
        <p:blipFill>
          <a:blip r:embed="rId6"/>
          <a:stretch>
            <a:fillRect/>
          </a:stretch>
        </p:blipFill>
        <p:spPr>
          <a:xfrm>
            <a:off x="5161597" y="4979009"/>
            <a:ext cx="3819525" cy="1581150"/>
          </a:xfrm>
          <a:prstGeom prst="rect">
            <a:avLst/>
          </a:prstGeom>
        </p:spPr>
      </p:pic>
      <p:sp>
        <p:nvSpPr>
          <p:cNvPr id="14" name="文本框 62"/>
          <p:cNvSpPr txBox="1">
            <a:spLocks noChangeArrowheads="1"/>
          </p:cNvSpPr>
          <p:nvPr/>
        </p:nvSpPr>
        <p:spPr bwMode="auto">
          <a:xfrm>
            <a:off x="678868" y="2542886"/>
            <a:ext cx="3328564" cy="523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zh-CN" altLang="en-US" sz="2800" b="1" dirty="0">
                <a:solidFill>
                  <a:srgbClr val="4B5E75"/>
                </a:solidFill>
                <a:sym typeface="Arial" panose="020B0604020202020204" pitchFamily="34" charset="0"/>
              </a:rPr>
              <a:t>实现原理</a:t>
            </a:r>
          </a:p>
        </p:txBody>
      </p:sp>
    </p:spTree>
    <p:extLst>
      <p:ext uri="{BB962C8B-B14F-4D97-AF65-F5344CB8AC3E}">
        <p14:creationId xmlns:p14="http://schemas.microsoft.com/office/powerpoint/2010/main" val="4039865872"/>
      </p:ext>
    </p:extLst>
  </p:cSld>
  <p:clrMapOvr>
    <a:masterClrMapping/>
  </p:clrMapOvr>
  <p:transition spd="slow"/>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图片 10"/>
          <p:cNvPicPr>
            <a:picLocks noChangeAspect="1" noChangeArrowheads="1"/>
          </p:cNvPicPr>
          <p:nvPr/>
        </p:nvPicPr>
        <p:blipFill>
          <a:blip r:embed="rId2">
            <a:extLst>
              <a:ext uri="{28A0092B-C50C-407E-A947-70E740481C1C}">
                <a14:useLocalDpi xmlns:a14="http://schemas.microsoft.com/office/drawing/2010/main" val="0"/>
              </a:ext>
            </a:extLst>
          </a:blip>
          <a:srcRect l="50558" t="14043"/>
          <a:stretch>
            <a:fillRect/>
          </a:stretch>
        </p:blipFill>
        <p:spPr bwMode="auto">
          <a:xfrm>
            <a:off x="0" y="0"/>
            <a:ext cx="5245100" cy="4811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7" name="图片 23"/>
          <p:cNvPicPr>
            <a:picLocks noChangeAspect="1" noChangeArrowheads="1"/>
          </p:cNvPicPr>
          <p:nvPr/>
        </p:nvPicPr>
        <p:blipFill>
          <a:blip r:embed="rId3">
            <a:extLst>
              <a:ext uri="{28A0092B-C50C-407E-A947-70E740481C1C}">
                <a14:useLocalDpi xmlns:a14="http://schemas.microsoft.com/office/drawing/2010/main" val="0"/>
              </a:ext>
            </a:extLst>
          </a:blip>
          <a:srcRect r="50558" b="14043"/>
          <a:stretch>
            <a:fillRect/>
          </a:stretch>
        </p:blipFill>
        <p:spPr bwMode="auto">
          <a:xfrm>
            <a:off x="8474075" y="3446463"/>
            <a:ext cx="3717925" cy="3411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稻壳儿小白白(http://dwz.cn/Wu2UP)"/>
          <p:cNvSpPr txBox="1">
            <a:spLocks noChangeArrowheads="1"/>
          </p:cNvSpPr>
          <p:nvPr/>
        </p:nvSpPr>
        <p:spPr bwMode="auto">
          <a:xfrm>
            <a:off x="4737464" y="1553637"/>
            <a:ext cx="6548664" cy="37856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zh-CN" sz="2400" dirty="0">
                <a:solidFill>
                  <a:srgbClr val="595959"/>
                </a:solidFill>
              </a:rPr>
              <a:t>鉴于事件日志中的活动顺序关系，具有非自由选择结构的一对活动在日志中总是比较少见的，也就是说，这对活动并不会出现在日志中的所有跟踪中，但如果出现，则会成对出现。</a:t>
            </a:r>
            <a:endParaRPr lang="en-US" altLang="zh-CN" sz="2400" dirty="0">
              <a:solidFill>
                <a:srgbClr val="595959"/>
              </a:solidFill>
            </a:endParaRPr>
          </a:p>
          <a:p>
            <a:pPr eaLnBrk="1" hangingPunct="1"/>
            <a:endParaRPr lang="en-US" altLang="zh-CN" sz="2400" dirty="0">
              <a:solidFill>
                <a:srgbClr val="595959"/>
              </a:solidFill>
              <a:sym typeface="Arial" panose="020B0604020202020204" pitchFamily="34" charset="0"/>
            </a:endParaRPr>
          </a:p>
          <a:p>
            <a:pPr eaLnBrk="1" hangingPunct="1"/>
            <a:r>
              <a:rPr lang="zh-CN" altLang="en-US" sz="2400" dirty="0">
                <a:solidFill>
                  <a:srgbClr val="595959"/>
                </a:solidFill>
                <a:sym typeface="Arial" panose="020B0604020202020204" pitchFamily="34" charset="0"/>
              </a:rPr>
              <a:t>当 </a:t>
            </a:r>
            <a:r>
              <a:rPr lang="en-US" altLang="zh-CN" sz="2400" dirty="0" err="1">
                <a:solidFill>
                  <a:srgbClr val="595959"/>
                </a:solidFill>
                <a:sym typeface="Arial" panose="020B0604020202020204" pitchFamily="34" charset="0"/>
              </a:rPr>
              <a:t>ti</a:t>
            </a:r>
            <a:r>
              <a:rPr lang="en-US" altLang="zh-CN" sz="2400" dirty="0">
                <a:solidFill>
                  <a:srgbClr val="595959"/>
                </a:solidFill>
                <a:sym typeface="Arial" panose="020B0604020202020204" pitchFamily="34" charset="0"/>
              </a:rPr>
              <a:t>, </a:t>
            </a:r>
            <a:r>
              <a:rPr lang="en-US" altLang="zh-CN" sz="2400" dirty="0" err="1">
                <a:solidFill>
                  <a:srgbClr val="595959"/>
                </a:solidFill>
                <a:sym typeface="Arial" panose="020B0604020202020204" pitchFamily="34" charset="0"/>
              </a:rPr>
              <a:t>tj</a:t>
            </a:r>
            <a:r>
              <a:rPr lang="en-US" altLang="zh-CN" sz="2400" dirty="0">
                <a:solidFill>
                  <a:srgbClr val="595959"/>
                </a:solidFill>
                <a:sym typeface="Arial" panose="020B0604020202020204" pitchFamily="34" charset="0"/>
              </a:rPr>
              <a:t> </a:t>
            </a:r>
            <a:r>
              <a:rPr lang="zh-CN" altLang="en-US" sz="2400" dirty="0">
                <a:solidFill>
                  <a:srgbClr val="595959"/>
                </a:solidFill>
                <a:sym typeface="Arial" panose="020B0604020202020204" pitchFamily="34" charset="0"/>
              </a:rPr>
              <a:t>事件满足（</a:t>
            </a:r>
            <a:r>
              <a:rPr lang="en-US" altLang="zh-CN" sz="2400" dirty="0">
                <a:solidFill>
                  <a:srgbClr val="595959"/>
                </a:solidFill>
                <a:sym typeface="Arial" panose="020B0604020202020204" pitchFamily="34" charset="0"/>
              </a:rPr>
              <a:t>1</a:t>
            </a:r>
            <a:r>
              <a:rPr lang="zh-CN" altLang="en-US" sz="2400" dirty="0">
                <a:solidFill>
                  <a:srgbClr val="595959"/>
                </a:solidFill>
                <a:sym typeface="Arial" panose="020B0604020202020204" pitchFamily="34" charset="0"/>
              </a:rPr>
              <a:t>）两者没有直接关联</a:t>
            </a:r>
            <a:endParaRPr lang="en-US" altLang="zh-CN" sz="2400" dirty="0">
              <a:solidFill>
                <a:srgbClr val="595959"/>
              </a:solidFill>
              <a:sym typeface="Arial" panose="020B0604020202020204" pitchFamily="34" charset="0"/>
            </a:endParaRPr>
          </a:p>
          <a:p>
            <a:pPr eaLnBrk="1" hangingPunct="1"/>
            <a:r>
              <a:rPr lang="zh-CN" altLang="en-US" sz="2400" dirty="0">
                <a:solidFill>
                  <a:srgbClr val="595959"/>
                </a:solidFill>
                <a:sym typeface="Arial" panose="020B0604020202020204" pitchFamily="34" charset="0"/>
              </a:rPr>
              <a:t>（</a:t>
            </a:r>
            <a:r>
              <a:rPr lang="en-US" altLang="zh-CN" sz="2400" dirty="0">
                <a:solidFill>
                  <a:srgbClr val="595959"/>
                </a:solidFill>
                <a:sym typeface="Arial" panose="020B0604020202020204" pitchFamily="34" charset="0"/>
              </a:rPr>
              <a:t>2</a:t>
            </a:r>
            <a:r>
              <a:rPr lang="zh-CN" altLang="en-US" sz="2400" dirty="0">
                <a:solidFill>
                  <a:srgbClr val="595959"/>
                </a:solidFill>
                <a:sym typeface="Arial" panose="020B0604020202020204" pitchFamily="34" charset="0"/>
              </a:rPr>
              <a:t>）在所有轨迹中，两者不是同时出现的</a:t>
            </a:r>
            <a:endParaRPr lang="en-US" altLang="zh-CN" sz="2400" dirty="0">
              <a:solidFill>
                <a:srgbClr val="595959"/>
              </a:solidFill>
              <a:sym typeface="Arial" panose="020B0604020202020204" pitchFamily="34" charset="0"/>
            </a:endParaRPr>
          </a:p>
          <a:p>
            <a:pPr eaLnBrk="1" hangingPunct="1"/>
            <a:r>
              <a:rPr lang="zh-CN" altLang="en-US" sz="2400" dirty="0">
                <a:solidFill>
                  <a:srgbClr val="595959"/>
                </a:solidFill>
                <a:sym typeface="Arial" panose="020B0604020202020204" pitchFamily="34" charset="0"/>
              </a:rPr>
              <a:t>（</a:t>
            </a:r>
            <a:r>
              <a:rPr lang="en-US" altLang="zh-CN" sz="2400" dirty="0">
                <a:solidFill>
                  <a:srgbClr val="595959"/>
                </a:solidFill>
                <a:sym typeface="Arial" panose="020B0604020202020204" pitchFamily="34" charset="0"/>
              </a:rPr>
              <a:t>3</a:t>
            </a:r>
            <a:r>
              <a:rPr lang="zh-CN" altLang="en-US" sz="2400" dirty="0">
                <a:solidFill>
                  <a:srgbClr val="595959"/>
                </a:solidFill>
                <a:sym typeface="Arial" panose="020B0604020202020204" pitchFamily="34" charset="0"/>
              </a:rPr>
              <a:t>）两者在所有轨迹中出现的频率和等于他们一起出现的频率，就可以判断它们是非</a:t>
            </a:r>
            <a:r>
              <a:rPr lang="zh-CN" altLang="en-US" sz="2400" dirty="0">
                <a:solidFill>
                  <a:srgbClr val="595959"/>
                </a:solidFill>
              </a:rPr>
              <a:t>自由选择结构。</a:t>
            </a:r>
            <a:endParaRPr lang="en-US" altLang="zh-CN" sz="2400" dirty="0">
              <a:solidFill>
                <a:srgbClr val="595959"/>
              </a:solidFill>
              <a:sym typeface="Arial" panose="020B0604020202020204" pitchFamily="34" charset="0"/>
            </a:endParaRPr>
          </a:p>
        </p:txBody>
      </p:sp>
      <p:grpSp>
        <p:nvGrpSpPr>
          <p:cNvPr id="5" name="组合 53"/>
          <p:cNvGrpSpPr/>
          <p:nvPr/>
        </p:nvGrpSpPr>
        <p:grpSpPr bwMode="auto">
          <a:xfrm>
            <a:off x="244475" y="111125"/>
            <a:ext cx="7680324" cy="611188"/>
            <a:chOff x="0" y="0"/>
            <a:chExt cx="7680776" cy="611426"/>
          </a:xfrm>
        </p:grpSpPr>
        <p:grpSp>
          <p:nvGrpSpPr>
            <p:cNvPr id="6" name="组合 56"/>
            <p:cNvGrpSpPr/>
            <p:nvPr/>
          </p:nvGrpSpPr>
          <p:grpSpPr bwMode="auto">
            <a:xfrm>
              <a:off x="0" y="0"/>
              <a:ext cx="611426" cy="611426"/>
              <a:chOff x="0" y="0"/>
              <a:chExt cx="3020798" cy="3020798"/>
            </a:xfrm>
          </p:grpSpPr>
          <p:pic>
            <p:nvPicPr>
              <p:cNvPr id="9" name="Picture 25@|13FFC:16777215|FBC:16777215|LFC:16777215|LBC:1677721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0" y="-8320"/>
                <a:ext cx="3011777" cy="3041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Oval 36@|1FFC:15773696|FBC:16777215|LFC:16777215|LBC:16777215"/>
              <p:cNvSpPr>
                <a:spLocks noChangeArrowheads="1"/>
              </p:cNvSpPr>
              <p:nvPr/>
            </p:nvSpPr>
            <p:spPr bwMode="auto">
              <a:xfrm>
                <a:off x="0" y="0"/>
                <a:ext cx="3020798" cy="3020798"/>
              </a:xfrm>
              <a:prstGeom prst="ellipse">
                <a:avLst/>
              </a:prstGeom>
              <a:solidFill>
                <a:srgbClr val="00B0F0">
                  <a:alpha val="60999"/>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sz="300">
                  <a:solidFill>
                    <a:srgbClr val="FFFFFF"/>
                  </a:solidFill>
                  <a:sym typeface="Arial" panose="020B0604020202020204" pitchFamily="34" charset="0"/>
                </a:endParaRPr>
              </a:p>
            </p:txBody>
          </p:sp>
        </p:grpSp>
        <p:sp>
          <p:nvSpPr>
            <p:cNvPr id="7" name="文本框 59"/>
            <p:cNvSpPr txBox="1">
              <a:spLocks noChangeArrowheads="1"/>
            </p:cNvSpPr>
            <p:nvPr/>
          </p:nvSpPr>
          <p:spPr bwMode="auto">
            <a:xfrm>
              <a:off x="68488" y="13326"/>
              <a:ext cx="474451" cy="5850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sz="3200" b="1" dirty="0">
                <a:solidFill>
                  <a:schemeClr val="bg1"/>
                </a:solidFill>
                <a:cs typeface="Vrinda" panose="020B0502040204020203" pitchFamily="34" charset="0"/>
                <a:sym typeface="Arial" panose="020B0604020202020204" pitchFamily="34" charset="0"/>
              </a:endParaRPr>
            </a:p>
          </p:txBody>
        </p:sp>
        <p:sp>
          <p:nvSpPr>
            <p:cNvPr id="8" name="文本框 62"/>
            <p:cNvSpPr txBox="1">
              <a:spLocks noChangeArrowheads="1"/>
            </p:cNvSpPr>
            <p:nvPr/>
          </p:nvSpPr>
          <p:spPr bwMode="auto">
            <a:xfrm>
              <a:off x="679913" y="26637"/>
              <a:ext cx="7000863" cy="523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2800" b="1" dirty="0">
                  <a:solidFill>
                    <a:srgbClr val="4B5E75"/>
                  </a:solidFill>
                  <a:sym typeface="Arial" panose="020B0604020202020204" pitchFamily="34" charset="0"/>
                </a:rPr>
                <a:t>基于最小生成树聚类的抗噪声过程挖掘算法</a:t>
              </a:r>
              <a:endParaRPr lang="en-US" altLang="zh-CN" sz="2800" b="1" dirty="0">
                <a:solidFill>
                  <a:srgbClr val="4B5E75"/>
                </a:solidFill>
                <a:sym typeface="Arial" panose="020B0604020202020204" pitchFamily="34" charset="0"/>
              </a:endParaRPr>
            </a:p>
          </p:txBody>
        </p:sp>
      </p:grpSp>
      <p:sp>
        <p:nvSpPr>
          <p:cNvPr id="11" name="文本框 59"/>
          <p:cNvSpPr txBox="1">
            <a:spLocks noChangeArrowheads="1"/>
          </p:cNvSpPr>
          <p:nvPr/>
        </p:nvSpPr>
        <p:spPr bwMode="auto">
          <a:xfrm>
            <a:off x="200988" y="185886"/>
            <a:ext cx="72336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en-US" altLang="zh-CN" sz="2400" b="1" dirty="0">
                <a:solidFill>
                  <a:srgbClr val="FFFFFF"/>
                </a:solidFill>
                <a:cs typeface="Vrinda" panose="020B0502040204020203" pitchFamily="34" charset="0"/>
                <a:sym typeface="Arial" panose="020B0604020202020204" pitchFamily="34" charset="0"/>
              </a:rPr>
              <a:t>2.5</a:t>
            </a:r>
            <a:endParaRPr lang="zh-CN" altLang="en-US" sz="2400" b="1" dirty="0">
              <a:solidFill>
                <a:srgbClr val="FFFFFF"/>
              </a:solidFill>
              <a:cs typeface="Vrinda" panose="020B0502040204020203" pitchFamily="34" charset="0"/>
              <a:sym typeface="Arial" panose="020B0604020202020204" pitchFamily="34" charset="0"/>
            </a:endParaRPr>
          </a:p>
        </p:txBody>
      </p:sp>
      <p:pic>
        <p:nvPicPr>
          <p:cNvPr id="14" name="图片 13"/>
          <p:cNvPicPr/>
          <p:nvPr/>
        </p:nvPicPr>
        <p:blipFill>
          <a:blip r:embed="rId5"/>
          <a:stretch>
            <a:fillRect/>
          </a:stretch>
        </p:blipFill>
        <p:spPr>
          <a:xfrm>
            <a:off x="1108075" y="2212286"/>
            <a:ext cx="3028950" cy="2863215"/>
          </a:xfrm>
          <a:prstGeom prst="rect">
            <a:avLst/>
          </a:prstGeom>
        </p:spPr>
      </p:pic>
    </p:spTree>
    <p:extLst>
      <p:ext uri="{BB962C8B-B14F-4D97-AF65-F5344CB8AC3E}">
        <p14:creationId xmlns:p14="http://schemas.microsoft.com/office/powerpoint/2010/main" val="4145627902"/>
      </p:ext>
    </p:extLst>
  </p:cSld>
  <p:clrMapOvr>
    <a:masterClrMapping/>
  </p:clrMapOvr>
  <p:transition spd="slow"/>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图片 10"/>
          <p:cNvPicPr>
            <a:picLocks noChangeAspect="1" noChangeArrowheads="1"/>
          </p:cNvPicPr>
          <p:nvPr/>
        </p:nvPicPr>
        <p:blipFill>
          <a:blip r:embed="rId2">
            <a:extLst>
              <a:ext uri="{28A0092B-C50C-407E-A947-70E740481C1C}">
                <a14:useLocalDpi xmlns:a14="http://schemas.microsoft.com/office/drawing/2010/main" val="0"/>
              </a:ext>
            </a:extLst>
          </a:blip>
          <a:srcRect l="50558" t="14043"/>
          <a:stretch>
            <a:fillRect/>
          </a:stretch>
        </p:blipFill>
        <p:spPr bwMode="auto">
          <a:xfrm>
            <a:off x="0" y="0"/>
            <a:ext cx="5245100" cy="4811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7" name="图片 23"/>
          <p:cNvPicPr>
            <a:picLocks noChangeAspect="1" noChangeArrowheads="1"/>
          </p:cNvPicPr>
          <p:nvPr/>
        </p:nvPicPr>
        <p:blipFill>
          <a:blip r:embed="rId3">
            <a:extLst>
              <a:ext uri="{28A0092B-C50C-407E-A947-70E740481C1C}">
                <a14:useLocalDpi xmlns:a14="http://schemas.microsoft.com/office/drawing/2010/main" val="0"/>
              </a:ext>
            </a:extLst>
          </a:blip>
          <a:srcRect r="50558" b="14043"/>
          <a:stretch>
            <a:fillRect/>
          </a:stretch>
        </p:blipFill>
        <p:spPr bwMode="auto">
          <a:xfrm>
            <a:off x="8474075" y="3446463"/>
            <a:ext cx="3717925" cy="3411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稻壳儿小白白(http://dwz.cn/Wu2UP)"/>
          <p:cNvSpPr txBox="1">
            <a:spLocks noChangeArrowheads="1"/>
          </p:cNvSpPr>
          <p:nvPr/>
        </p:nvSpPr>
        <p:spPr bwMode="auto">
          <a:xfrm>
            <a:off x="3033164" y="1544323"/>
            <a:ext cx="6548664" cy="4154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2400" dirty="0">
                <a:solidFill>
                  <a:srgbClr val="595959"/>
                </a:solidFill>
              </a:rPr>
              <a:t>日志噪声处理</a:t>
            </a:r>
            <a:endParaRPr lang="en-US" altLang="zh-CN" sz="2400" dirty="0">
              <a:solidFill>
                <a:srgbClr val="595959"/>
              </a:solidFill>
            </a:endParaRPr>
          </a:p>
          <a:p>
            <a:pPr eaLnBrk="1" hangingPunct="1"/>
            <a:endParaRPr lang="en-US" altLang="zh-CN" sz="2400" dirty="0">
              <a:solidFill>
                <a:srgbClr val="595959"/>
              </a:solidFill>
              <a:sym typeface="Arial" panose="020B0604020202020204" pitchFamily="34" charset="0"/>
            </a:endParaRPr>
          </a:p>
          <a:p>
            <a:pPr eaLnBrk="1" hangingPunct="1"/>
            <a:r>
              <a:rPr lang="zh-CN" altLang="zh-CN" sz="2400" dirty="0">
                <a:solidFill>
                  <a:srgbClr val="595959"/>
                </a:solidFill>
              </a:rPr>
              <a:t>聚类技术可以作为识别日志噪声的预处理步骤。我们可以将轨迹划分为集群，从而使同一个集群内都是相似的行为。然后就可以在最大的集群里发现一个过程模型。</a:t>
            </a:r>
            <a:endParaRPr lang="en-US" altLang="zh-CN" sz="2400" dirty="0">
              <a:solidFill>
                <a:srgbClr val="595959"/>
              </a:solidFill>
            </a:endParaRPr>
          </a:p>
          <a:p>
            <a:pPr eaLnBrk="1" hangingPunct="1"/>
            <a:endParaRPr lang="en-US" altLang="zh-CN" sz="2400" dirty="0">
              <a:solidFill>
                <a:srgbClr val="595959"/>
              </a:solidFill>
            </a:endParaRPr>
          </a:p>
          <a:p>
            <a:pPr eaLnBrk="1" hangingPunct="1"/>
            <a:r>
              <a:rPr lang="zh-CN" altLang="zh-CN" sz="2400" dirty="0">
                <a:solidFill>
                  <a:srgbClr val="595959"/>
                </a:solidFill>
              </a:rPr>
              <a:t>经典聚类分析方法不知道数据集的实际分布，而且还需要同时设置大量的参数</a:t>
            </a:r>
            <a:r>
              <a:rPr lang="zh-CN" altLang="en-US" sz="2400" dirty="0">
                <a:solidFill>
                  <a:srgbClr val="595959"/>
                </a:solidFill>
              </a:rPr>
              <a:t>，所以十分麻烦。因此作者引入了</a:t>
            </a:r>
            <a:r>
              <a:rPr lang="en-US" altLang="zh-CN" sz="2400" dirty="0">
                <a:solidFill>
                  <a:srgbClr val="595959"/>
                </a:solidFill>
              </a:rPr>
              <a:t>MST</a:t>
            </a:r>
            <a:r>
              <a:rPr lang="zh-CN" altLang="en-US" sz="2400" dirty="0">
                <a:solidFill>
                  <a:srgbClr val="595959"/>
                </a:solidFill>
              </a:rPr>
              <a:t>，</a:t>
            </a:r>
            <a:r>
              <a:rPr lang="zh-CN" altLang="zh-CN" sz="2400" dirty="0">
                <a:solidFill>
                  <a:srgbClr val="595959"/>
                </a:solidFill>
              </a:rPr>
              <a:t>利用</a:t>
            </a:r>
            <a:r>
              <a:rPr lang="en-US" altLang="zh-CN" sz="2400" dirty="0">
                <a:solidFill>
                  <a:srgbClr val="595959"/>
                </a:solidFill>
              </a:rPr>
              <a:t>MST</a:t>
            </a:r>
            <a:r>
              <a:rPr lang="zh-CN" altLang="zh-CN" sz="2400" dirty="0">
                <a:solidFill>
                  <a:srgbClr val="595959"/>
                </a:solidFill>
              </a:rPr>
              <a:t>的几何结构，极大地消除了聚类的盲目性。</a:t>
            </a:r>
          </a:p>
        </p:txBody>
      </p:sp>
      <p:grpSp>
        <p:nvGrpSpPr>
          <p:cNvPr id="5" name="组合 53"/>
          <p:cNvGrpSpPr/>
          <p:nvPr/>
        </p:nvGrpSpPr>
        <p:grpSpPr bwMode="auto">
          <a:xfrm>
            <a:off x="244475" y="111125"/>
            <a:ext cx="8847274" cy="611188"/>
            <a:chOff x="0" y="0"/>
            <a:chExt cx="8847795" cy="611426"/>
          </a:xfrm>
        </p:grpSpPr>
        <p:grpSp>
          <p:nvGrpSpPr>
            <p:cNvPr id="6" name="组合 56"/>
            <p:cNvGrpSpPr/>
            <p:nvPr/>
          </p:nvGrpSpPr>
          <p:grpSpPr bwMode="auto">
            <a:xfrm>
              <a:off x="0" y="0"/>
              <a:ext cx="611426" cy="611426"/>
              <a:chOff x="0" y="0"/>
              <a:chExt cx="3020798" cy="3020798"/>
            </a:xfrm>
          </p:grpSpPr>
          <p:pic>
            <p:nvPicPr>
              <p:cNvPr id="9" name="Picture 25@|13FFC:16777215|FBC:16777215|LFC:16777215|LBC:1677721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0" y="-8320"/>
                <a:ext cx="3011777" cy="3041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Oval 36@|1FFC:15773696|FBC:16777215|LFC:16777215|LBC:16777215"/>
              <p:cNvSpPr>
                <a:spLocks noChangeArrowheads="1"/>
              </p:cNvSpPr>
              <p:nvPr/>
            </p:nvSpPr>
            <p:spPr bwMode="auto">
              <a:xfrm>
                <a:off x="0" y="0"/>
                <a:ext cx="3020798" cy="3020798"/>
              </a:xfrm>
              <a:prstGeom prst="ellipse">
                <a:avLst/>
              </a:prstGeom>
              <a:solidFill>
                <a:srgbClr val="00B0F0">
                  <a:alpha val="60999"/>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sz="300">
                  <a:solidFill>
                    <a:srgbClr val="FFFFFF"/>
                  </a:solidFill>
                  <a:sym typeface="Arial" panose="020B0604020202020204" pitchFamily="34" charset="0"/>
                </a:endParaRPr>
              </a:p>
            </p:txBody>
          </p:sp>
        </p:grpSp>
        <p:sp>
          <p:nvSpPr>
            <p:cNvPr id="7" name="文本框 59"/>
            <p:cNvSpPr txBox="1">
              <a:spLocks noChangeArrowheads="1"/>
            </p:cNvSpPr>
            <p:nvPr/>
          </p:nvSpPr>
          <p:spPr bwMode="auto">
            <a:xfrm>
              <a:off x="68488" y="13326"/>
              <a:ext cx="474451" cy="5850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sz="3200" b="1" dirty="0">
                <a:solidFill>
                  <a:schemeClr val="bg1"/>
                </a:solidFill>
                <a:cs typeface="Vrinda" panose="020B0502040204020203" pitchFamily="34" charset="0"/>
                <a:sym typeface="Arial" panose="020B0604020202020204" pitchFamily="34" charset="0"/>
              </a:endParaRPr>
            </a:p>
          </p:txBody>
        </p:sp>
        <p:sp>
          <p:nvSpPr>
            <p:cNvPr id="8" name="文本框 62"/>
            <p:cNvSpPr txBox="1">
              <a:spLocks noChangeArrowheads="1"/>
            </p:cNvSpPr>
            <p:nvPr/>
          </p:nvSpPr>
          <p:spPr bwMode="auto">
            <a:xfrm>
              <a:off x="679914" y="26637"/>
              <a:ext cx="8167881" cy="523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2800" b="1" dirty="0">
                  <a:solidFill>
                    <a:srgbClr val="4B5E75"/>
                  </a:solidFill>
                  <a:sym typeface="Arial" panose="020B0604020202020204" pitchFamily="34" charset="0"/>
                </a:rPr>
                <a:t>基于最小生成树聚类的抗噪声过程挖掘算法</a:t>
              </a:r>
              <a:endParaRPr lang="en-US" altLang="zh-CN" sz="2800" b="1" dirty="0">
                <a:solidFill>
                  <a:srgbClr val="4B5E75"/>
                </a:solidFill>
                <a:sym typeface="Arial" panose="020B0604020202020204" pitchFamily="34" charset="0"/>
              </a:endParaRPr>
            </a:p>
          </p:txBody>
        </p:sp>
      </p:grpSp>
      <p:sp>
        <p:nvSpPr>
          <p:cNvPr id="11" name="文本框 59"/>
          <p:cNvSpPr txBox="1">
            <a:spLocks noChangeArrowheads="1"/>
          </p:cNvSpPr>
          <p:nvPr/>
        </p:nvSpPr>
        <p:spPr bwMode="auto">
          <a:xfrm>
            <a:off x="200988" y="185886"/>
            <a:ext cx="72336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en-US" altLang="zh-CN" sz="2400" b="1" dirty="0">
                <a:solidFill>
                  <a:srgbClr val="FFFFFF"/>
                </a:solidFill>
                <a:cs typeface="Vrinda" panose="020B0502040204020203" pitchFamily="34" charset="0"/>
                <a:sym typeface="Arial" panose="020B0604020202020204" pitchFamily="34" charset="0"/>
              </a:rPr>
              <a:t>2.5</a:t>
            </a:r>
            <a:endParaRPr lang="zh-CN" altLang="en-US" sz="2400" b="1" dirty="0">
              <a:solidFill>
                <a:srgbClr val="FFFFFF"/>
              </a:solidFill>
              <a:cs typeface="Vrinda" panose="020B0502040204020203" pitchFamily="34" charset="0"/>
              <a:sym typeface="Arial" panose="020B0604020202020204" pitchFamily="34" charset="0"/>
            </a:endParaRPr>
          </a:p>
        </p:txBody>
      </p:sp>
    </p:spTree>
    <p:extLst>
      <p:ext uri="{BB962C8B-B14F-4D97-AF65-F5344CB8AC3E}">
        <p14:creationId xmlns:p14="http://schemas.microsoft.com/office/powerpoint/2010/main" val="2828381065"/>
      </p:ext>
    </p:extLst>
  </p:cSld>
  <p:clrMapOvr>
    <a:masterClrMapping/>
  </p:clrMapOvr>
  <p:transition spd="slow"/>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图片 10"/>
          <p:cNvPicPr>
            <a:picLocks noChangeAspect="1" noChangeArrowheads="1"/>
          </p:cNvPicPr>
          <p:nvPr/>
        </p:nvPicPr>
        <p:blipFill>
          <a:blip r:embed="rId2">
            <a:extLst>
              <a:ext uri="{28A0092B-C50C-407E-A947-70E740481C1C}">
                <a14:useLocalDpi xmlns:a14="http://schemas.microsoft.com/office/drawing/2010/main" val="0"/>
              </a:ext>
            </a:extLst>
          </a:blip>
          <a:srcRect l="50558" t="14043"/>
          <a:stretch>
            <a:fillRect/>
          </a:stretch>
        </p:blipFill>
        <p:spPr bwMode="auto">
          <a:xfrm>
            <a:off x="0" y="0"/>
            <a:ext cx="5245100" cy="4811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7" name="图片 23"/>
          <p:cNvPicPr>
            <a:picLocks noChangeAspect="1" noChangeArrowheads="1"/>
          </p:cNvPicPr>
          <p:nvPr/>
        </p:nvPicPr>
        <p:blipFill>
          <a:blip r:embed="rId3">
            <a:extLst>
              <a:ext uri="{28A0092B-C50C-407E-A947-70E740481C1C}">
                <a14:useLocalDpi xmlns:a14="http://schemas.microsoft.com/office/drawing/2010/main" val="0"/>
              </a:ext>
            </a:extLst>
          </a:blip>
          <a:srcRect r="50558" b="14043"/>
          <a:stretch>
            <a:fillRect/>
          </a:stretch>
        </p:blipFill>
        <p:spPr bwMode="auto">
          <a:xfrm>
            <a:off x="8474075" y="3446463"/>
            <a:ext cx="3717925" cy="3411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稻壳儿小白白(http://dwz.cn/Wu2UP)"/>
          <p:cNvSpPr txBox="1">
            <a:spLocks noChangeArrowheads="1"/>
          </p:cNvSpPr>
          <p:nvPr/>
        </p:nvSpPr>
        <p:spPr bwMode="auto">
          <a:xfrm>
            <a:off x="4532003" y="1323717"/>
            <a:ext cx="6548664" cy="4401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zh-CN" sz="2000" dirty="0">
                <a:solidFill>
                  <a:srgbClr val="595959"/>
                </a:solidFill>
              </a:rPr>
              <a:t>正常工作流的行为应该是相似的，所以日志中的轨迹也应该是相似的。通过计算轨迹的相似程度并且将它们聚类，我们就能区分出日志噪音的轨迹。</a:t>
            </a:r>
            <a:endParaRPr lang="en-US" altLang="zh-CN" sz="2000" dirty="0">
              <a:solidFill>
                <a:srgbClr val="595959"/>
              </a:solidFill>
            </a:endParaRPr>
          </a:p>
          <a:p>
            <a:pPr eaLnBrk="1" hangingPunct="1"/>
            <a:endParaRPr lang="en-US" altLang="zh-CN" sz="2000" dirty="0">
              <a:solidFill>
                <a:srgbClr val="595959"/>
              </a:solidFill>
              <a:sym typeface="Arial" panose="020B0604020202020204" pitchFamily="34" charset="0"/>
            </a:endParaRPr>
          </a:p>
          <a:p>
            <a:pPr eaLnBrk="1" hangingPunct="1"/>
            <a:r>
              <a:rPr lang="zh-CN" altLang="zh-CN" sz="2000" dirty="0">
                <a:solidFill>
                  <a:srgbClr val="595959"/>
                </a:solidFill>
              </a:rPr>
              <a:t>通过轨迹之间的距离，我们可以画出一张图。这张图是一张无向图，由</a:t>
            </a:r>
            <a:r>
              <a:rPr lang="en-US" altLang="zh-CN" sz="2000" dirty="0">
                <a:solidFill>
                  <a:srgbClr val="595959"/>
                </a:solidFill>
              </a:rPr>
              <a:t>n</a:t>
            </a:r>
            <a:r>
              <a:rPr lang="zh-CN" altLang="zh-CN" sz="2000" dirty="0">
                <a:solidFill>
                  <a:srgbClr val="595959"/>
                </a:solidFill>
              </a:rPr>
              <a:t>个轨迹集得出节点集，并且每条边上都标有对应的轨迹的距离。然后我们在图中找到一个</a:t>
            </a:r>
            <a:r>
              <a:rPr lang="en-US" altLang="zh-CN" sz="2000" dirty="0">
                <a:solidFill>
                  <a:srgbClr val="595959"/>
                </a:solidFill>
              </a:rPr>
              <a:t>MST</a:t>
            </a:r>
            <a:r>
              <a:rPr lang="zh-CN" altLang="zh-CN" sz="2000" dirty="0">
                <a:solidFill>
                  <a:srgbClr val="595959"/>
                </a:solidFill>
              </a:rPr>
              <a:t>。这个</a:t>
            </a:r>
            <a:r>
              <a:rPr lang="en-US" altLang="zh-CN" sz="2000" dirty="0">
                <a:solidFill>
                  <a:srgbClr val="595959"/>
                </a:solidFill>
              </a:rPr>
              <a:t>MST</a:t>
            </a:r>
            <a:r>
              <a:rPr lang="zh-CN" altLang="zh-CN" sz="2000" dirty="0">
                <a:solidFill>
                  <a:srgbClr val="595959"/>
                </a:solidFill>
              </a:rPr>
              <a:t>是一个子图，且（</a:t>
            </a:r>
            <a:r>
              <a:rPr lang="en-US" altLang="zh-CN" sz="2000" dirty="0">
                <a:solidFill>
                  <a:srgbClr val="595959"/>
                </a:solidFill>
              </a:rPr>
              <a:t>1</a:t>
            </a:r>
            <a:r>
              <a:rPr lang="zh-CN" altLang="zh-CN" sz="2000" dirty="0">
                <a:solidFill>
                  <a:srgbClr val="595959"/>
                </a:solidFill>
              </a:rPr>
              <a:t>）是一个树，任何两个节点都由一条路径连接，（</a:t>
            </a:r>
            <a:r>
              <a:rPr lang="en-US" altLang="zh-CN" sz="2000" dirty="0">
                <a:solidFill>
                  <a:srgbClr val="595959"/>
                </a:solidFill>
              </a:rPr>
              <a:t>2</a:t>
            </a:r>
            <a:r>
              <a:rPr lang="zh-CN" altLang="zh-CN" sz="2000" dirty="0">
                <a:solidFill>
                  <a:srgbClr val="595959"/>
                </a:solidFill>
              </a:rPr>
              <a:t>）连接所有节点并且（</a:t>
            </a:r>
            <a:r>
              <a:rPr lang="en-US" altLang="zh-CN" sz="2000" dirty="0">
                <a:solidFill>
                  <a:srgbClr val="595959"/>
                </a:solidFill>
              </a:rPr>
              <a:t>3</a:t>
            </a:r>
            <a:r>
              <a:rPr lang="zh-CN" altLang="zh-CN" sz="2000" dirty="0">
                <a:solidFill>
                  <a:srgbClr val="595959"/>
                </a:solidFill>
              </a:rPr>
              <a:t>）连接的总成本最低。例如图</a:t>
            </a:r>
            <a:r>
              <a:rPr lang="en-US" altLang="zh-CN" sz="2000" dirty="0">
                <a:solidFill>
                  <a:srgbClr val="595959"/>
                </a:solidFill>
              </a:rPr>
              <a:t>9</a:t>
            </a:r>
            <a:endParaRPr lang="zh-CN" altLang="zh-CN" sz="2000" dirty="0">
              <a:solidFill>
                <a:srgbClr val="595959"/>
              </a:solidFill>
            </a:endParaRPr>
          </a:p>
          <a:p>
            <a:pPr eaLnBrk="1" hangingPunct="1"/>
            <a:endParaRPr lang="en-US" altLang="zh-CN" sz="2000" dirty="0">
              <a:solidFill>
                <a:srgbClr val="595959"/>
              </a:solidFill>
            </a:endParaRPr>
          </a:p>
          <a:p>
            <a:r>
              <a:rPr lang="zh-CN" altLang="zh-CN" sz="2000" dirty="0">
                <a:solidFill>
                  <a:srgbClr val="595959"/>
                </a:solidFill>
              </a:rPr>
              <a:t>删除具有最大权重的</a:t>
            </a:r>
            <a:r>
              <a:rPr lang="en-US" altLang="zh-CN" sz="2000" dirty="0">
                <a:solidFill>
                  <a:srgbClr val="595959"/>
                </a:solidFill>
              </a:rPr>
              <a:t>k-1</a:t>
            </a:r>
            <a:r>
              <a:rPr lang="zh-CN" altLang="zh-CN" sz="2000" dirty="0">
                <a:solidFill>
                  <a:srgbClr val="595959"/>
                </a:solidFill>
              </a:rPr>
              <a:t>条边，得到</a:t>
            </a:r>
            <a:r>
              <a:rPr lang="en-US" altLang="zh-CN" sz="2000" dirty="0">
                <a:solidFill>
                  <a:srgbClr val="595959"/>
                </a:solidFill>
              </a:rPr>
              <a:t>k</a:t>
            </a:r>
            <a:r>
              <a:rPr lang="zh-CN" altLang="zh-CN" sz="2000" dirty="0">
                <a:solidFill>
                  <a:srgbClr val="595959"/>
                </a:solidFill>
              </a:rPr>
              <a:t>个子树，即使所有子树的边都变小的</a:t>
            </a:r>
            <a:r>
              <a:rPr lang="en-US" altLang="zh-CN" sz="2000" dirty="0">
                <a:solidFill>
                  <a:srgbClr val="595959"/>
                </a:solidFill>
              </a:rPr>
              <a:t>k</a:t>
            </a:r>
            <a:r>
              <a:rPr lang="zh-CN" altLang="zh-CN" sz="2000" dirty="0">
                <a:solidFill>
                  <a:srgbClr val="595959"/>
                </a:solidFill>
              </a:rPr>
              <a:t>个聚类。这是基于距离较短的两点属于同一聚类，聚类长的两点属于不同聚类这一理论。</a:t>
            </a:r>
          </a:p>
        </p:txBody>
      </p:sp>
      <p:grpSp>
        <p:nvGrpSpPr>
          <p:cNvPr id="5" name="组合 53"/>
          <p:cNvGrpSpPr/>
          <p:nvPr/>
        </p:nvGrpSpPr>
        <p:grpSpPr bwMode="auto">
          <a:xfrm>
            <a:off x="244475" y="111125"/>
            <a:ext cx="7837078" cy="611188"/>
            <a:chOff x="0" y="0"/>
            <a:chExt cx="7837539" cy="611426"/>
          </a:xfrm>
        </p:grpSpPr>
        <p:grpSp>
          <p:nvGrpSpPr>
            <p:cNvPr id="6" name="组合 56"/>
            <p:cNvGrpSpPr/>
            <p:nvPr/>
          </p:nvGrpSpPr>
          <p:grpSpPr bwMode="auto">
            <a:xfrm>
              <a:off x="0" y="0"/>
              <a:ext cx="611426" cy="611426"/>
              <a:chOff x="0" y="0"/>
              <a:chExt cx="3020798" cy="3020798"/>
            </a:xfrm>
          </p:grpSpPr>
          <p:pic>
            <p:nvPicPr>
              <p:cNvPr id="9" name="Picture 25@|13FFC:16777215|FBC:16777215|LFC:16777215|LBC:1677721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0" y="-8320"/>
                <a:ext cx="3011777" cy="3041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Oval 36@|1FFC:15773696|FBC:16777215|LFC:16777215|LBC:16777215"/>
              <p:cNvSpPr>
                <a:spLocks noChangeArrowheads="1"/>
              </p:cNvSpPr>
              <p:nvPr/>
            </p:nvSpPr>
            <p:spPr bwMode="auto">
              <a:xfrm>
                <a:off x="0" y="0"/>
                <a:ext cx="3020798" cy="3020798"/>
              </a:xfrm>
              <a:prstGeom prst="ellipse">
                <a:avLst/>
              </a:prstGeom>
              <a:solidFill>
                <a:srgbClr val="00B0F0">
                  <a:alpha val="60999"/>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sz="300">
                  <a:solidFill>
                    <a:srgbClr val="FFFFFF"/>
                  </a:solidFill>
                  <a:sym typeface="Arial" panose="020B0604020202020204" pitchFamily="34" charset="0"/>
                </a:endParaRPr>
              </a:p>
            </p:txBody>
          </p:sp>
        </p:grpSp>
        <p:sp>
          <p:nvSpPr>
            <p:cNvPr id="7" name="文本框 59"/>
            <p:cNvSpPr txBox="1">
              <a:spLocks noChangeArrowheads="1"/>
            </p:cNvSpPr>
            <p:nvPr/>
          </p:nvSpPr>
          <p:spPr bwMode="auto">
            <a:xfrm>
              <a:off x="68488" y="13326"/>
              <a:ext cx="474451" cy="5850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sz="3200" b="1" dirty="0">
                <a:solidFill>
                  <a:schemeClr val="bg1"/>
                </a:solidFill>
                <a:cs typeface="Vrinda" panose="020B0502040204020203" pitchFamily="34" charset="0"/>
                <a:sym typeface="Arial" panose="020B0604020202020204" pitchFamily="34" charset="0"/>
              </a:endParaRPr>
            </a:p>
          </p:txBody>
        </p:sp>
        <p:sp>
          <p:nvSpPr>
            <p:cNvPr id="8" name="文本框 62"/>
            <p:cNvSpPr txBox="1">
              <a:spLocks noChangeArrowheads="1"/>
            </p:cNvSpPr>
            <p:nvPr/>
          </p:nvSpPr>
          <p:spPr bwMode="auto">
            <a:xfrm>
              <a:off x="679913" y="26637"/>
              <a:ext cx="7157626" cy="523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2800" b="1" dirty="0">
                  <a:solidFill>
                    <a:srgbClr val="4B5E75"/>
                  </a:solidFill>
                  <a:sym typeface="Arial" panose="020B0604020202020204" pitchFamily="34" charset="0"/>
                </a:rPr>
                <a:t>基于最小生成树聚类的抗噪声过程挖掘算法</a:t>
              </a:r>
              <a:endParaRPr lang="en-US" altLang="zh-CN" sz="2800" b="1" dirty="0">
                <a:solidFill>
                  <a:srgbClr val="4B5E75"/>
                </a:solidFill>
                <a:sym typeface="Arial" panose="020B0604020202020204" pitchFamily="34" charset="0"/>
              </a:endParaRPr>
            </a:p>
          </p:txBody>
        </p:sp>
      </p:grpSp>
      <p:sp>
        <p:nvSpPr>
          <p:cNvPr id="11" name="文本框 59"/>
          <p:cNvSpPr txBox="1">
            <a:spLocks noChangeArrowheads="1"/>
          </p:cNvSpPr>
          <p:nvPr/>
        </p:nvSpPr>
        <p:spPr bwMode="auto">
          <a:xfrm>
            <a:off x="200988" y="185886"/>
            <a:ext cx="72336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en-US" altLang="zh-CN" sz="2400" b="1" dirty="0">
                <a:solidFill>
                  <a:srgbClr val="FFFFFF"/>
                </a:solidFill>
                <a:cs typeface="Vrinda" panose="020B0502040204020203" pitchFamily="34" charset="0"/>
                <a:sym typeface="Arial" panose="020B0604020202020204" pitchFamily="34" charset="0"/>
              </a:rPr>
              <a:t>2.1</a:t>
            </a:r>
            <a:endParaRPr lang="zh-CN" altLang="en-US" sz="2400" b="1" dirty="0">
              <a:solidFill>
                <a:srgbClr val="FFFFFF"/>
              </a:solidFill>
              <a:cs typeface="Vrinda" panose="020B0502040204020203" pitchFamily="34" charset="0"/>
              <a:sym typeface="Arial" panose="020B0604020202020204" pitchFamily="34" charset="0"/>
            </a:endParaRPr>
          </a:p>
        </p:txBody>
      </p:sp>
      <p:pic>
        <p:nvPicPr>
          <p:cNvPr id="12" name="图片 11"/>
          <p:cNvPicPr/>
          <p:nvPr/>
        </p:nvPicPr>
        <p:blipFill>
          <a:blip r:embed="rId5"/>
          <a:stretch>
            <a:fillRect/>
          </a:stretch>
        </p:blipFill>
        <p:spPr>
          <a:xfrm>
            <a:off x="230827" y="3126400"/>
            <a:ext cx="4181475" cy="2971800"/>
          </a:xfrm>
          <a:prstGeom prst="rect">
            <a:avLst/>
          </a:prstGeom>
        </p:spPr>
      </p:pic>
    </p:spTree>
    <p:extLst>
      <p:ext uri="{BB962C8B-B14F-4D97-AF65-F5344CB8AC3E}">
        <p14:creationId xmlns:p14="http://schemas.microsoft.com/office/powerpoint/2010/main" val="3016379770"/>
      </p:ext>
    </p:extLst>
  </p:cSld>
  <p:clrMapOvr>
    <a:masterClrMapping/>
  </p:clrMapOvr>
  <p:transition spd="slow"/>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图片 10"/>
          <p:cNvPicPr>
            <a:picLocks noChangeAspect="1" noChangeArrowheads="1"/>
          </p:cNvPicPr>
          <p:nvPr/>
        </p:nvPicPr>
        <p:blipFill>
          <a:blip r:embed="rId2">
            <a:extLst>
              <a:ext uri="{28A0092B-C50C-407E-A947-70E740481C1C}">
                <a14:useLocalDpi xmlns:a14="http://schemas.microsoft.com/office/drawing/2010/main" val="0"/>
              </a:ext>
            </a:extLst>
          </a:blip>
          <a:srcRect l="50558" t="14043"/>
          <a:stretch>
            <a:fillRect/>
          </a:stretch>
        </p:blipFill>
        <p:spPr bwMode="auto">
          <a:xfrm>
            <a:off x="0" y="0"/>
            <a:ext cx="5245100" cy="4811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7" name="图片 23"/>
          <p:cNvPicPr>
            <a:picLocks noChangeAspect="1" noChangeArrowheads="1"/>
          </p:cNvPicPr>
          <p:nvPr/>
        </p:nvPicPr>
        <p:blipFill>
          <a:blip r:embed="rId3">
            <a:extLst>
              <a:ext uri="{28A0092B-C50C-407E-A947-70E740481C1C}">
                <a14:useLocalDpi xmlns:a14="http://schemas.microsoft.com/office/drawing/2010/main" val="0"/>
              </a:ext>
            </a:extLst>
          </a:blip>
          <a:srcRect r="50558" b="14043"/>
          <a:stretch>
            <a:fillRect/>
          </a:stretch>
        </p:blipFill>
        <p:spPr bwMode="auto">
          <a:xfrm>
            <a:off x="8474075" y="3446463"/>
            <a:ext cx="3717925" cy="3411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稻壳儿小白白(http://dwz.cn/Wu2UP)"/>
          <p:cNvSpPr txBox="1">
            <a:spLocks noChangeArrowheads="1"/>
          </p:cNvSpPr>
          <p:nvPr/>
        </p:nvSpPr>
        <p:spPr bwMode="auto">
          <a:xfrm>
            <a:off x="1475294" y="3688665"/>
            <a:ext cx="654866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2400" dirty="0">
                <a:solidFill>
                  <a:srgbClr val="595959"/>
                </a:solidFill>
              </a:rPr>
              <a:t>最终算法展示</a:t>
            </a:r>
            <a:endParaRPr lang="zh-CN" altLang="zh-CN" sz="2400" dirty="0">
              <a:solidFill>
                <a:srgbClr val="595959"/>
              </a:solidFill>
            </a:endParaRPr>
          </a:p>
        </p:txBody>
      </p:sp>
      <p:grpSp>
        <p:nvGrpSpPr>
          <p:cNvPr id="5" name="组合 53"/>
          <p:cNvGrpSpPr/>
          <p:nvPr/>
        </p:nvGrpSpPr>
        <p:grpSpPr bwMode="auto">
          <a:xfrm>
            <a:off x="244475" y="111125"/>
            <a:ext cx="7689034" cy="611188"/>
            <a:chOff x="0" y="0"/>
            <a:chExt cx="7689487" cy="611426"/>
          </a:xfrm>
        </p:grpSpPr>
        <p:grpSp>
          <p:nvGrpSpPr>
            <p:cNvPr id="6" name="组合 56"/>
            <p:cNvGrpSpPr/>
            <p:nvPr/>
          </p:nvGrpSpPr>
          <p:grpSpPr bwMode="auto">
            <a:xfrm>
              <a:off x="0" y="0"/>
              <a:ext cx="611426" cy="611426"/>
              <a:chOff x="0" y="0"/>
              <a:chExt cx="3020798" cy="3020798"/>
            </a:xfrm>
          </p:grpSpPr>
          <p:pic>
            <p:nvPicPr>
              <p:cNvPr id="9" name="Picture 25@|13FFC:16777215|FBC:16777215|LFC:16777215|LBC:1677721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0" y="-8320"/>
                <a:ext cx="3011777" cy="3041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Oval 36@|1FFC:15773696|FBC:16777215|LFC:16777215|LBC:16777215"/>
              <p:cNvSpPr>
                <a:spLocks noChangeArrowheads="1"/>
              </p:cNvSpPr>
              <p:nvPr/>
            </p:nvSpPr>
            <p:spPr bwMode="auto">
              <a:xfrm>
                <a:off x="0" y="0"/>
                <a:ext cx="3020798" cy="3020798"/>
              </a:xfrm>
              <a:prstGeom prst="ellipse">
                <a:avLst/>
              </a:prstGeom>
              <a:solidFill>
                <a:srgbClr val="00B0F0">
                  <a:alpha val="60999"/>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sz="300">
                  <a:solidFill>
                    <a:srgbClr val="FFFFFF"/>
                  </a:solidFill>
                  <a:sym typeface="Arial" panose="020B0604020202020204" pitchFamily="34" charset="0"/>
                </a:endParaRPr>
              </a:p>
            </p:txBody>
          </p:sp>
        </p:grpSp>
        <p:sp>
          <p:nvSpPr>
            <p:cNvPr id="7" name="文本框 59"/>
            <p:cNvSpPr txBox="1">
              <a:spLocks noChangeArrowheads="1"/>
            </p:cNvSpPr>
            <p:nvPr/>
          </p:nvSpPr>
          <p:spPr bwMode="auto">
            <a:xfrm>
              <a:off x="68488" y="13326"/>
              <a:ext cx="474451" cy="5850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sz="3200" b="1" dirty="0">
                <a:solidFill>
                  <a:schemeClr val="bg1"/>
                </a:solidFill>
                <a:cs typeface="Vrinda" panose="020B0502040204020203" pitchFamily="34" charset="0"/>
                <a:sym typeface="Arial" panose="020B0604020202020204" pitchFamily="34" charset="0"/>
              </a:endParaRPr>
            </a:p>
          </p:txBody>
        </p:sp>
        <p:sp>
          <p:nvSpPr>
            <p:cNvPr id="8" name="文本框 62"/>
            <p:cNvSpPr txBox="1">
              <a:spLocks noChangeArrowheads="1"/>
            </p:cNvSpPr>
            <p:nvPr/>
          </p:nvSpPr>
          <p:spPr bwMode="auto">
            <a:xfrm>
              <a:off x="679914" y="26637"/>
              <a:ext cx="7009573" cy="523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2800" b="1" dirty="0">
                  <a:solidFill>
                    <a:srgbClr val="4B5E75"/>
                  </a:solidFill>
                  <a:sym typeface="Arial" panose="020B0604020202020204" pitchFamily="34" charset="0"/>
                </a:rPr>
                <a:t>基于最小生成树聚类的抗噪声过程挖掘算法</a:t>
              </a:r>
              <a:endParaRPr lang="en-US" altLang="zh-CN" sz="2800" b="1" dirty="0">
                <a:solidFill>
                  <a:srgbClr val="4B5E75"/>
                </a:solidFill>
                <a:sym typeface="Arial" panose="020B0604020202020204" pitchFamily="34" charset="0"/>
              </a:endParaRPr>
            </a:p>
          </p:txBody>
        </p:sp>
      </p:grpSp>
      <p:sp>
        <p:nvSpPr>
          <p:cNvPr id="11" name="文本框 59"/>
          <p:cNvSpPr txBox="1">
            <a:spLocks noChangeArrowheads="1"/>
          </p:cNvSpPr>
          <p:nvPr/>
        </p:nvSpPr>
        <p:spPr bwMode="auto">
          <a:xfrm>
            <a:off x="200988" y="185886"/>
            <a:ext cx="72336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en-US" altLang="zh-CN" sz="2400" b="1" dirty="0" smtClean="0">
                <a:solidFill>
                  <a:srgbClr val="FFFFFF"/>
                </a:solidFill>
                <a:cs typeface="Vrinda" panose="020B0502040204020203" pitchFamily="34" charset="0"/>
                <a:sym typeface="Arial" panose="020B0604020202020204" pitchFamily="34" charset="0"/>
              </a:rPr>
              <a:t>2.5</a:t>
            </a:r>
            <a:endParaRPr lang="zh-CN" altLang="en-US" sz="2400" b="1" dirty="0">
              <a:solidFill>
                <a:srgbClr val="FFFFFF"/>
              </a:solidFill>
              <a:cs typeface="Vrinda" panose="020B0502040204020203" pitchFamily="34" charset="0"/>
              <a:sym typeface="Arial" panose="020B0604020202020204" pitchFamily="34" charset="0"/>
            </a:endParaRPr>
          </a:p>
        </p:txBody>
      </p:sp>
      <p:pic>
        <p:nvPicPr>
          <p:cNvPr id="13" name="图片 12"/>
          <p:cNvPicPr/>
          <p:nvPr/>
        </p:nvPicPr>
        <p:blipFill>
          <a:blip r:embed="rId5"/>
          <a:stretch>
            <a:fillRect/>
          </a:stretch>
        </p:blipFill>
        <p:spPr>
          <a:xfrm>
            <a:off x="5846454" y="1052444"/>
            <a:ext cx="3501800" cy="5571377"/>
          </a:xfrm>
          <a:prstGeom prst="rect">
            <a:avLst/>
          </a:prstGeom>
        </p:spPr>
      </p:pic>
    </p:spTree>
    <p:extLst>
      <p:ext uri="{BB962C8B-B14F-4D97-AF65-F5344CB8AC3E}">
        <p14:creationId xmlns:p14="http://schemas.microsoft.com/office/powerpoint/2010/main" val="371968825"/>
      </p:ext>
    </p:extLst>
  </p:cSld>
  <p:clrMapOvr>
    <a:masterClrMapping/>
  </p:clrMapOvr>
  <p:transition spd="slow"/>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稻壳儿小白白(http://dwz.cn/Wu2UP)"/>
          <p:cNvSpPr/>
          <p:nvPr/>
        </p:nvSpPr>
        <p:spPr bwMode="auto">
          <a:xfrm rot="5400000">
            <a:off x="855091" y="4187667"/>
            <a:ext cx="1265238" cy="2105025"/>
          </a:xfrm>
          <a:custGeom>
            <a:avLst/>
            <a:gdLst>
              <a:gd name="T0" fmla="*/ 0 w 1265436"/>
              <a:gd name="T1" fmla="*/ 0 h 2105657"/>
              <a:gd name="T2" fmla="*/ 203862 w 1265436"/>
              <a:gd name="T3" fmla="*/ 0 h 2105657"/>
              <a:gd name="T4" fmla="*/ 203862 w 1265436"/>
              <a:gd name="T5" fmla="*/ 1901669 h 2105657"/>
              <a:gd name="T6" fmla="*/ 1265436 w 1265436"/>
              <a:gd name="T7" fmla="*/ 1901669 h 2105657"/>
              <a:gd name="T8" fmla="*/ 1265436 w 1265436"/>
              <a:gd name="T9" fmla="*/ 2105657 h 2105657"/>
              <a:gd name="T10" fmla="*/ 0 w 1265436"/>
              <a:gd name="T11" fmla="*/ 2105657 h 2105657"/>
              <a:gd name="T12" fmla="*/ 0 w 1265436"/>
              <a:gd name="T13" fmla="*/ 0 h 2105657"/>
            </a:gdLst>
            <a:ahLst/>
            <a:cxnLst>
              <a:cxn ang="0">
                <a:pos x="T0" y="T1"/>
              </a:cxn>
              <a:cxn ang="0">
                <a:pos x="T2" y="T3"/>
              </a:cxn>
              <a:cxn ang="0">
                <a:pos x="T4" y="T5"/>
              </a:cxn>
              <a:cxn ang="0">
                <a:pos x="T6" y="T7"/>
              </a:cxn>
              <a:cxn ang="0">
                <a:pos x="T8" y="T9"/>
              </a:cxn>
              <a:cxn ang="0">
                <a:pos x="T10" y="T11"/>
              </a:cxn>
              <a:cxn ang="0">
                <a:pos x="T12" y="T13"/>
              </a:cxn>
            </a:cxnLst>
            <a:rect l="0" t="0" r="r" b="b"/>
            <a:pathLst>
              <a:path w="1265436" h="2105657">
                <a:moveTo>
                  <a:pt x="0" y="0"/>
                </a:moveTo>
                <a:lnTo>
                  <a:pt x="203862" y="0"/>
                </a:lnTo>
                <a:lnTo>
                  <a:pt x="203862" y="1901669"/>
                </a:lnTo>
                <a:lnTo>
                  <a:pt x="1265436" y="1901669"/>
                </a:lnTo>
                <a:lnTo>
                  <a:pt x="1265436" y="2105657"/>
                </a:lnTo>
                <a:lnTo>
                  <a:pt x="0" y="2105657"/>
                </a:lnTo>
                <a:lnTo>
                  <a:pt x="0" y="0"/>
                </a:lnTo>
                <a:close/>
              </a:path>
            </a:pathLst>
          </a:custGeom>
          <a:solidFill>
            <a:srgbClr val="63CFF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55299" name="稻壳儿小白白(http://dwz.cn/Wu2UP)"/>
          <p:cNvSpPr>
            <a:spLocks noChangeArrowheads="1"/>
          </p:cNvSpPr>
          <p:nvPr/>
        </p:nvSpPr>
        <p:spPr bwMode="auto">
          <a:xfrm>
            <a:off x="2186209" y="4032886"/>
            <a:ext cx="358775" cy="358775"/>
          </a:xfrm>
          <a:prstGeom prst="triangle">
            <a:avLst>
              <a:gd name="adj" fmla="val 100000"/>
            </a:avLst>
          </a:prstGeom>
          <a:solidFill>
            <a:srgbClr val="63CFF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endParaRPr lang="zh-CN" altLang="en-US">
              <a:solidFill>
                <a:srgbClr val="FFFFFF"/>
              </a:solidFill>
              <a:sym typeface="Arial" panose="020B0604020202020204" pitchFamily="34" charset="0"/>
            </a:endParaRPr>
          </a:p>
        </p:txBody>
      </p:sp>
      <p:sp>
        <p:nvSpPr>
          <p:cNvPr id="55300" name="稻壳儿小白白(http://dwz.cn/Wu2UP)"/>
          <p:cNvSpPr/>
          <p:nvPr/>
        </p:nvSpPr>
        <p:spPr bwMode="auto">
          <a:xfrm rot="5400000">
            <a:off x="3181572" y="3612199"/>
            <a:ext cx="1266825" cy="2105025"/>
          </a:xfrm>
          <a:custGeom>
            <a:avLst/>
            <a:gdLst>
              <a:gd name="T0" fmla="*/ 0 w 1265436"/>
              <a:gd name="T1" fmla="*/ 0 h 2105657"/>
              <a:gd name="T2" fmla="*/ 203862 w 1265436"/>
              <a:gd name="T3" fmla="*/ 0 h 2105657"/>
              <a:gd name="T4" fmla="*/ 203862 w 1265436"/>
              <a:gd name="T5" fmla="*/ 1901669 h 2105657"/>
              <a:gd name="T6" fmla="*/ 1265436 w 1265436"/>
              <a:gd name="T7" fmla="*/ 1901669 h 2105657"/>
              <a:gd name="T8" fmla="*/ 1265436 w 1265436"/>
              <a:gd name="T9" fmla="*/ 2105657 h 2105657"/>
              <a:gd name="T10" fmla="*/ 0 w 1265436"/>
              <a:gd name="T11" fmla="*/ 2105657 h 2105657"/>
              <a:gd name="T12" fmla="*/ 0 w 1265436"/>
              <a:gd name="T13" fmla="*/ 0 h 2105657"/>
            </a:gdLst>
            <a:ahLst/>
            <a:cxnLst>
              <a:cxn ang="0">
                <a:pos x="T0" y="T1"/>
              </a:cxn>
              <a:cxn ang="0">
                <a:pos x="T2" y="T3"/>
              </a:cxn>
              <a:cxn ang="0">
                <a:pos x="T4" y="T5"/>
              </a:cxn>
              <a:cxn ang="0">
                <a:pos x="T6" y="T7"/>
              </a:cxn>
              <a:cxn ang="0">
                <a:pos x="T8" y="T9"/>
              </a:cxn>
              <a:cxn ang="0">
                <a:pos x="T10" y="T11"/>
              </a:cxn>
              <a:cxn ang="0">
                <a:pos x="T12" y="T13"/>
              </a:cxn>
            </a:cxnLst>
            <a:rect l="0" t="0" r="r" b="b"/>
            <a:pathLst>
              <a:path w="1265436" h="2105657">
                <a:moveTo>
                  <a:pt x="0" y="0"/>
                </a:moveTo>
                <a:lnTo>
                  <a:pt x="203862" y="0"/>
                </a:lnTo>
                <a:lnTo>
                  <a:pt x="203862" y="1901669"/>
                </a:lnTo>
                <a:lnTo>
                  <a:pt x="1265436" y="1901669"/>
                </a:lnTo>
                <a:lnTo>
                  <a:pt x="1265436" y="2105657"/>
                </a:lnTo>
                <a:lnTo>
                  <a:pt x="0" y="2105657"/>
                </a:lnTo>
                <a:lnTo>
                  <a:pt x="0" y="0"/>
                </a:lnTo>
                <a:close/>
              </a:path>
            </a:pathLst>
          </a:custGeom>
          <a:solidFill>
            <a:srgbClr val="FBB9C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55301" name="稻壳儿小白白(http://dwz.cn/Wu2UP)"/>
          <p:cNvSpPr>
            <a:spLocks noChangeArrowheads="1"/>
          </p:cNvSpPr>
          <p:nvPr/>
        </p:nvSpPr>
        <p:spPr bwMode="auto">
          <a:xfrm>
            <a:off x="4513484" y="3456624"/>
            <a:ext cx="358775" cy="358775"/>
          </a:xfrm>
          <a:prstGeom prst="triangle">
            <a:avLst>
              <a:gd name="adj" fmla="val 100000"/>
            </a:avLst>
          </a:prstGeom>
          <a:solidFill>
            <a:srgbClr val="FBB9C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endParaRPr lang="zh-CN" altLang="en-US">
              <a:solidFill>
                <a:srgbClr val="FFFFFF"/>
              </a:solidFill>
              <a:sym typeface="Arial" panose="020B0604020202020204" pitchFamily="34" charset="0"/>
            </a:endParaRPr>
          </a:p>
        </p:txBody>
      </p:sp>
      <p:sp>
        <p:nvSpPr>
          <p:cNvPr id="55302" name="稻壳儿小白白(http://dwz.cn/Wu2UP)"/>
          <p:cNvSpPr/>
          <p:nvPr/>
        </p:nvSpPr>
        <p:spPr bwMode="auto">
          <a:xfrm rot="5400000">
            <a:off x="5509641" y="3036730"/>
            <a:ext cx="1265237" cy="2105025"/>
          </a:xfrm>
          <a:custGeom>
            <a:avLst/>
            <a:gdLst>
              <a:gd name="T0" fmla="*/ 0 w 1265436"/>
              <a:gd name="T1" fmla="*/ 0 h 2105657"/>
              <a:gd name="T2" fmla="*/ 203862 w 1265436"/>
              <a:gd name="T3" fmla="*/ 0 h 2105657"/>
              <a:gd name="T4" fmla="*/ 203862 w 1265436"/>
              <a:gd name="T5" fmla="*/ 1901669 h 2105657"/>
              <a:gd name="T6" fmla="*/ 1265436 w 1265436"/>
              <a:gd name="T7" fmla="*/ 1901669 h 2105657"/>
              <a:gd name="T8" fmla="*/ 1265436 w 1265436"/>
              <a:gd name="T9" fmla="*/ 2105657 h 2105657"/>
              <a:gd name="T10" fmla="*/ 0 w 1265436"/>
              <a:gd name="T11" fmla="*/ 2105657 h 2105657"/>
              <a:gd name="T12" fmla="*/ 0 w 1265436"/>
              <a:gd name="T13" fmla="*/ 0 h 2105657"/>
            </a:gdLst>
            <a:ahLst/>
            <a:cxnLst>
              <a:cxn ang="0">
                <a:pos x="T0" y="T1"/>
              </a:cxn>
              <a:cxn ang="0">
                <a:pos x="T2" y="T3"/>
              </a:cxn>
              <a:cxn ang="0">
                <a:pos x="T4" y="T5"/>
              </a:cxn>
              <a:cxn ang="0">
                <a:pos x="T6" y="T7"/>
              </a:cxn>
              <a:cxn ang="0">
                <a:pos x="T8" y="T9"/>
              </a:cxn>
              <a:cxn ang="0">
                <a:pos x="T10" y="T11"/>
              </a:cxn>
              <a:cxn ang="0">
                <a:pos x="T12" y="T13"/>
              </a:cxn>
            </a:cxnLst>
            <a:rect l="0" t="0" r="r" b="b"/>
            <a:pathLst>
              <a:path w="1265436" h="2105657">
                <a:moveTo>
                  <a:pt x="0" y="0"/>
                </a:moveTo>
                <a:lnTo>
                  <a:pt x="203862" y="0"/>
                </a:lnTo>
                <a:lnTo>
                  <a:pt x="203862" y="1901669"/>
                </a:lnTo>
                <a:lnTo>
                  <a:pt x="1265436" y="1901669"/>
                </a:lnTo>
                <a:lnTo>
                  <a:pt x="1265436" y="2105657"/>
                </a:lnTo>
                <a:lnTo>
                  <a:pt x="0" y="2105657"/>
                </a:lnTo>
                <a:lnTo>
                  <a:pt x="0" y="0"/>
                </a:lnTo>
                <a:close/>
              </a:path>
            </a:pathLst>
          </a:custGeom>
          <a:solidFill>
            <a:srgbClr val="63CFF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55303" name="稻壳儿小白白(http://dwz.cn/Wu2UP)"/>
          <p:cNvSpPr>
            <a:spLocks noChangeArrowheads="1"/>
          </p:cNvSpPr>
          <p:nvPr/>
        </p:nvSpPr>
        <p:spPr bwMode="auto">
          <a:xfrm>
            <a:off x="6840759" y="2880361"/>
            <a:ext cx="358775" cy="358775"/>
          </a:xfrm>
          <a:prstGeom prst="triangle">
            <a:avLst>
              <a:gd name="adj" fmla="val 100000"/>
            </a:avLst>
          </a:prstGeom>
          <a:solidFill>
            <a:srgbClr val="63CFF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endParaRPr lang="zh-CN" altLang="en-US">
              <a:solidFill>
                <a:srgbClr val="FFFFFF"/>
              </a:solidFill>
              <a:sym typeface="Arial" panose="020B0604020202020204" pitchFamily="34" charset="0"/>
            </a:endParaRPr>
          </a:p>
        </p:txBody>
      </p:sp>
      <p:sp>
        <p:nvSpPr>
          <p:cNvPr id="55304" name="稻壳儿小白白(http://dwz.cn/Wu2UP)"/>
          <p:cNvSpPr/>
          <p:nvPr/>
        </p:nvSpPr>
        <p:spPr bwMode="auto">
          <a:xfrm rot="5400000">
            <a:off x="7836122" y="2459673"/>
            <a:ext cx="1265238" cy="2106613"/>
          </a:xfrm>
          <a:custGeom>
            <a:avLst/>
            <a:gdLst>
              <a:gd name="T0" fmla="*/ 0 w 1265436"/>
              <a:gd name="T1" fmla="*/ 0 h 2105657"/>
              <a:gd name="T2" fmla="*/ 203862 w 1265436"/>
              <a:gd name="T3" fmla="*/ 0 h 2105657"/>
              <a:gd name="T4" fmla="*/ 203862 w 1265436"/>
              <a:gd name="T5" fmla="*/ 1901669 h 2105657"/>
              <a:gd name="T6" fmla="*/ 1265436 w 1265436"/>
              <a:gd name="T7" fmla="*/ 1901669 h 2105657"/>
              <a:gd name="T8" fmla="*/ 1265436 w 1265436"/>
              <a:gd name="T9" fmla="*/ 2105657 h 2105657"/>
              <a:gd name="T10" fmla="*/ 0 w 1265436"/>
              <a:gd name="T11" fmla="*/ 2105657 h 2105657"/>
              <a:gd name="T12" fmla="*/ 0 w 1265436"/>
              <a:gd name="T13" fmla="*/ 0 h 2105657"/>
            </a:gdLst>
            <a:ahLst/>
            <a:cxnLst>
              <a:cxn ang="0">
                <a:pos x="T0" y="T1"/>
              </a:cxn>
              <a:cxn ang="0">
                <a:pos x="T2" y="T3"/>
              </a:cxn>
              <a:cxn ang="0">
                <a:pos x="T4" y="T5"/>
              </a:cxn>
              <a:cxn ang="0">
                <a:pos x="T6" y="T7"/>
              </a:cxn>
              <a:cxn ang="0">
                <a:pos x="T8" y="T9"/>
              </a:cxn>
              <a:cxn ang="0">
                <a:pos x="T10" y="T11"/>
              </a:cxn>
              <a:cxn ang="0">
                <a:pos x="T12" y="T13"/>
              </a:cxn>
            </a:cxnLst>
            <a:rect l="0" t="0" r="r" b="b"/>
            <a:pathLst>
              <a:path w="1265436" h="2105657">
                <a:moveTo>
                  <a:pt x="0" y="0"/>
                </a:moveTo>
                <a:lnTo>
                  <a:pt x="203862" y="0"/>
                </a:lnTo>
                <a:lnTo>
                  <a:pt x="203862" y="1901669"/>
                </a:lnTo>
                <a:lnTo>
                  <a:pt x="1265436" y="1901669"/>
                </a:lnTo>
                <a:lnTo>
                  <a:pt x="1265436" y="2105657"/>
                </a:lnTo>
                <a:lnTo>
                  <a:pt x="0" y="2105657"/>
                </a:lnTo>
                <a:lnTo>
                  <a:pt x="0" y="0"/>
                </a:lnTo>
                <a:close/>
              </a:path>
            </a:pathLst>
          </a:custGeom>
          <a:solidFill>
            <a:srgbClr val="FBB9C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55305" name="稻壳儿小白白(http://dwz.cn/Wu2UP)"/>
          <p:cNvSpPr txBox="1">
            <a:spLocks noChangeArrowheads="1"/>
          </p:cNvSpPr>
          <p:nvPr/>
        </p:nvSpPr>
        <p:spPr bwMode="auto">
          <a:xfrm>
            <a:off x="435197" y="4919282"/>
            <a:ext cx="2338388"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zh-CN" altLang="en-US" sz="1600" b="1" dirty="0">
                <a:solidFill>
                  <a:srgbClr val="4B5E75"/>
                </a:solidFill>
                <a:sym typeface="Arial" panose="020B0604020202020204" pitchFamily="34" charset="0"/>
              </a:rPr>
              <a:t>基于扩展</a:t>
            </a:r>
            <a:r>
              <a:rPr lang="en-US" altLang="zh-CN" sz="1600" b="1" dirty="0">
                <a:solidFill>
                  <a:srgbClr val="4B5E75"/>
                </a:solidFill>
                <a:sym typeface="Arial" panose="020B0604020202020204" pitchFamily="34" charset="0"/>
              </a:rPr>
              <a:t>Petri net</a:t>
            </a:r>
          </a:p>
          <a:p>
            <a:pPr algn="ctr" eaLnBrk="1" hangingPunct="1"/>
            <a:r>
              <a:rPr lang="zh-CN" altLang="en-US" sz="1600" b="1" dirty="0">
                <a:solidFill>
                  <a:srgbClr val="4B5E75"/>
                </a:solidFill>
                <a:sym typeface="Arial" panose="020B0604020202020204" pitchFamily="34" charset="0"/>
              </a:rPr>
              <a:t>的模型改进算法</a:t>
            </a:r>
          </a:p>
        </p:txBody>
      </p:sp>
      <p:sp>
        <p:nvSpPr>
          <p:cNvPr id="55307" name="稻壳儿小白白(http://dwz.cn/Wu2UP)"/>
          <p:cNvSpPr txBox="1">
            <a:spLocks noChangeArrowheads="1"/>
          </p:cNvSpPr>
          <p:nvPr/>
        </p:nvSpPr>
        <p:spPr bwMode="auto">
          <a:xfrm>
            <a:off x="2694209" y="4423412"/>
            <a:ext cx="2338388"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zh-CN" altLang="en-US" sz="1600" b="1" dirty="0">
                <a:solidFill>
                  <a:srgbClr val="4B5E75"/>
                </a:solidFill>
                <a:sym typeface="Arial" panose="020B0604020202020204" pitchFamily="34" charset="0"/>
              </a:rPr>
              <a:t>基于改进混合遗传</a:t>
            </a:r>
            <a:endParaRPr lang="en-US" altLang="zh-CN" sz="1600" b="1" dirty="0">
              <a:solidFill>
                <a:srgbClr val="4B5E75"/>
              </a:solidFill>
              <a:sym typeface="Arial" panose="020B0604020202020204" pitchFamily="34" charset="0"/>
            </a:endParaRPr>
          </a:p>
          <a:p>
            <a:pPr algn="ctr" eaLnBrk="1" hangingPunct="1"/>
            <a:r>
              <a:rPr lang="zh-CN" altLang="en-US" sz="1600" b="1" dirty="0">
                <a:solidFill>
                  <a:srgbClr val="4B5E75"/>
                </a:solidFill>
                <a:sym typeface="Arial" panose="020B0604020202020204" pitchFamily="34" charset="0"/>
              </a:rPr>
              <a:t>算法的过程挖掘</a:t>
            </a:r>
          </a:p>
        </p:txBody>
      </p:sp>
      <p:sp>
        <p:nvSpPr>
          <p:cNvPr id="55309" name="稻壳儿小白白(http://dwz.cn/Wu2UP)"/>
          <p:cNvSpPr txBox="1">
            <a:spLocks noChangeArrowheads="1"/>
          </p:cNvSpPr>
          <p:nvPr/>
        </p:nvSpPr>
        <p:spPr bwMode="auto">
          <a:xfrm>
            <a:off x="4975447" y="3847149"/>
            <a:ext cx="2336800" cy="541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spcBef>
                <a:spcPct val="20000"/>
              </a:spcBef>
            </a:pPr>
            <a:r>
              <a:rPr lang="zh-CN" altLang="en-US" sz="1600" b="1" dirty="0">
                <a:solidFill>
                  <a:srgbClr val="445469"/>
                </a:solidFill>
                <a:sym typeface="Arial" panose="020B0604020202020204" pitchFamily="34" charset="0"/>
              </a:rPr>
              <a:t>基于活动间依赖图</a:t>
            </a:r>
            <a:endParaRPr lang="en-US" altLang="zh-CN" sz="1600" b="1" dirty="0">
              <a:solidFill>
                <a:srgbClr val="445469"/>
              </a:solidFill>
              <a:sym typeface="Arial" panose="020B0604020202020204" pitchFamily="34" charset="0"/>
            </a:endParaRPr>
          </a:p>
          <a:p>
            <a:pPr algn="ctr" eaLnBrk="1" hangingPunct="1">
              <a:spcBef>
                <a:spcPct val="20000"/>
              </a:spcBef>
            </a:pPr>
            <a:r>
              <a:rPr lang="zh-CN" altLang="en-US" sz="1600" b="1" dirty="0">
                <a:solidFill>
                  <a:srgbClr val="445469"/>
                </a:solidFill>
                <a:sym typeface="Arial" panose="020B0604020202020204" pitchFamily="34" charset="0"/>
              </a:rPr>
              <a:t>的挖掘算法</a:t>
            </a:r>
          </a:p>
        </p:txBody>
      </p:sp>
      <p:sp>
        <p:nvSpPr>
          <p:cNvPr id="55311" name="稻壳儿小白白(http://dwz.cn/Wu2UP)"/>
          <p:cNvSpPr txBox="1">
            <a:spLocks noChangeArrowheads="1"/>
          </p:cNvSpPr>
          <p:nvPr/>
        </p:nvSpPr>
        <p:spPr bwMode="auto">
          <a:xfrm>
            <a:off x="7412260" y="3266916"/>
            <a:ext cx="2338387"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zh-CN" altLang="en-US" sz="1600" b="1" dirty="0">
                <a:solidFill>
                  <a:srgbClr val="4B5E75"/>
                </a:solidFill>
                <a:sym typeface="Arial" panose="020B0604020202020204" pitchFamily="34" charset="0"/>
              </a:rPr>
              <a:t>基于协同训练策略</a:t>
            </a:r>
            <a:endParaRPr lang="en-US" altLang="zh-CN" sz="1600" b="1" dirty="0">
              <a:solidFill>
                <a:srgbClr val="4B5E75"/>
              </a:solidFill>
              <a:sym typeface="Arial" panose="020B0604020202020204" pitchFamily="34" charset="0"/>
            </a:endParaRPr>
          </a:p>
          <a:p>
            <a:pPr algn="ctr" eaLnBrk="1" hangingPunct="1"/>
            <a:r>
              <a:rPr lang="zh-CN" altLang="en-US" sz="1600" b="1" dirty="0">
                <a:solidFill>
                  <a:srgbClr val="4B5E75"/>
                </a:solidFill>
                <a:sym typeface="Arial" panose="020B0604020202020204" pitchFamily="34" charset="0"/>
              </a:rPr>
              <a:t>的多视图聚类算法</a:t>
            </a:r>
          </a:p>
          <a:p>
            <a:pPr algn="ctr" eaLnBrk="1" hangingPunct="1"/>
            <a:r>
              <a:rPr lang="zh-CN" altLang="en-US" sz="1600" b="1" dirty="0">
                <a:solidFill>
                  <a:srgbClr val="4B5E75"/>
                </a:solidFill>
                <a:sym typeface="Arial" panose="020B0604020202020204" pitchFamily="34" charset="0"/>
              </a:rPr>
              <a:t>（</a:t>
            </a:r>
            <a:r>
              <a:rPr lang="en-US" altLang="zh-CN" sz="1600" b="1" dirty="0" err="1">
                <a:solidFill>
                  <a:srgbClr val="4B5E75"/>
                </a:solidFill>
                <a:sym typeface="Arial" panose="020B0604020202020204" pitchFamily="34" charset="0"/>
              </a:rPr>
              <a:t>CoTraDic</a:t>
            </a:r>
            <a:r>
              <a:rPr lang="zh-CN" altLang="en-US" sz="1600" b="1" dirty="0">
                <a:solidFill>
                  <a:srgbClr val="4B5E75"/>
                </a:solidFill>
                <a:sym typeface="Arial" panose="020B0604020202020204" pitchFamily="34" charset="0"/>
              </a:rPr>
              <a:t>算法）</a:t>
            </a:r>
          </a:p>
        </p:txBody>
      </p:sp>
      <p:grpSp>
        <p:nvGrpSpPr>
          <p:cNvPr id="55313" name="组合 152"/>
          <p:cNvGrpSpPr/>
          <p:nvPr/>
        </p:nvGrpSpPr>
        <p:grpSpPr bwMode="auto">
          <a:xfrm>
            <a:off x="244475" y="111125"/>
            <a:ext cx="4008438" cy="611188"/>
            <a:chOff x="0" y="0"/>
            <a:chExt cx="4008674" cy="611426"/>
          </a:xfrm>
        </p:grpSpPr>
        <p:grpSp>
          <p:nvGrpSpPr>
            <p:cNvPr id="55314" name="组合 153"/>
            <p:cNvGrpSpPr/>
            <p:nvPr/>
          </p:nvGrpSpPr>
          <p:grpSpPr bwMode="auto">
            <a:xfrm>
              <a:off x="0" y="0"/>
              <a:ext cx="611426" cy="611426"/>
              <a:chOff x="0" y="0"/>
              <a:chExt cx="3020798" cy="3020798"/>
            </a:xfrm>
          </p:grpSpPr>
          <p:pic>
            <p:nvPicPr>
              <p:cNvPr id="55315" name="Picture 25@|13FFC:16777215|FBC:16777215|LFC:16777215|LBC:1677721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0" y="-8320"/>
                <a:ext cx="3011777" cy="3041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316" name="Oval 36@|1FFC:15773696|FBC:16777215|LFC:16777215|LBC:16777215"/>
              <p:cNvSpPr>
                <a:spLocks noChangeArrowheads="1"/>
              </p:cNvSpPr>
              <p:nvPr/>
            </p:nvSpPr>
            <p:spPr bwMode="auto">
              <a:xfrm>
                <a:off x="0" y="0"/>
                <a:ext cx="3020798" cy="3020798"/>
              </a:xfrm>
              <a:prstGeom prst="ellipse">
                <a:avLst/>
              </a:prstGeom>
              <a:solidFill>
                <a:srgbClr val="00B0F0">
                  <a:alpha val="60999"/>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sz="300">
                  <a:solidFill>
                    <a:srgbClr val="FFFFFF"/>
                  </a:solidFill>
                  <a:sym typeface="Arial" panose="020B0604020202020204" pitchFamily="34" charset="0"/>
                </a:endParaRPr>
              </a:p>
            </p:txBody>
          </p:sp>
        </p:grpSp>
        <p:sp>
          <p:nvSpPr>
            <p:cNvPr id="55317" name="文本框 158"/>
            <p:cNvSpPr txBox="1">
              <a:spLocks noChangeArrowheads="1"/>
            </p:cNvSpPr>
            <p:nvPr/>
          </p:nvSpPr>
          <p:spPr bwMode="auto">
            <a:xfrm>
              <a:off x="68488" y="13326"/>
              <a:ext cx="47445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en-US" altLang="zh-CN" sz="3200" b="1" dirty="0">
                  <a:solidFill>
                    <a:schemeClr val="bg1"/>
                  </a:solidFill>
                  <a:cs typeface="Vrinda" panose="020B0502040204020203" pitchFamily="34" charset="0"/>
                  <a:sym typeface="Arial" panose="020B0604020202020204" pitchFamily="34" charset="0"/>
                </a:rPr>
                <a:t>2</a:t>
              </a:r>
              <a:endParaRPr lang="zh-CN" altLang="en-US" sz="3200" b="1" dirty="0">
                <a:solidFill>
                  <a:schemeClr val="bg1"/>
                </a:solidFill>
                <a:cs typeface="Vrinda" panose="020B0502040204020203" pitchFamily="34" charset="0"/>
                <a:sym typeface="Arial" panose="020B0604020202020204" pitchFamily="34" charset="0"/>
              </a:endParaRPr>
            </a:p>
          </p:txBody>
        </p:sp>
        <p:sp>
          <p:nvSpPr>
            <p:cNvPr id="55318" name="文本框 159"/>
            <p:cNvSpPr txBox="1">
              <a:spLocks noChangeArrowheads="1"/>
            </p:cNvSpPr>
            <p:nvPr/>
          </p:nvSpPr>
          <p:spPr bwMode="auto">
            <a:xfrm>
              <a:off x="679914" y="26637"/>
              <a:ext cx="332876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2800" b="1" dirty="0">
                  <a:solidFill>
                    <a:srgbClr val="4B5E75"/>
                  </a:solidFill>
                  <a:sym typeface="Arial" panose="020B0604020202020204" pitchFamily="34" charset="0"/>
                </a:rPr>
                <a:t>实验过程</a:t>
              </a:r>
            </a:p>
          </p:txBody>
        </p:sp>
      </p:grpSp>
      <p:sp>
        <p:nvSpPr>
          <p:cNvPr id="23" name="稻壳儿小白白(http://dwz.cn/Wu2UP)"/>
          <p:cNvSpPr/>
          <p:nvPr/>
        </p:nvSpPr>
        <p:spPr bwMode="auto">
          <a:xfrm rot="5400000">
            <a:off x="10064180" y="1959135"/>
            <a:ext cx="1265238" cy="2105025"/>
          </a:xfrm>
          <a:custGeom>
            <a:avLst/>
            <a:gdLst>
              <a:gd name="T0" fmla="*/ 0 w 1265436"/>
              <a:gd name="T1" fmla="*/ 0 h 2105657"/>
              <a:gd name="T2" fmla="*/ 203862 w 1265436"/>
              <a:gd name="T3" fmla="*/ 0 h 2105657"/>
              <a:gd name="T4" fmla="*/ 203862 w 1265436"/>
              <a:gd name="T5" fmla="*/ 1901669 h 2105657"/>
              <a:gd name="T6" fmla="*/ 1265436 w 1265436"/>
              <a:gd name="T7" fmla="*/ 1901669 h 2105657"/>
              <a:gd name="T8" fmla="*/ 1265436 w 1265436"/>
              <a:gd name="T9" fmla="*/ 2105657 h 2105657"/>
              <a:gd name="T10" fmla="*/ 0 w 1265436"/>
              <a:gd name="T11" fmla="*/ 2105657 h 2105657"/>
              <a:gd name="T12" fmla="*/ 0 w 1265436"/>
              <a:gd name="T13" fmla="*/ 0 h 2105657"/>
            </a:gdLst>
            <a:ahLst/>
            <a:cxnLst>
              <a:cxn ang="0">
                <a:pos x="T0" y="T1"/>
              </a:cxn>
              <a:cxn ang="0">
                <a:pos x="T2" y="T3"/>
              </a:cxn>
              <a:cxn ang="0">
                <a:pos x="T4" y="T5"/>
              </a:cxn>
              <a:cxn ang="0">
                <a:pos x="T6" y="T7"/>
              </a:cxn>
              <a:cxn ang="0">
                <a:pos x="T8" y="T9"/>
              </a:cxn>
              <a:cxn ang="0">
                <a:pos x="T10" y="T11"/>
              </a:cxn>
              <a:cxn ang="0">
                <a:pos x="T12" y="T13"/>
              </a:cxn>
            </a:cxnLst>
            <a:rect l="0" t="0" r="r" b="b"/>
            <a:pathLst>
              <a:path w="1265436" h="2105657">
                <a:moveTo>
                  <a:pt x="0" y="0"/>
                </a:moveTo>
                <a:lnTo>
                  <a:pt x="203862" y="0"/>
                </a:lnTo>
                <a:lnTo>
                  <a:pt x="203862" y="1901669"/>
                </a:lnTo>
                <a:lnTo>
                  <a:pt x="1265436" y="1901669"/>
                </a:lnTo>
                <a:lnTo>
                  <a:pt x="1265436" y="2105657"/>
                </a:lnTo>
                <a:lnTo>
                  <a:pt x="0" y="2105657"/>
                </a:lnTo>
                <a:lnTo>
                  <a:pt x="0" y="0"/>
                </a:lnTo>
                <a:close/>
              </a:path>
            </a:pathLst>
          </a:custGeom>
          <a:solidFill>
            <a:srgbClr val="63CFF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4" name="稻壳儿小白白(http://dwz.cn/Wu2UP)"/>
          <p:cNvSpPr>
            <a:spLocks noChangeArrowheads="1"/>
          </p:cNvSpPr>
          <p:nvPr/>
        </p:nvSpPr>
        <p:spPr bwMode="auto">
          <a:xfrm>
            <a:off x="11390537" y="1904366"/>
            <a:ext cx="358775" cy="358775"/>
          </a:xfrm>
          <a:prstGeom prst="triangle">
            <a:avLst>
              <a:gd name="adj" fmla="val 100000"/>
            </a:avLst>
          </a:prstGeom>
          <a:solidFill>
            <a:srgbClr val="63CFF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endParaRPr lang="zh-CN" altLang="en-US">
              <a:solidFill>
                <a:srgbClr val="FFFFFF"/>
              </a:solidFill>
              <a:sym typeface="Arial" panose="020B0604020202020204" pitchFamily="34" charset="0"/>
            </a:endParaRPr>
          </a:p>
        </p:txBody>
      </p:sp>
      <p:sp>
        <p:nvSpPr>
          <p:cNvPr id="25" name="稻壳儿小白白(http://dwz.cn/Wu2UP)"/>
          <p:cNvSpPr txBox="1">
            <a:spLocks noChangeArrowheads="1"/>
          </p:cNvSpPr>
          <p:nvPr/>
        </p:nvSpPr>
        <p:spPr bwMode="auto">
          <a:xfrm>
            <a:off x="9522048" y="2740979"/>
            <a:ext cx="2338388" cy="837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spcBef>
                <a:spcPct val="20000"/>
              </a:spcBef>
            </a:pPr>
            <a:r>
              <a:rPr lang="zh-CN" altLang="en-US" sz="1600" b="1" dirty="0">
                <a:solidFill>
                  <a:srgbClr val="445469"/>
                </a:solidFill>
              </a:rPr>
              <a:t>基于最小生成树</a:t>
            </a:r>
            <a:endParaRPr lang="en-US" altLang="zh-CN" sz="1600" b="1" dirty="0">
              <a:solidFill>
                <a:srgbClr val="445469"/>
              </a:solidFill>
            </a:endParaRPr>
          </a:p>
          <a:p>
            <a:pPr algn="ctr" eaLnBrk="1" hangingPunct="1">
              <a:spcBef>
                <a:spcPct val="20000"/>
              </a:spcBef>
            </a:pPr>
            <a:r>
              <a:rPr lang="zh-CN" altLang="en-US" sz="1600" b="1" dirty="0">
                <a:solidFill>
                  <a:srgbClr val="445469"/>
                </a:solidFill>
              </a:rPr>
              <a:t>聚类的抗噪声过程</a:t>
            </a:r>
            <a:endParaRPr lang="en-US" altLang="zh-CN" sz="1600" b="1" dirty="0">
              <a:solidFill>
                <a:srgbClr val="445469"/>
              </a:solidFill>
            </a:endParaRPr>
          </a:p>
          <a:p>
            <a:pPr algn="ctr" eaLnBrk="1" hangingPunct="1">
              <a:spcBef>
                <a:spcPct val="20000"/>
              </a:spcBef>
            </a:pPr>
            <a:r>
              <a:rPr lang="zh-CN" altLang="en-US" sz="1600" b="1" dirty="0">
                <a:solidFill>
                  <a:srgbClr val="445469"/>
                </a:solidFill>
              </a:rPr>
              <a:t>挖掘算法</a:t>
            </a:r>
            <a:endParaRPr lang="zh-CN" altLang="en-US" sz="1600" b="1" dirty="0">
              <a:solidFill>
                <a:srgbClr val="445469"/>
              </a:solidFill>
              <a:sym typeface="Arial" panose="020B0604020202020204" pitchFamily="34" charset="0"/>
            </a:endParaRPr>
          </a:p>
        </p:txBody>
      </p:sp>
      <p:sp>
        <p:nvSpPr>
          <p:cNvPr id="26" name="稻壳儿小白白(http://dwz.cn/Wu2UP)"/>
          <p:cNvSpPr>
            <a:spLocks noChangeArrowheads="1"/>
          </p:cNvSpPr>
          <p:nvPr/>
        </p:nvSpPr>
        <p:spPr bwMode="auto">
          <a:xfrm>
            <a:off x="9151844" y="2379028"/>
            <a:ext cx="358775" cy="358775"/>
          </a:xfrm>
          <a:prstGeom prst="triangle">
            <a:avLst>
              <a:gd name="adj" fmla="val 100000"/>
            </a:avLst>
          </a:prstGeom>
          <a:solidFill>
            <a:srgbClr val="FBB9C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endParaRPr lang="zh-CN" altLang="en-US">
              <a:solidFill>
                <a:srgbClr val="FFFFFF"/>
              </a:solidFill>
              <a:sym typeface="Arial" panose="020B0604020202020204" pitchFamily="34" charset="0"/>
            </a:endParaRPr>
          </a:p>
        </p:txBody>
      </p:sp>
    </p:spTree>
    <p:custDataLst>
      <p:tags r:id="rId1"/>
    </p:custDataLst>
  </p:cSld>
  <p:clrMapOvr>
    <a:masterClrMapping/>
  </p:clrMapOvr>
  <p:transition spd="slow"/>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图片 10"/>
          <p:cNvPicPr>
            <a:picLocks noChangeAspect="1" noChangeArrowheads="1"/>
          </p:cNvPicPr>
          <p:nvPr/>
        </p:nvPicPr>
        <p:blipFill>
          <a:blip r:embed="rId2">
            <a:extLst>
              <a:ext uri="{28A0092B-C50C-407E-A947-70E740481C1C}">
                <a14:useLocalDpi xmlns:a14="http://schemas.microsoft.com/office/drawing/2010/main" val="0"/>
              </a:ext>
            </a:extLst>
          </a:blip>
          <a:srcRect l="50558" t="14043"/>
          <a:stretch>
            <a:fillRect/>
          </a:stretch>
        </p:blipFill>
        <p:spPr bwMode="auto">
          <a:xfrm>
            <a:off x="0" y="0"/>
            <a:ext cx="5245100" cy="4811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7" name="图片 23"/>
          <p:cNvPicPr>
            <a:picLocks noChangeAspect="1" noChangeArrowheads="1"/>
          </p:cNvPicPr>
          <p:nvPr/>
        </p:nvPicPr>
        <p:blipFill>
          <a:blip r:embed="rId3">
            <a:extLst>
              <a:ext uri="{28A0092B-C50C-407E-A947-70E740481C1C}">
                <a14:useLocalDpi xmlns:a14="http://schemas.microsoft.com/office/drawing/2010/main" val="0"/>
              </a:ext>
            </a:extLst>
          </a:blip>
          <a:srcRect r="50558" b="14043"/>
          <a:stretch>
            <a:fillRect/>
          </a:stretch>
        </p:blipFill>
        <p:spPr bwMode="auto">
          <a:xfrm>
            <a:off x="8474075" y="3446463"/>
            <a:ext cx="3717925" cy="3411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稻壳儿小白白(http://dwz.cn/Wu2UP)"/>
          <p:cNvSpPr txBox="1">
            <a:spLocks noChangeArrowheads="1"/>
          </p:cNvSpPr>
          <p:nvPr/>
        </p:nvSpPr>
        <p:spPr bwMode="auto">
          <a:xfrm>
            <a:off x="4952301" y="1815912"/>
            <a:ext cx="6548664" cy="34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zh-CN" sz="2000" dirty="0">
                <a:solidFill>
                  <a:srgbClr val="595959"/>
                </a:solidFill>
              </a:rPr>
              <a:t>文章最后也给出了样例测试，样例日志由选择的参考模型和人工增加的噪音组成。参考模型如图</a:t>
            </a:r>
            <a:r>
              <a:rPr lang="en-US" altLang="zh-CN" sz="2000" dirty="0">
                <a:solidFill>
                  <a:srgbClr val="595959"/>
                </a:solidFill>
              </a:rPr>
              <a:t>8</a:t>
            </a:r>
            <a:r>
              <a:rPr lang="zh-CN" altLang="zh-CN" sz="2000" dirty="0">
                <a:solidFill>
                  <a:srgbClr val="595959"/>
                </a:solidFill>
              </a:rPr>
              <a:t>所示，其中包含一些基本结构，如并行结构、选择结构和循环结构。使用此基准测试模型，自动生成带有</a:t>
            </a:r>
            <a:r>
              <a:rPr lang="en-US" altLang="zh-CN" sz="2000" dirty="0">
                <a:solidFill>
                  <a:srgbClr val="595959"/>
                </a:solidFill>
              </a:rPr>
              <a:t>100</a:t>
            </a:r>
            <a:r>
              <a:rPr lang="zh-CN" altLang="zh-CN" sz="2000" dirty="0">
                <a:solidFill>
                  <a:srgbClr val="595959"/>
                </a:solidFill>
              </a:rPr>
              <a:t>条轨迹的日志，并在日志中随机产生</a:t>
            </a:r>
            <a:r>
              <a:rPr lang="en-US" altLang="zh-CN" sz="2000" dirty="0">
                <a:solidFill>
                  <a:srgbClr val="595959"/>
                </a:solidFill>
              </a:rPr>
              <a:t>2%</a:t>
            </a:r>
            <a:r>
              <a:rPr lang="zh-CN" altLang="zh-CN" sz="2000" dirty="0">
                <a:solidFill>
                  <a:srgbClr val="595959"/>
                </a:solidFill>
              </a:rPr>
              <a:t>、</a:t>
            </a:r>
            <a:r>
              <a:rPr lang="en-US" altLang="zh-CN" sz="2000" dirty="0">
                <a:solidFill>
                  <a:srgbClr val="595959"/>
                </a:solidFill>
              </a:rPr>
              <a:t>5%</a:t>
            </a:r>
            <a:r>
              <a:rPr lang="zh-CN" altLang="zh-CN" sz="2000" dirty="0">
                <a:solidFill>
                  <a:srgbClr val="595959"/>
                </a:solidFill>
              </a:rPr>
              <a:t>、</a:t>
            </a:r>
            <a:r>
              <a:rPr lang="en-US" altLang="zh-CN" sz="2000" dirty="0">
                <a:solidFill>
                  <a:srgbClr val="595959"/>
                </a:solidFill>
              </a:rPr>
              <a:t>10%</a:t>
            </a:r>
            <a:r>
              <a:rPr lang="zh-CN" altLang="zh-CN" sz="2000" dirty="0">
                <a:solidFill>
                  <a:srgbClr val="595959"/>
                </a:solidFill>
              </a:rPr>
              <a:t>和</a:t>
            </a:r>
            <a:r>
              <a:rPr lang="en-US" altLang="zh-CN" sz="2000" dirty="0">
                <a:solidFill>
                  <a:srgbClr val="595959"/>
                </a:solidFill>
              </a:rPr>
              <a:t>20%</a:t>
            </a:r>
            <a:r>
              <a:rPr lang="zh-CN" altLang="zh-CN" sz="2000" dirty="0">
                <a:solidFill>
                  <a:srgbClr val="595959"/>
                </a:solidFill>
              </a:rPr>
              <a:t>的噪声，这里文章主要以</a:t>
            </a:r>
            <a:r>
              <a:rPr lang="en-US" altLang="zh-CN" sz="2000" dirty="0">
                <a:solidFill>
                  <a:srgbClr val="595959"/>
                </a:solidFill>
              </a:rPr>
              <a:t>2%</a:t>
            </a:r>
            <a:r>
              <a:rPr lang="zh-CN" altLang="zh-CN" sz="2000" dirty="0">
                <a:solidFill>
                  <a:srgbClr val="595959"/>
                </a:solidFill>
              </a:rPr>
              <a:t>为例。</a:t>
            </a:r>
            <a:endParaRPr lang="en-US" altLang="zh-CN" sz="2000" dirty="0">
              <a:solidFill>
                <a:srgbClr val="595959"/>
              </a:solidFill>
            </a:endParaRPr>
          </a:p>
          <a:p>
            <a:pPr eaLnBrk="1" hangingPunct="1"/>
            <a:endParaRPr lang="en-US" altLang="zh-CN" sz="2000" dirty="0">
              <a:solidFill>
                <a:srgbClr val="595959"/>
              </a:solidFill>
            </a:endParaRPr>
          </a:p>
          <a:p>
            <a:pPr eaLnBrk="1" hangingPunct="1"/>
            <a:r>
              <a:rPr lang="zh-CN" altLang="zh-CN" sz="2000" dirty="0">
                <a:solidFill>
                  <a:srgbClr val="595959"/>
                </a:solidFill>
              </a:rPr>
              <a:t>作者还将该日志文件使用</a:t>
            </a:r>
            <a:r>
              <a:rPr lang="en-US" altLang="zh-CN" sz="2000" dirty="0">
                <a:solidFill>
                  <a:srgbClr val="595959"/>
                </a:solidFill>
              </a:rPr>
              <a:t>α++</a:t>
            </a:r>
            <a:r>
              <a:rPr lang="zh-CN" altLang="zh-CN" sz="2000" dirty="0">
                <a:solidFill>
                  <a:srgbClr val="595959"/>
                </a:solidFill>
              </a:rPr>
              <a:t>算法和启发式算法进行挖掘，并对挖掘精度和查全率进行了比较，结果见图</a:t>
            </a:r>
            <a:r>
              <a:rPr lang="en-US" altLang="zh-CN" sz="2000" dirty="0">
                <a:solidFill>
                  <a:srgbClr val="595959"/>
                </a:solidFill>
              </a:rPr>
              <a:t>10</a:t>
            </a:r>
            <a:r>
              <a:rPr lang="zh-CN" altLang="zh-CN" sz="2000" dirty="0">
                <a:solidFill>
                  <a:srgbClr val="595959"/>
                </a:solidFill>
              </a:rPr>
              <a:t>和</a:t>
            </a:r>
            <a:r>
              <a:rPr lang="en-US" altLang="zh-CN" sz="2000" dirty="0">
                <a:solidFill>
                  <a:srgbClr val="595959"/>
                </a:solidFill>
              </a:rPr>
              <a:t>11.</a:t>
            </a:r>
            <a:r>
              <a:rPr lang="zh-CN" altLang="zh-CN" sz="2000" dirty="0">
                <a:solidFill>
                  <a:srgbClr val="595959"/>
                </a:solidFill>
              </a:rPr>
              <a:t>通过比较可以发现，本文提出的算法有更好地查准率和查全率。</a:t>
            </a:r>
          </a:p>
        </p:txBody>
      </p:sp>
      <p:grpSp>
        <p:nvGrpSpPr>
          <p:cNvPr id="5" name="组合 53"/>
          <p:cNvGrpSpPr/>
          <p:nvPr/>
        </p:nvGrpSpPr>
        <p:grpSpPr bwMode="auto">
          <a:xfrm>
            <a:off x="244475" y="111125"/>
            <a:ext cx="7671616" cy="611188"/>
            <a:chOff x="0" y="0"/>
            <a:chExt cx="7672068" cy="611426"/>
          </a:xfrm>
        </p:grpSpPr>
        <p:grpSp>
          <p:nvGrpSpPr>
            <p:cNvPr id="6" name="组合 56"/>
            <p:cNvGrpSpPr/>
            <p:nvPr/>
          </p:nvGrpSpPr>
          <p:grpSpPr bwMode="auto">
            <a:xfrm>
              <a:off x="0" y="0"/>
              <a:ext cx="611426" cy="611426"/>
              <a:chOff x="0" y="0"/>
              <a:chExt cx="3020798" cy="3020798"/>
            </a:xfrm>
          </p:grpSpPr>
          <p:pic>
            <p:nvPicPr>
              <p:cNvPr id="9" name="Picture 25@|13FFC:16777215|FBC:16777215|LFC:16777215|LBC:1677721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0" y="-8320"/>
                <a:ext cx="3011777" cy="3041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Oval 36@|1FFC:15773696|FBC:16777215|LFC:16777215|LBC:16777215"/>
              <p:cNvSpPr>
                <a:spLocks noChangeArrowheads="1"/>
              </p:cNvSpPr>
              <p:nvPr/>
            </p:nvSpPr>
            <p:spPr bwMode="auto">
              <a:xfrm>
                <a:off x="0" y="0"/>
                <a:ext cx="3020798" cy="3020798"/>
              </a:xfrm>
              <a:prstGeom prst="ellipse">
                <a:avLst/>
              </a:prstGeom>
              <a:solidFill>
                <a:srgbClr val="00B0F0">
                  <a:alpha val="60999"/>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sz="300">
                  <a:solidFill>
                    <a:srgbClr val="FFFFFF"/>
                  </a:solidFill>
                  <a:sym typeface="Arial" panose="020B0604020202020204" pitchFamily="34" charset="0"/>
                </a:endParaRPr>
              </a:p>
            </p:txBody>
          </p:sp>
        </p:grpSp>
        <p:sp>
          <p:nvSpPr>
            <p:cNvPr id="7" name="文本框 59"/>
            <p:cNvSpPr txBox="1">
              <a:spLocks noChangeArrowheads="1"/>
            </p:cNvSpPr>
            <p:nvPr/>
          </p:nvSpPr>
          <p:spPr bwMode="auto">
            <a:xfrm>
              <a:off x="68488" y="13326"/>
              <a:ext cx="474451" cy="5850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sz="3200" b="1" dirty="0">
                <a:solidFill>
                  <a:schemeClr val="bg1"/>
                </a:solidFill>
                <a:cs typeface="Vrinda" panose="020B0502040204020203" pitchFamily="34" charset="0"/>
                <a:sym typeface="Arial" panose="020B0604020202020204" pitchFamily="34" charset="0"/>
              </a:endParaRPr>
            </a:p>
          </p:txBody>
        </p:sp>
        <p:sp>
          <p:nvSpPr>
            <p:cNvPr id="8" name="文本框 62"/>
            <p:cNvSpPr txBox="1">
              <a:spLocks noChangeArrowheads="1"/>
            </p:cNvSpPr>
            <p:nvPr/>
          </p:nvSpPr>
          <p:spPr bwMode="auto">
            <a:xfrm>
              <a:off x="679914" y="26637"/>
              <a:ext cx="6992154" cy="523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2800" b="1" dirty="0">
                  <a:solidFill>
                    <a:srgbClr val="4B5E75"/>
                  </a:solidFill>
                  <a:sym typeface="Arial" panose="020B0604020202020204" pitchFamily="34" charset="0"/>
                </a:rPr>
                <a:t>基于最小生成树聚类的抗噪声过程挖掘算法</a:t>
              </a:r>
              <a:endParaRPr lang="en-US" altLang="zh-CN" sz="2800" b="1" dirty="0">
                <a:solidFill>
                  <a:srgbClr val="4B5E75"/>
                </a:solidFill>
                <a:sym typeface="Arial" panose="020B0604020202020204" pitchFamily="34" charset="0"/>
              </a:endParaRPr>
            </a:p>
          </p:txBody>
        </p:sp>
      </p:grpSp>
      <p:sp>
        <p:nvSpPr>
          <p:cNvPr id="11" name="文本框 59"/>
          <p:cNvSpPr txBox="1">
            <a:spLocks noChangeArrowheads="1"/>
          </p:cNvSpPr>
          <p:nvPr/>
        </p:nvSpPr>
        <p:spPr bwMode="auto">
          <a:xfrm>
            <a:off x="200988" y="185886"/>
            <a:ext cx="72336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en-US" altLang="zh-CN" sz="2400" b="1" dirty="0" smtClean="0">
                <a:solidFill>
                  <a:srgbClr val="FFFFFF"/>
                </a:solidFill>
                <a:cs typeface="Vrinda" panose="020B0502040204020203" pitchFamily="34" charset="0"/>
                <a:sym typeface="Arial" panose="020B0604020202020204" pitchFamily="34" charset="0"/>
              </a:rPr>
              <a:t>2.5</a:t>
            </a:r>
            <a:endParaRPr lang="zh-CN" altLang="en-US" sz="2400" b="1" dirty="0">
              <a:solidFill>
                <a:srgbClr val="FFFFFF"/>
              </a:solidFill>
              <a:cs typeface="Vrinda" panose="020B0502040204020203" pitchFamily="34" charset="0"/>
              <a:sym typeface="Arial" panose="020B0604020202020204" pitchFamily="34" charset="0"/>
            </a:endParaRPr>
          </a:p>
        </p:txBody>
      </p:sp>
      <p:pic>
        <p:nvPicPr>
          <p:cNvPr id="14" name="图片 13"/>
          <p:cNvPicPr/>
          <p:nvPr/>
        </p:nvPicPr>
        <p:blipFill>
          <a:blip r:embed="rId5"/>
          <a:stretch>
            <a:fillRect/>
          </a:stretch>
        </p:blipFill>
        <p:spPr>
          <a:xfrm>
            <a:off x="853867" y="5303789"/>
            <a:ext cx="4638675" cy="1171575"/>
          </a:xfrm>
          <a:prstGeom prst="rect">
            <a:avLst/>
          </a:prstGeom>
        </p:spPr>
      </p:pic>
      <p:sp>
        <p:nvSpPr>
          <p:cNvPr id="13" name="文本框 62"/>
          <p:cNvSpPr txBox="1">
            <a:spLocks noChangeArrowheads="1"/>
          </p:cNvSpPr>
          <p:nvPr/>
        </p:nvSpPr>
        <p:spPr bwMode="auto">
          <a:xfrm>
            <a:off x="958268" y="2923448"/>
            <a:ext cx="3328564" cy="523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zh-CN" altLang="en-US" sz="2800" b="1" dirty="0">
                <a:solidFill>
                  <a:srgbClr val="4B5E75"/>
                </a:solidFill>
                <a:sym typeface="Arial" panose="020B0604020202020204" pitchFamily="34" charset="0"/>
              </a:rPr>
              <a:t>效果评测</a:t>
            </a:r>
          </a:p>
        </p:txBody>
      </p:sp>
    </p:spTree>
    <p:extLst>
      <p:ext uri="{BB962C8B-B14F-4D97-AF65-F5344CB8AC3E}">
        <p14:creationId xmlns:p14="http://schemas.microsoft.com/office/powerpoint/2010/main" val="48550578"/>
      </p:ext>
    </p:extLst>
  </p:cSld>
  <p:clrMapOvr>
    <a:masterClrMapping/>
  </p:clrMapOvr>
  <p:transition spd="slow"/>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稻壳儿小白白(http://dwz.cn/Wu2UP)"/>
          <p:cNvSpPr/>
          <p:nvPr/>
        </p:nvSpPr>
        <p:spPr bwMode="auto">
          <a:xfrm>
            <a:off x="775548" y="1449388"/>
            <a:ext cx="4641669" cy="868360"/>
          </a:xfrm>
          <a:custGeom>
            <a:avLst/>
            <a:gdLst>
              <a:gd name="T0" fmla="*/ 0 w 21600"/>
              <a:gd name="T1" fmla="*/ 0 h 21600"/>
              <a:gd name="T2" fmla="*/ 21600 w 21600"/>
              <a:gd name="T3" fmla="*/ 0 h 21600"/>
              <a:gd name="T4" fmla="*/ 21600 w 21600"/>
              <a:gd name="T5" fmla="*/ 21599 h 21600"/>
              <a:gd name="T6" fmla="*/ 0 w 21600"/>
              <a:gd name="T7" fmla="*/ 21599 h 21600"/>
              <a:gd name="T8" fmla="*/ 0 w 21600"/>
              <a:gd name="T9" fmla="*/ 0 h 21600"/>
            </a:gdLst>
            <a:ahLst/>
            <a:cxnLst>
              <a:cxn ang="0">
                <a:pos x="T0" y="T1"/>
              </a:cxn>
              <a:cxn ang="0">
                <a:pos x="T2" y="T3"/>
              </a:cxn>
              <a:cxn ang="0">
                <a:pos x="T4" y="T5"/>
              </a:cxn>
              <a:cxn ang="0">
                <a:pos x="T6" y="T7"/>
              </a:cxn>
              <a:cxn ang="0">
                <a:pos x="T8" y="T9"/>
              </a:cxn>
            </a:cxnLst>
            <a:rect l="0" t="0" r="r" b="b"/>
            <a:pathLst>
              <a:path w="21600" h="21600">
                <a:moveTo>
                  <a:pt x="0" y="0"/>
                </a:moveTo>
                <a:lnTo>
                  <a:pt x="21600" y="0"/>
                </a:lnTo>
                <a:lnTo>
                  <a:pt x="21600" y="21599"/>
                </a:lnTo>
                <a:lnTo>
                  <a:pt x="0" y="21599"/>
                </a:lnTo>
                <a:lnTo>
                  <a:pt x="0" y="0"/>
                </a:lnTo>
                <a:close/>
              </a:path>
            </a:pathLst>
          </a:custGeom>
          <a:solidFill>
            <a:srgbClr val="63CFF6"/>
          </a:solidFill>
          <a:ln w="3175" cap="flat" cmpd="sng">
            <a:solidFill>
              <a:srgbClr val="002060">
                <a:alpha val="0"/>
              </a:srgbClr>
            </a:solidFill>
            <a:round/>
          </a:ln>
        </p:spPr>
        <p:txBody>
          <a:bodyPr lIns="0" tIns="0" rIns="0" bIns="0"/>
          <a:lstStyle/>
          <a:p>
            <a:endParaRPr lang="zh-CN" altLang="en-US"/>
          </a:p>
        </p:txBody>
      </p:sp>
      <p:sp>
        <p:nvSpPr>
          <p:cNvPr id="9220" name="稻壳儿小白白(http://dwz.cn/Wu2UP)"/>
          <p:cNvSpPr txBox="1">
            <a:spLocks noChangeArrowheads="1"/>
          </p:cNvSpPr>
          <p:nvPr/>
        </p:nvSpPr>
        <p:spPr bwMode="auto">
          <a:xfrm>
            <a:off x="1230645" y="1543052"/>
            <a:ext cx="2024062" cy="379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b="1" dirty="0">
                <a:solidFill>
                  <a:schemeClr val="bg1"/>
                </a:solidFill>
                <a:sym typeface="Arial" panose="020B0604020202020204" pitchFamily="34" charset="0"/>
              </a:rPr>
              <a:t>测试样本</a:t>
            </a:r>
            <a:endParaRPr lang="en-US" altLang="zh-CN" b="1" dirty="0">
              <a:solidFill>
                <a:schemeClr val="bg1"/>
              </a:solidFill>
              <a:sym typeface="Arial" panose="020B0604020202020204" pitchFamily="34" charset="0"/>
            </a:endParaRPr>
          </a:p>
        </p:txBody>
      </p:sp>
      <p:sp>
        <p:nvSpPr>
          <p:cNvPr id="9221" name="稻壳儿小白白(http://dwz.cn/Wu2UP)"/>
          <p:cNvSpPr txBox="1">
            <a:spLocks noChangeArrowheads="1"/>
          </p:cNvSpPr>
          <p:nvPr/>
        </p:nvSpPr>
        <p:spPr bwMode="auto">
          <a:xfrm>
            <a:off x="1229057" y="1817689"/>
            <a:ext cx="2024063"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1400" dirty="0">
                <a:solidFill>
                  <a:schemeClr val="bg1"/>
                </a:solidFill>
                <a:sym typeface="Arial" panose="020B0604020202020204" pitchFamily="34" charset="0"/>
              </a:rPr>
              <a:t>查准率比较</a:t>
            </a:r>
            <a:endParaRPr lang="en-US" altLang="zh-CN" sz="1400" dirty="0">
              <a:solidFill>
                <a:schemeClr val="bg1"/>
              </a:solidFill>
              <a:sym typeface="Arial" panose="020B0604020202020204" pitchFamily="34" charset="0"/>
            </a:endParaRPr>
          </a:p>
        </p:txBody>
      </p:sp>
      <p:sp>
        <p:nvSpPr>
          <p:cNvPr id="9227" name="稻壳儿小白白(http://dwz.cn/Wu2UP)"/>
          <p:cNvSpPr/>
          <p:nvPr/>
        </p:nvSpPr>
        <p:spPr bwMode="auto">
          <a:xfrm>
            <a:off x="6737582" y="4994907"/>
            <a:ext cx="4471826" cy="766762"/>
          </a:xfrm>
          <a:custGeom>
            <a:avLst/>
            <a:gdLst>
              <a:gd name="T0" fmla="*/ 0 w 21600"/>
              <a:gd name="T1" fmla="*/ 0 h 21600"/>
              <a:gd name="T2" fmla="*/ 21600 w 21600"/>
              <a:gd name="T3" fmla="*/ 0 h 21600"/>
              <a:gd name="T4" fmla="*/ 21600 w 21600"/>
              <a:gd name="T5" fmla="*/ 21599 h 21600"/>
              <a:gd name="T6" fmla="*/ 0 w 21600"/>
              <a:gd name="T7" fmla="*/ 21599 h 21600"/>
              <a:gd name="T8" fmla="*/ 0 w 21600"/>
              <a:gd name="T9" fmla="*/ 0 h 21600"/>
            </a:gdLst>
            <a:ahLst/>
            <a:cxnLst>
              <a:cxn ang="0">
                <a:pos x="T0" y="T1"/>
              </a:cxn>
              <a:cxn ang="0">
                <a:pos x="T2" y="T3"/>
              </a:cxn>
              <a:cxn ang="0">
                <a:pos x="T4" y="T5"/>
              </a:cxn>
              <a:cxn ang="0">
                <a:pos x="T6" y="T7"/>
              </a:cxn>
              <a:cxn ang="0">
                <a:pos x="T8" y="T9"/>
              </a:cxn>
            </a:cxnLst>
            <a:rect l="0" t="0" r="r" b="b"/>
            <a:pathLst>
              <a:path w="21600" h="21600">
                <a:moveTo>
                  <a:pt x="0" y="0"/>
                </a:moveTo>
                <a:lnTo>
                  <a:pt x="21600" y="0"/>
                </a:lnTo>
                <a:lnTo>
                  <a:pt x="21600" y="21599"/>
                </a:lnTo>
                <a:lnTo>
                  <a:pt x="0" y="21599"/>
                </a:lnTo>
                <a:lnTo>
                  <a:pt x="0" y="0"/>
                </a:lnTo>
                <a:close/>
              </a:path>
            </a:pathLst>
          </a:custGeom>
          <a:solidFill>
            <a:srgbClr val="63CFF6"/>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9228" name="稻壳儿小白白(http://dwz.cn/Wu2UP)"/>
          <p:cNvSpPr txBox="1">
            <a:spLocks noChangeArrowheads="1"/>
          </p:cNvSpPr>
          <p:nvPr/>
        </p:nvSpPr>
        <p:spPr bwMode="auto">
          <a:xfrm>
            <a:off x="9854897" y="5356586"/>
            <a:ext cx="2098518" cy="379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b="1" dirty="0">
                <a:solidFill>
                  <a:schemeClr val="bg1"/>
                </a:solidFill>
                <a:sym typeface="Arial" panose="020B0604020202020204" pitchFamily="34" charset="0"/>
              </a:rPr>
              <a:t>测试样本</a:t>
            </a:r>
            <a:endParaRPr lang="en-US" altLang="zh-CN" b="1" dirty="0">
              <a:solidFill>
                <a:schemeClr val="bg1"/>
              </a:solidFill>
              <a:sym typeface="Arial" panose="020B0604020202020204" pitchFamily="34" charset="0"/>
            </a:endParaRPr>
          </a:p>
        </p:txBody>
      </p:sp>
      <p:sp>
        <p:nvSpPr>
          <p:cNvPr id="9231" name="稻壳儿小白白(http://dwz.cn/Wu2UP)"/>
          <p:cNvSpPr>
            <a:spLocks noChangeArrowheads="1"/>
          </p:cNvSpPr>
          <p:nvPr/>
        </p:nvSpPr>
        <p:spPr bwMode="auto">
          <a:xfrm>
            <a:off x="775548" y="2441575"/>
            <a:ext cx="4571999" cy="3448050"/>
          </a:xfrm>
          <a:prstGeom prst="rect">
            <a:avLst/>
          </a:prstGeom>
          <a:solidFill>
            <a:srgbClr val="FBB9C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zh-CN" altLang="en-US">
                <a:solidFill>
                  <a:srgbClr val="FFFFFF"/>
                </a:solidFill>
                <a:sym typeface="Arial" panose="020B0604020202020204" pitchFamily="34" charset="0"/>
              </a:rPr>
              <a:t>请插入图片</a:t>
            </a:r>
          </a:p>
        </p:txBody>
      </p:sp>
      <p:sp>
        <p:nvSpPr>
          <p:cNvPr id="9233" name="稻壳儿小白白(http://dwz.cn/Wu2UP)"/>
          <p:cNvSpPr>
            <a:spLocks noChangeArrowheads="1"/>
          </p:cNvSpPr>
          <p:nvPr/>
        </p:nvSpPr>
        <p:spPr bwMode="auto">
          <a:xfrm>
            <a:off x="6817575" y="1543052"/>
            <a:ext cx="4471826" cy="2889612"/>
          </a:xfrm>
          <a:prstGeom prst="rect">
            <a:avLst/>
          </a:prstGeom>
          <a:solidFill>
            <a:srgbClr val="FBB9C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zh-CN" altLang="en-US">
                <a:solidFill>
                  <a:srgbClr val="FFFFFF"/>
                </a:solidFill>
                <a:sym typeface="Arial" panose="020B0604020202020204" pitchFamily="34" charset="0"/>
              </a:rPr>
              <a:t>请插入图片</a:t>
            </a:r>
          </a:p>
        </p:txBody>
      </p:sp>
      <p:grpSp>
        <p:nvGrpSpPr>
          <p:cNvPr id="9235" name="组合 2"/>
          <p:cNvGrpSpPr/>
          <p:nvPr/>
        </p:nvGrpSpPr>
        <p:grpSpPr bwMode="auto">
          <a:xfrm>
            <a:off x="166156" y="233362"/>
            <a:ext cx="7715100" cy="611188"/>
            <a:chOff x="0" y="0"/>
            <a:chExt cx="7715554" cy="611426"/>
          </a:xfrm>
        </p:grpSpPr>
        <p:grpSp>
          <p:nvGrpSpPr>
            <p:cNvPr id="9236" name="组合 24"/>
            <p:cNvGrpSpPr/>
            <p:nvPr/>
          </p:nvGrpSpPr>
          <p:grpSpPr bwMode="auto">
            <a:xfrm>
              <a:off x="0" y="0"/>
              <a:ext cx="611426" cy="611426"/>
              <a:chOff x="0" y="0"/>
              <a:chExt cx="3020798" cy="3020798"/>
            </a:xfrm>
          </p:grpSpPr>
          <p:pic>
            <p:nvPicPr>
              <p:cNvPr id="9237" name="Picture 25@|13FFC:16777215|FBC:16777215|LFC:16777215|LBC:1677721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 y="-8320"/>
                <a:ext cx="3011777" cy="3041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38" name="Oval 36@|1FFC:15773696|FBC:16777215|LFC:16777215|LBC:16777215"/>
              <p:cNvSpPr>
                <a:spLocks noChangeArrowheads="1"/>
              </p:cNvSpPr>
              <p:nvPr/>
            </p:nvSpPr>
            <p:spPr bwMode="auto">
              <a:xfrm>
                <a:off x="0" y="0"/>
                <a:ext cx="3020798" cy="3020798"/>
              </a:xfrm>
              <a:prstGeom prst="ellipse">
                <a:avLst/>
              </a:prstGeom>
              <a:solidFill>
                <a:srgbClr val="00B0F0">
                  <a:alpha val="60999"/>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sz="300">
                  <a:solidFill>
                    <a:srgbClr val="FFFFFF"/>
                  </a:solidFill>
                  <a:sym typeface="Arial" panose="020B0604020202020204" pitchFamily="34" charset="0"/>
                </a:endParaRPr>
              </a:p>
            </p:txBody>
          </p:sp>
        </p:grpSp>
        <p:sp>
          <p:nvSpPr>
            <p:cNvPr id="9239" name="文本框 37"/>
            <p:cNvSpPr txBox="1">
              <a:spLocks noChangeArrowheads="1"/>
            </p:cNvSpPr>
            <p:nvPr/>
          </p:nvSpPr>
          <p:spPr bwMode="auto">
            <a:xfrm>
              <a:off x="68488" y="13326"/>
              <a:ext cx="47445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sz="3200" b="1" dirty="0">
                <a:solidFill>
                  <a:schemeClr val="bg1"/>
                </a:solidFill>
                <a:cs typeface="Vrinda" panose="020B0502040204020203" pitchFamily="34" charset="0"/>
                <a:sym typeface="Arial" panose="020B0604020202020204" pitchFamily="34" charset="0"/>
              </a:endParaRPr>
            </a:p>
          </p:txBody>
        </p:sp>
        <p:sp>
          <p:nvSpPr>
            <p:cNvPr id="9240" name="文本框 38"/>
            <p:cNvSpPr txBox="1">
              <a:spLocks noChangeArrowheads="1"/>
            </p:cNvSpPr>
            <p:nvPr/>
          </p:nvSpPr>
          <p:spPr bwMode="auto">
            <a:xfrm>
              <a:off x="679913" y="26637"/>
              <a:ext cx="7035641" cy="523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2800" b="1" dirty="0">
                  <a:solidFill>
                    <a:srgbClr val="4B5E75"/>
                  </a:solidFill>
                  <a:sym typeface="Arial" panose="020B0604020202020204" pitchFamily="34" charset="0"/>
                </a:rPr>
                <a:t>基于最小生成树聚类的抗噪声过程挖掘算法</a:t>
              </a:r>
              <a:endParaRPr lang="en-US" altLang="zh-CN" sz="2800" b="1" dirty="0">
                <a:solidFill>
                  <a:srgbClr val="4B5E75"/>
                </a:solidFill>
                <a:sym typeface="Arial" panose="020B0604020202020204" pitchFamily="34" charset="0"/>
              </a:endParaRPr>
            </a:p>
          </p:txBody>
        </p:sp>
      </p:grpSp>
      <p:sp>
        <p:nvSpPr>
          <p:cNvPr id="28" name="文本框 59"/>
          <p:cNvSpPr txBox="1">
            <a:spLocks noChangeArrowheads="1"/>
          </p:cNvSpPr>
          <p:nvPr/>
        </p:nvSpPr>
        <p:spPr bwMode="auto">
          <a:xfrm>
            <a:off x="109085" y="308123"/>
            <a:ext cx="72336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en-US" altLang="zh-CN" sz="2400" b="1" dirty="0" smtClean="0">
                <a:solidFill>
                  <a:schemeClr val="bg1"/>
                </a:solidFill>
                <a:cs typeface="Vrinda" panose="020B0502040204020203" pitchFamily="34" charset="0"/>
                <a:sym typeface="Arial" panose="020B0604020202020204" pitchFamily="34" charset="0"/>
              </a:rPr>
              <a:t>2.5</a:t>
            </a:r>
            <a:endParaRPr lang="zh-CN" altLang="en-US" sz="2400" b="1" dirty="0">
              <a:solidFill>
                <a:schemeClr val="bg1"/>
              </a:solidFill>
              <a:cs typeface="Vrinda" panose="020B0502040204020203" pitchFamily="34" charset="0"/>
              <a:sym typeface="Arial" panose="020B0604020202020204" pitchFamily="34" charset="0"/>
            </a:endParaRPr>
          </a:p>
        </p:txBody>
      </p:sp>
      <p:pic>
        <p:nvPicPr>
          <p:cNvPr id="19" name="图片 18"/>
          <p:cNvPicPr/>
          <p:nvPr/>
        </p:nvPicPr>
        <p:blipFill>
          <a:blip r:embed="rId4"/>
          <a:stretch>
            <a:fillRect/>
          </a:stretch>
        </p:blipFill>
        <p:spPr>
          <a:xfrm>
            <a:off x="778044" y="2441574"/>
            <a:ext cx="4714875" cy="3448050"/>
          </a:xfrm>
          <a:prstGeom prst="rect">
            <a:avLst/>
          </a:prstGeom>
        </p:spPr>
      </p:pic>
      <p:pic>
        <p:nvPicPr>
          <p:cNvPr id="20" name="图片 19"/>
          <p:cNvPicPr/>
          <p:nvPr/>
        </p:nvPicPr>
        <p:blipFill>
          <a:blip r:embed="rId5"/>
          <a:stretch>
            <a:fillRect/>
          </a:stretch>
        </p:blipFill>
        <p:spPr>
          <a:xfrm>
            <a:off x="6672203" y="1449388"/>
            <a:ext cx="4752975" cy="3352800"/>
          </a:xfrm>
          <a:prstGeom prst="rect">
            <a:avLst/>
          </a:prstGeom>
        </p:spPr>
      </p:pic>
      <p:sp>
        <p:nvSpPr>
          <p:cNvPr id="21" name="稻壳儿小白白(http://dwz.cn/Wu2UP)"/>
          <p:cNvSpPr txBox="1">
            <a:spLocks noChangeArrowheads="1"/>
          </p:cNvSpPr>
          <p:nvPr/>
        </p:nvSpPr>
        <p:spPr bwMode="auto">
          <a:xfrm>
            <a:off x="9854897" y="5145225"/>
            <a:ext cx="2024063"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1400" dirty="0">
                <a:solidFill>
                  <a:schemeClr val="bg1"/>
                </a:solidFill>
                <a:sym typeface="Arial" panose="020B0604020202020204" pitchFamily="34" charset="0"/>
              </a:rPr>
              <a:t>查全率比较</a:t>
            </a:r>
            <a:endParaRPr lang="en-US" altLang="zh-CN" sz="1400" dirty="0">
              <a:solidFill>
                <a:schemeClr val="bg1"/>
              </a:solidFill>
              <a:sym typeface="Arial" panose="020B0604020202020204" pitchFamily="34" charset="0"/>
            </a:endParaRPr>
          </a:p>
        </p:txBody>
      </p:sp>
    </p:spTree>
  </p:cSld>
  <p:clrMapOvr>
    <a:masterClrMapping/>
  </p:clrMapOvr>
  <p:transition spd="slow"/>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图片 10"/>
          <p:cNvPicPr>
            <a:picLocks noChangeAspect="1" noChangeArrowheads="1"/>
          </p:cNvPicPr>
          <p:nvPr/>
        </p:nvPicPr>
        <p:blipFill>
          <a:blip r:embed="rId2">
            <a:extLst>
              <a:ext uri="{28A0092B-C50C-407E-A947-70E740481C1C}">
                <a14:useLocalDpi xmlns:a14="http://schemas.microsoft.com/office/drawing/2010/main" val="0"/>
              </a:ext>
            </a:extLst>
          </a:blip>
          <a:srcRect l="50558" t="14043"/>
          <a:stretch>
            <a:fillRect/>
          </a:stretch>
        </p:blipFill>
        <p:spPr bwMode="auto">
          <a:xfrm>
            <a:off x="0" y="0"/>
            <a:ext cx="5245100" cy="4811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7" name="图片 23"/>
          <p:cNvPicPr>
            <a:picLocks noChangeAspect="1" noChangeArrowheads="1"/>
          </p:cNvPicPr>
          <p:nvPr/>
        </p:nvPicPr>
        <p:blipFill>
          <a:blip r:embed="rId3">
            <a:extLst>
              <a:ext uri="{28A0092B-C50C-407E-A947-70E740481C1C}">
                <a14:useLocalDpi xmlns:a14="http://schemas.microsoft.com/office/drawing/2010/main" val="0"/>
              </a:ext>
            </a:extLst>
          </a:blip>
          <a:srcRect r="50558" b="14043"/>
          <a:stretch>
            <a:fillRect/>
          </a:stretch>
        </p:blipFill>
        <p:spPr bwMode="auto">
          <a:xfrm>
            <a:off x="8474075" y="3446463"/>
            <a:ext cx="3717925" cy="3411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稻壳儿小白白(http://dwz.cn/Wu2UP)"/>
          <p:cNvSpPr txBox="1">
            <a:spLocks noChangeArrowheads="1"/>
          </p:cNvSpPr>
          <p:nvPr/>
        </p:nvSpPr>
        <p:spPr bwMode="auto">
          <a:xfrm>
            <a:off x="3121216" y="1032564"/>
            <a:ext cx="6548664" cy="4524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r>
              <a:rPr lang="zh-CN" altLang="en-US" sz="2400" dirty="0">
                <a:solidFill>
                  <a:srgbClr val="595959"/>
                </a:solidFill>
              </a:rPr>
              <a:t>不足之处</a:t>
            </a:r>
            <a:endParaRPr lang="en-US" altLang="zh-CN" sz="2400" dirty="0">
              <a:solidFill>
                <a:srgbClr val="595959"/>
              </a:solidFill>
            </a:endParaRPr>
          </a:p>
          <a:p>
            <a:endParaRPr lang="en-US" altLang="zh-CN" sz="2400" dirty="0">
              <a:solidFill>
                <a:srgbClr val="595959"/>
              </a:solidFill>
            </a:endParaRPr>
          </a:p>
          <a:p>
            <a:pPr lvl="0"/>
            <a:r>
              <a:rPr lang="en-US" altLang="zh-CN" sz="2400" dirty="0">
                <a:solidFill>
                  <a:srgbClr val="595959"/>
                </a:solidFill>
              </a:rPr>
              <a:t>1.</a:t>
            </a:r>
            <a:r>
              <a:rPr lang="zh-CN" altLang="zh-CN" sz="2400" dirty="0">
                <a:solidFill>
                  <a:srgbClr val="595959"/>
                </a:solidFill>
              </a:rPr>
              <a:t>论文并未给出一些技术、算法的参考。如前面提到的使用启发式过程挖掘算法将日志文件转换成过程模型，和中间的一些参考算法的介绍，都不够详细，不适于像我这种新手阅读。</a:t>
            </a:r>
            <a:endParaRPr lang="en-US" altLang="zh-CN" sz="2400" dirty="0">
              <a:solidFill>
                <a:srgbClr val="595959"/>
              </a:solidFill>
            </a:endParaRPr>
          </a:p>
          <a:p>
            <a:pPr lvl="0"/>
            <a:endParaRPr lang="zh-CN" altLang="zh-CN" sz="2400" dirty="0">
              <a:solidFill>
                <a:srgbClr val="595959"/>
              </a:solidFill>
            </a:endParaRPr>
          </a:p>
          <a:p>
            <a:pPr lvl="0"/>
            <a:r>
              <a:rPr lang="en-US" altLang="zh-CN" sz="2400" dirty="0">
                <a:solidFill>
                  <a:srgbClr val="595959"/>
                </a:solidFill>
              </a:rPr>
              <a:t>2.</a:t>
            </a:r>
            <a:r>
              <a:rPr lang="zh-CN" altLang="zh-CN" sz="2400" dirty="0">
                <a:solidFill>
                  <a:srgbClr val="595959"/>
                </a:solidFill>
              </a:rPr>
              <a:t>最后实验验证的数据是人工产生的，并不是现实情况下的日志数据，带有强烈的主观性。而且日志仅包含一些简单结构，文章中大篇幅提及的非自由选择结构并未进行算法测试，这就使其正确性存疑。</a:t>
            </a:r>
          </a:p>
        </p:txBody>
      </p:sp>
      <p:grpSp>
        <p:nvGrpSpPr>
          <p:cNvPr id="5" name="组合 53"/>
          <p:cNvGrpSpPr/>
          <p:nvPr/>
        </p:nvGrpSpPr>
        <p:grpSpPr bwMode="auto">
          <a:xfrm>
            <a:off x="244475" y="111125"/>
            <a:ext cx="7793536" cy="611188"/>
            <a:chOff x="0" y="0"/>
            <a:chExt cx="7793995" cy="611426"/>
          </a:xfrm>
        </p:grpSpPr>
        <p:grpSp>
          <p:nvGrpSpPr>
            <p:cNvPr id="6" name="组合 56"/>
            <p:cNvGrpSpPr/>
            <p:nvPr/>
          </p:nvGrpSpPr>
          <p:grpSpPr bwMode="auto">
            <a:xfrm>
              <a:off x="0" y="0"/>
              <a:ext cx="611426" cy="611426"/>
              <a:chOff x="0" y="0"/>
              <a:chExt cx="3020798" cy="3020798"/>
            </a:xfrm>
          </p:grpSpPr>
          <p:pic>
            <p:nvPicPr>
              <p:cNvPr id="9" name="Picture 25@|13FFC:16777215|FBC:16777215|LFC:16777215|LBC:1677721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0" y="-8320"/>
                <a:ext cx="3011777" cy="3041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Oval 36@|1FFC:15773696|FBC:16777215|LFC:16777215|LBC:16777215"/>
              <p:cNvSpPr>
                <a:spLocks noChangeArrowheads="1"/>
              </p:cNvSpPr>
              <p:nvPr/>
            </p:nvSpPr>
            <p:spPr bwMode="auto">
              <a:xfrm>
                <a:off x="0" y="0"/>
                <a:ext cx="3020798" cy="3020798"/>
              </a:xfrm>
              <a:prstGeom prst="ellipse">
                <a:avLst/>
              </a:prstGeom>
              <a:solidFill>
                <a:srgbClr val="00B0F0">
                  <a:alpha val="60999"/>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sz="300">
                  <a:solidFill>
                    <a:srgbClr val="FFFFFF"/>
                  </a:solidFill>
                  <a:sym typeface="Arial" panose="020B0604020202020204" pitchFamily="34" charset="0"/>
                </a:endParaRPr>
              </a:p>
            </p:txBody>
          </p:sp>
        </p:grpSp>
        <p:sp>
          <p:nvSpPr>
            <p:cNvPr id="7" name="文本框 59"/>
            <p:cNvSpPr txBox="1">
              <a:spLocks noChangeArrowheads="1"/>
            </p:cNvSpPr>
            <p:nvPr/>
          </p:nvSpPr>
          <p:spPr bwMode="auto">
            <a:xfrm>
              <a:off x="68488" y="13326"/>
              <a:ext cx="474451" cy="5850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sz="3200" b="1" dirty="0">
                <a:solidFill>
                  <a:schemeClr val="bg1"/>
                </a:solidFill>
                <a:cs typeface="Vrinda" panose="020B0502040204020203" pitchFamily="34" charset="0"/>
                <a:sym typeface="Arial" panose="020B0604020202020204" pitchFamily="34" charset="0"/>
              </a:endParaRPr>
            </a:p>
          </p:txBody>
        </p:sp>
        <p:sp>
          <p:nvSpPr>
            <p:cNvPr id="8" name="文本框 62"/>
            <p:cNvSpPr txBox="1">
              <a:spLocks noChangeArrowheads="1"/>
            </p:cNvSpPr>
            <p:nvPr/>
          </p:nvSpPr>
          <p:spPr bwMode="auto">
            <a:xfrm>
              <a:off x="679914" y="26637"/>
              <a:ext cx="7114081" cy="523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2800" b="1" dirty="0">
                  <a:solidFill>
                    <a:srgbClr val="4B5E75"/>
                  </a:solidFill>
                  <a:sym typeface="Arial" panose="020B0604020202020204" pitchFamily="34" charset="0"/>
                </a:rPr>
                <a:t>基于最小生成树聚类的抗噪声过程挖掘算法</a:t>
              </a:r>
              <a:endParaRPr lang="en-US" altLang="zh-CN" sz="2800" b="1" dirty="0">
                <a:solidFill>
                  <a:srgbClr val="4B5E75"/>
                </a:solidFill>
                <a:sym typeface="Arial" panose="020B0604020202020204" pitchFamily="34" charset="0"/>
              </a:endParaRPr>
            </a:p>
          </p:txBody>
        </p:sp>
      </p:grpSp>
      <p:sp>
        <p:nvSpPr>
          <p:cNvPr id="11" name="文本框 59"/>
          <p:cNvSpPr txBox="1">
            <a:spLocks noChangeArrowheads="1"/>
          </p:cNvSpPr>
          <p:nvPr/>
        </p:nvSpPr>
        <p:spPr bwMode="auto">
          <a:xfrm>
            <a:off x="200988" y="185886"/>
            <a:ext cx="72336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en-US" altLang="zh-CN" sz="2400" b="1" smtClean="0">
                <a:solidFill>
                  <a:srgbClr val="FFFFFF"/>
                </a:solidFill>
                <a:cs typeface="Vrinda" panose="020B0502040204020203" pitchFamily="34" charset="0"/>
                <a:sym typeface="Arial" panose="020B0604020202020204" pitchFamily="34" charset="0"/>
              </a:rPr>
              <a:t>2.5</a:t>
            </a:r>
            <a:endParaRPr lang="zh-CN" altLang="en-US" sz="2400" b="1" dirty="0">
              <a:solidFill>
                <a:srgbClr val="FFFFFF"/>
              </a:solidFill>
              <a:cs typeface="Vrinda" panose="020B0502040204020203" pitchFamily="34" charset="0"/>
              <a:sym typeface="Arial" panose="020B0604020202020204" pitchFamily="34" charset="0"/>
            </a:endParaRPr>
          </a:p>
        </p:txBody>
      </p:sp>
    </p:spTree>
    <p:extLst>
      <p:ext uri="{BB962C8B-B14F-4D97-AF65-F5344CB8AC3E}">
        <p14:creationId xmlns:p14="http://schemas.microsoft.com/office/powerpoint/2010/main" val="2608694135"/>
      </p:ext>
    </p:extLst>
  </p:cSld>
  <p:clrMapOvr>
    <a:masterClrMapping/>
  </p:clrMapOvr>
  <p:transition spd="slow"/>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图片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14863" y="1243013"/>
            <a:ext cx="3017837" cy="3024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59" name="椭圆 7"/>
          <p:cNvSpPr>
            <a:spLocks noChangeArrowheads="1"/>
          </p:cNvSpPr>
          <p:nvPr/>
        </p:nvSpPr>
        <p:spPr bwMode="auto">
          <a:xfrm>
            <a:off x="4613275" y="1243013"/>
            <a:ext cx="3021013" cy="3021012"/>
          </a:xfrm>
          <a:prstGeom prst="ellipse">
            <a:avLst/>
          </a:prstGeom>
          <a:solidFill>
            <a:srgbClr val="00B0F0">
              <a:alpha val="60999"/>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a:solidFill>
                <a:srgbClr val="FFFFFF"/>
              </a:solidFill>
              <a:sym typeface="Arial" panose="020B0604020202020204" pitchFamily="34" charset="0"/>
            </a:endParaRPr>
          </a:p>
        </p:txBody>
      </p:sp>
      <p:sp>
        <p:nvSpPr>
          <p:cNvPr id="19460" name="文本框 5"/>
          <p:cNvSpPr txBox="1">
            <a:spLocks noChangeArrowheads="1"/>
          </p:cNvSpPr>
          <p:nvPr/>
        </p:nvSpPr>
        <p:spPr bwMode="auto">
          <a:xfrm>
            <a:off x="4951413" y="1646238"/>
            <a:ext cx="2344737" cy="221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en-US" altLang="zh-CN" sz="13800" b="1" dirty="0">
                <a:solidFill>
                  <a:schemeClr val="bg1"/>
                </a:solidFill>
                <a:cs typeface="Vrinda" panose="020B0502040204020203" pitchFamily="34" charset="0"/>
                <a:sym typeface="Arial" panose="020B0604020202020204" pitchFamily="34" charset="0"/>
              </a:rPr>
              <a:t>3</a:t>
            </a:r>
            <a:endParaRPr lang="zh-CN" altLang="en-US" sz="13800" b="1" dirty="0">
              <a:solidFill>
                <a:schemeClr val="bg1"/>
              </a:solidFill>
              <a:cs typeface="Vrinda" panose="020B0502040204020203" pitchFamily="34" charset="0"/>
              <a:sym typeface="Arial" panose="020B0604020202020204" pitchFamily="34" charset="0"/>
            </a:endParaRPr>
          </a:p>
        </p:txBody>
      </p:sp>
      <p:sp>
        <p:nvSpPr>
          <p:cNvPr id="19461" name="文本框 9"/>
          <p:cNvSpPr txBox="1">
            <a:spLocks noChangeArrowheads="1"/>
          </p:cNvSpPr>
          <p:nvPr/>
        </p:nvSpPr>
        <p:spPr bwMode="auto">
          <a:xfrm>
            <a:off x="2490788" y="4667250"/>
            <a:ext cx="7265987"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zh-CN" altLang="en-US" sz="6000" b="1" dirty="0" smtClean="0">
                <a:solidFill>
                  <a:srgbClr val="7A8EA9"/>
                </a:solidFill>
                <a:sym typeface="Arial" panose="020B0604020202020204" pitchFamily="34" charset="0"/>
              </a:rPr>
              <a:t>分析</a:t>
            </a:r>
            <a:r>
              <a:rPr lang="zh-CN" altLang="en-US" sz="6000" b="1" dirty="0">
                <a:solidFill>
                  <a:srgbClr val="7A8EA9"/>
                </a:solidFill>
                <a:sym typeface="Arial" panose="020B0604020202020204" pitchFamily="34" charset="0"/>
              </a:rPr>
              <a:t>总结</a:t>
            </a:r>
          </a:p>
        </p:txBody>
      </p:sp>
    </p:spTree>
    <p:extLst>
      <p:ext uri="{BB962C8B-B14F-4D97-AF65-F5344CB8AC3E}">
        <p14:creationId xmlns:p14="http://schemas.microsoft.com/office/powerpoint/2010/main" val="4131529104"/>
      </p:ext>
    </p:extLst>
  </p:cSld>
  <p:clrMapOvr>
    <a:masterClrMapping/>
  </p:clrMapOvr>
  <p:transition spd="slow"/>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图片 10"/>
          <p:cNvPicPr>
            <a:picLocks noChangeAspect="1" noChangeArrowheads="1"/>
          </p:cNvPicPr>
          <p:nvPr/>
        </p:nvPicPr>
        <p:blipFill>
          <a:blip r:embed="rId2">
            <a:extLst>
              <a:ext uri="{28A0092B-C50C-407E-A947-70E740481C1C}">
                <a14:useLocalDpi xmlns:a14="http://schemas.microsoft.com/office/drawing/2010/main" val="0"/>
              </a:ext>
            </a:extLst>
          </a:blip>
          <a:srcRect l="50558" t="14043"/>
          <a:stretch>
            <a:fillRect/>
          </a:stretch>
        </p:blipFill>
        <p:spPr bwMode="auto">
          <a:xfrm>
            <a:off x="0" y="0"/>
            <a:ext cx="5245100" cy="4811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7" name="图片 23"/>
          <p:cNvPicPr>
            <a:picLocks noChangeAspect="1" noChangeArrowheads="1"/>
          </p:cNvPicPr>
          <p:nvPr/>
        </p:nvPicPr>
        <p:blipFill>
          <a:blip r:embed="rId3">
            <a:extLst>
              <a:ext uri="{28A0092B-C50C-407E-A947-70E740481C1C}">
                <a14:useLocalDpi xmlns:a14="http://schemas.microsoft.com/office/drawing/2010/main" val="0"/>
              </a:ext>
            </a:extLst>
          </a:blip>
          <a:srcRect r="50558" b="14043"/>
          <a:stretch>
            <a:fillRect/>
          </a:stretch>
        </p:blipFill>
        <p:spPr bwMode="auto">
          <a:xfrm>
            <a:off x="8474075" y="3446463"/>
            <a:ext cx="3717925" cy="3411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稻壳儿小白白(http://dwz.cn/Wu2UP)"/>
          <p:cNvSpPr txBox="1">
            <a:spLocks noChangeArrowheads="1"/>
          </p:cNvSpPr>
          <p:nvPr/>
        </p:nvSpPr>
        <p:spPr bwMode="auto">
          <a:xfrm>
            <a:off x="1740876" y="1445802"/>
            <a:ext cx="8818686" cy="4154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r>
              <a:rPr lang="zh-CN" altLang="en-US" sz="2400" dirty="0">
                <a:solidFill>
                  <a:srgbClr val="595959"/>
                </a:solidFill>
              </a:rPr>
              <a:t>未来的过程挖掘技术方面将会集中在系统日志数据的处理、挖掘过程的特殊结构、挖掘结果的可视化与利用等方面。在大型异构分布式信息系统的模型挖掘在技术和理论方面仍存在许多问题有待解决</a:t>
            </a:r>
            <a:r>
              <a:rPr lang="zh-CN" altLang="en-US" sz="2400" dirty="0" smtClean="0">
                <a:solidFill>
                  <a:srgbClr val="595959"/>
                </a:solidFill>
              </a:rPr>
              <a:t>。</a:t>
            </a:r>
            <a:endParaRPr lang="en-US" altLang="zh-CN" sz="2400" dirty="0" smtClean="0">
              <a:solidFill>
                <a:srgbClr val="595959"/>
              </a:solidFill>
            </a:endParaRPr>
          </a:p>
          <a:p>
            <a:r>
              <a:rPr lang="zh-CN" altLang="en-US" sz="2400" dirty="0" smtClean="0">
                <a:solidFill>
                  <a:srgbClr val="595959"/>
                </a:solidFill>
              </a:rPr>
              <a:t>尤其</a:t>
            </a:r>
            <a:r>
              <a:rPr lang="zh-CN" altLang="en-US" sz="2400" dirty="0">
                <a:solidFill>
                  <a:srgbClr val="595959"/>
                </a:solidFill>
              </a:rPr>
              <a:t>是在理论方面</a:t>
            </a:r>
            <a:r>
              <a:rPr lang="en-US" altLang="zh-CN" sz="2400" dirty="0">
                <a:solidFill>
                  <a:srgbClr val="595959"/>
                </a:solidFill>
              </a:rPr>
              <a:t>,Petri</a:t>
            </a:r>
            <a:r>
              <a:rPr lang="zh-CN" altLang="en-US" sz="2400" dirty="0">
                <a:solidFill>
                  <a:srgbClr val="595959"/>
                </a:solidFill>
              </a:rPr>
              <a:t>网的综合方法</a:t>
            </a:r>
            <a:r>
              <a:rPr lang="en-US" altLang="zh-CN" sz="2400" dirty="0">
                <a:solidFill>
                  <a:srgbClr val="595959"/>
                </a:solidFill>
              </a:rPr>
              <a:t>,</a:t>
            </a:r>
            <a:r>
              <a:rPr lang="zh-CN" altLang="en-US" sz="2400" dirty="0">
                <a:solidFill>
                  <a:srgbClr val="595959"/>
                </a:solidFill>
              </a:rPr>
              <a:t>特别是异构</a:t>
            </a:r>
            <a:r>
              <a:rPr lang="en-US" altLang="zh-CN" sz="2400" dirty="0">
                <a:solidFill>
                  <a:srgbClr val="595959"/>
                </a:solidFill>
              </a:rPr>
              <a:t>Petri</a:t>
            </a:r>
            <a:r>
              <a:rPr lang="zh-CN" altLang="en-US" sz="2400" dirty="0">
                <a:solidFill>
                  <a:srgbClr val="595959"/>
                </a:solidFill>
              </a:rPr>
              <a:t>网模型之间的融合机理和方法</a:t>
            </a:r>
            <a:r>
              <a:rPr lang="en-US" altLang="zh-CN" sz="2400" dirty="0">
                <a:solidFill>
                  <a:srgbClr val="595959"/>
                </a:solidFill>
              </a:rPr>
              <a:t>,</a:t>
            </a:r>
            <a:r>
              <a:rPr lang="zh-CN" altLang="en-US" sz="2400" dirty="0">
                <a:solidFill>
                  <a:srgbClr val="595959"/>
                </a:solidFill>
              </a:rPr>
              <a:t>能够为分布式过程挖掘提供理论依据和可行方法</a:t>
            </a:r>
            <a:r>
              <a:rPr lang="zh-CN" altLang="en-US" sz="2400" dirty="0" smtClean="0">
                <a:solidFill>
                  <a:srgbClr val="595959"/>
                </a:solidFill>
              </a:rPr>
              <a:t>。</a:t>
            </a:r>
            <a:endParaRPr lang="en-US" altLang="zh-CN" sz="2400" dirty="0" smtClean="0">
              <a:solidFill>
                <a:srgbClr val="595959"/>
              </a:solidFill>
            </a:endParaRPr>
          </a:p>
          <a:p>
            <a:r>
              <a:rPr lang="zh-CN" altLang="en-US" sz="2400" dirty="0" smtClean="0">
                <a:solidFill>
                  <a:srgbClr val="595959"/>
                </a:solidFill>
              </a:rPr>
              <a:t>因此</a:t>
            </a:r>
            <a:r>
              <a:rPr lang="en-US" altLang="zh-CN" sz="2400" dirty="0">
                <a:solidFill>
                  <a:srgbClr val="595959"/>
                </a:solidFill>
              </a:rPr>
              <a:t>,Petri</a:t>
            </a:r>
            <a:r>
              <a:rPr lang="zh-CN" altLang="en-US" sz="2400" dirty="0">
                <a:solidFill>
                  <a:srgbClr val="595959"/>
                </a:solidFill>
              </a:rPr>
              <a:t>网的模型融合机理和方法</a:t>
            </a:r>
            <a:r>
              <a:rPr lang="en-US" altLang="zh-CN" sz="2400" dirty="0">
                <a:solidFill>
                  <a:srgbClr val="595959"/>
                </a:solidFill>
              </a:rPr>
              <a:t>,</a:t>
            </a:r>
            <a:r>
              <a:rPr lang="zh-CN" altLang="en-US" sz="2400" dirty="0">
                <a:solidFill>
                  <a:srgbClr val="595959"/>
                </a:solidFill>
              </a:rPr>
              <a:t>不但是一个理论问题</a:t>
            </a:r>
            <a:r>
              <a:rPr lang="en-US" altLang="zh-CN" sz="2400" dirty="0">
                <a:solidFill>
                  <a:srgbClr val="595959"/>
                </a:solidFill>
              </a:rPr>
              <a:t>,</a:t>
            </a:r>
            <a:r>
              <a:rPr lang="zh-CN" altLang="en-US" sz="2400" dirty="0">
                <a:solidFill>
                  <a:srgbClr val="595959"/>
                </a:solidFill>
              </a:rPr>
              <a:t>而且是一个需求驱动的实际问题</a:t>
            </a:r>
            <a:r>
              <a:rPr lang="en-US" altLang="zh-CN" sz="2400" dirty="0">
                <a:solidFill>
                  <a:srgbClr val="595959"/>
                </a:solidFill>
              </a:rPr>
              <a:t>,</a:t>
            </a:r>
            <a:r>
              <a:rPr lang="zh-CN" altLang="en-US" sz="2400" dirty="0">
                <a:solidFill>
                  <a:srgbClr val="595959"/>
                </a:solidFill>
              </a:rPr>
              <a:t>应得到重视。同时在遇到相关度不高的系统执行日志时</a:t>
            </a:r>
            <a:r>
              <a:rPr lang="en-US" altLang="zh-CN" sz="2400" dirty="0">
                <a:solidFill>
                  <a:srgbClr val="595959"/>
                </a:solidFill>
              </a:rPr>
              <a:t>,</a:t>
            </a:r>
            <a:r>
              <a:rPr lang="zh-CN" altLang="en-US" sz="2400" dirty="0">
                <a:solidFill>
                  <a:srgbClr val="595959"/>
                </a:solidFill>
              </a:rPr>
              <a:t>如何提高挖掘结果准确性也是一个亟待解决的问题。</a:t>
            </a:r>
            <a:endParaRPr lang="zh-CN" altLang="zh-CN" sz="2400" dirty="0">
              <a:solidFill>
                <a:srgbClr val="595959"/>
              </a:solidFill>
            </a:endParaRPr>
          </a:p>
        </p:txBody>
      </p:sp>
      <p:grpSp>
        <p:nvGrpSpPr>
          <p:cNvPr id="5" name="组合 53"/>
          <p:cNvGrpSpPr/>
          <p:nvPr/>
        </p:nvGrpSpPr>
        <p:grpSpPr bwMode="auto">
          <a:xfrm>
            <a:off x="244475" y="111125"/>
            <a:ext cx="7793536" cy="611188"/>
            <a:chOff x="0" y="0"/>
            <a:chExt cx="7793995" cy="611426"/>
          </a:xfrm>
        </p:grpSpPr>
        <p:grpSp>
          <p:nvGrpSpPr>
            <p:cNvPr id="6" name="组合 56"/>
            <p:cNvGrpSpPr/>
            <p:nvPr/>
          </p:nvGrpSpPr>
          <p:grpSpPr bwMode="auto">
            <a:xfrm>
              <a:off x="0" y="0"/>
              <a:ext cx="611426" cy="611426"/>
              <a:chOff x="0" y="0"/>
              <a:chExt cx="3020798" cy="3020798"/>
            </a:xfrm>
          </p:grpSpPr>
          <p:pic>
            <p:nvPicPr>
              <p:cNvPr id="9" name="Picture 25@|13FFC:16777215|FBC:16777215|LFC:16777215|LBC:1677721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0" y="-8320"/>
                <a:ext cx="3011777" cy="3041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Oval 36@|1FFC:15773696|FBC:16777215|LFC:16777215|LBC:16777215"/>
              <p:cNvSpPr>
                <a:spLocks noChangeArrowheads="1"/>
              </p:cNvSpPr>
              <p:nvPr/>
            </p:nvSpPr>
            <p:spPr bwMode="auto">
              <a:xfrm>
                <a:off x="0" y="0"/>
                <a:ext cx="3020798" cy="3020798"/>
              </a:xfrm>
              <a:prstGeom prst="ellipse">
                <a:avLst/>
              </a:prstGeom>
              <a:solidFill>
                <a:srgbClr val="00B0F0">
                  <a:alpha val="60999"/>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sz="300">
                  <a:solidFill>
                    <a:srgbClr val="FFFFFF"/>
                  </a:solidFill>
                  <a:sym typeface="Arial" panose="020B0604020202020204" pitchFamily="34" charset="0"/>
                </a:endParaRPr>
              </a:p>
            </p:txBody>
          </p:sp>
        </p:grpSp>
        <p:sp>
          <p:nvSpPr>
            <p:cNvPr id="7" name="文本框 59"/>
            <p:cNvSpPr txBox="1">
              <a:spLocks noChangeArrowheads="1"/>
            </p:cNvSpPr>
            <p:nvPr/>
          </p:nvSpPr>
          <p:spPr bwMode="auto">
            <a:xfrm>
              <a:off x="68488" y="13326"/>
              <a:ext cx="474451" cy="5850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sz="3200" b="1" dirty="0">
                <a:solidFill>
                  <a:schemeClr val="bg1"/>
                </a:solidFill>
                <a:cs typeface="Vrinda" panose="020B0502040204020203" pitchFamily="34" charset="0"/>
                <a:sym typeface="Arial" panose="020B0604020202020204" pitchFamily="34" charset="0"/>
              </a:endParaRPr>
            </a:p>
          </p:txBody>
        </p:sp>
        <p:sp>
          <p:nvSpPr>
            <p:cNvPr id="8" name="文本框 62"/>
            <p:cNvSpPr txBox="1">
              <a:spLocks noChangeArrowheads="1"/>
            </p:cNvSpPr>
            <p:nvPr/>
          </p:nvSpPr>
          <p:spPr bwMode="auto">
            <a:xfrm>
              <a:off x="679914" y="26637"/>
              <a:ext cx="7114081" cy="523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2800" b="1" dirty="0" smtClean="0">
                  <a:solidFill>
                    <a:srgbClr val="4B5E75"/>
                  </a:solidFill>
                  <a:sym typeface="Arial" panose="020B0604020202020204" pitchFamily="34" charset="0"/>
                </a:rPr>
                <a:t>分析总结</a:t>
              </a:r>
              <a:endParaRPr lang="en-US" altLang="zh-CN" sz="2800" b="1" dirty="0">
                <a:solidFill>
                  <a:srgbClr val="4B5E75"/>
                </a:solidFill>
                <a:sym typeface="Arial" panose="020B0604020202020204" pitchFamily="34" charset="0"/>
              </a:endParaRPr>
            </a:p>
          </p:txBody>
        </p:sp>
      </p:grpSp>
      <p:sp>
        <p:nvSpPr>
          <p:cNvPr id="11" name="文本框 59"/>
          <p:cNvSpPr txBox="1">
            <a:spLocks noChangeArrowheads="1"/>
          </p:cNvSpPr>
          <p:nvPr/>
        </p:nvSpPr>
        <p:spPr bwMode="auto">
          <a:xfrm>
            <a:off x="200988" y="185886"/>
            <a:ext cx="72336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en-US" altLang="zh-CN" sz="2400" b="1" dirty="0">
                <a:solidFill>
                  <a:srgbClr val="FFFFFF"/>
                </a:solidFill>
                <a:cs typeface="Vrinda" panose="020B0502040204020203" pitchFamily="34" charset="0"/>
                <a:sym typeface="Arial" panose="020B0604020202020204" pitchFamily="34" charset="0"/>
              </a:rPr>
              <a:t>3</a:t>
            </a:r>
            <a:endParaRPr lang="zh-CN" altLang="en-US" sz="2400" b="1" dirty="0">
              <a:solidFill>
                <a:srgbClr val="FFFFFF"/>
              </a:solidFill>
              <a:cs typeface="Vrinda" panose="020B0502040204020203" pitchFamily="34" charset="0"/>
              <a:sym typeface="Arial" panose="020B0604020202020204" pitchFamily="34" charset="0"/>
            </a:endParaRPr>
          </a:p>
        </p:txBody>
      </p:sp>
    </p:spTree>
    <p:extLst>
      <p:ext uri="{BB962C8B-B14F-4D97-AF65-F5344CB8AC3E}">
        <p14:creationId xmlns:p14="http://schemas.microsoft.com/office/powerpoint/2010/main" val="3943974768"/>
      </p:ext>
    </p:extLst>
  </p:cSld>
  <p:clrMapOvr>
    <a:masterClrMapping/>
  </p:clrMapOvr>
  <p:transition spd="slow"/>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等腰三角形 66"/>
          <p:cNvSpPr/>
          <p:nvPr/>
        </p:nvSpPr>
        <p:spPr bwMode="auto">
          <a:xfrm>
            <a:off x="9991725" y="1006475"/>
            <a:ext cx="2200275" cy="5873750"/>
          </a:xfrm>
          <a:custGeom>
            <a:avLst/>
            <a:gdLst>
              <a:gd name="T0" fmla="*/ 182 w 2200383"/>
              <a:gd name="T1" fmla="*/ 5854009 h 5873059"/>
              <a:gd name="T2" fmla="*/ 152392 w 2200383"/>
              <a:gd name="T3" fmla="*/ 0 h 5873059"/>
              <a:gd name="T4" fmla="*/ 2200383 w 2200383"/>
              <a:gd name="T5" fmla="*/ 2479436 h 5873059"/>
              <a:gd name="T6" fmla="*/ 2190551 w 2200383"/>
              <a:gd name="T7" fmla="*/ 5873059 h 5873059"/>
              <a:gd name="T8" fmla="*/ 182 w 2200383"/>
              <a:gd name="T9" fmla="*/ 5854009 h 5873059"/>
            </a:gdLst>
            <a:ahLst/>
            <a:cxnLst>
              <a:cxn ang="0">
                <a:pos x="T0" y="T1"/>
              </a:cxn>
              <a:cxn ang="0">
                <a:pos x="T2" y="T3"/>
              </a:cxn>
              <a:cxn ang="0">
                <a:pos x="T4" y="T5"/>
              </a:cxn>
              <a:cxn ang="0">
                <a:pos x="T6" y="T7"/>
              </a:cxn>
              <a:cxn ang="0">
                <a:pos x="T8" y="T9"/>
              </a:cxn>
            </a:cxnLst>
            <a:rect l="0" t="0" r="r" b="b"/>
            <a:pathLst>
              <a:path w="2200383" h="5873059">
                <a:moveTo>
                  <a:pt x="182" y="5854009"/>
                </a:moveTo>
                <a:cubicBezTo>
                  <a:pt x="-6231" y="3896323"/>
                  <a:pt x="158805" y="1957686"/>
                  <a:pt x="152392" y="0"/>
                </a:cubicBezTo>
                <a:lnTo>
                  <a:pt x="2200383" y="2479436"/>
                </a:lnTo>
                <a:cubicBezTo>
                  <a:pt x="2197106" y="3610644"/>
                  <a:pt x="2193828" y="4741851"/>
                  <a:pt x="2190551" y="5873059"/>
                </a:cubicBezTo>
                <a:lnTo>
                  <a:pt x="182" y="5854009"/>
                </a:lnTo>
                <a:close/>
              </a:path>
            </a:pathLst>
          </a:custGeom>
          <a:solidFill>
            <a:srgbClr val="F43A74">
              <a:alpha val="20000"/>
            </a:srgbClr>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57347" name="等腰三角形 67"/>
          <p:cNvSpPr/>
          <p:nvPr/>
        </p:nvSpPr>
        <p:spPr bwMode="auto">
          <a:xfrm>
            <a:off x="7685088" y="-85725"/>
            <a:ext cx="4197350" cy="1422400"/>
          </a:xfrm>
          <a:custGeom>
            <a:avLst/>
            <a:gdLst>
              <a:gd name="T0" fmla="*/ 4197792 w 4197792"/>
              <a:gd name="T1" fmla="*/ 19050 h 1423445"/>
              <a:gd name="T2" fmla="*/ 0 w 4197792"/>
              <a:gd name="T3" fmla="*/ 1423445 h 1423445"/>
              <a:gd name="T4" fmla="*/ 1879157 w 4197792"/>
              <a:gd name="T5" fmla="*/ 0 h 1423445"/>
              <a:gd name="T6" fmla="*/ 4197792 w 4197792"/>
              <a:gd name="T7" fmla="*/ 19050 h 1423445"/>
            </a:gdLst>
            <a:ahLst/>
            <a:cxnLst>
              <a:cxn ang="0">
                <a:pos x="T0" y="T1"/>
              </a:cxn>
              <a:cxn ang="0">
                <a:pos x="T2" y="T3"/>
              </a:cxn>
              <a:cxn ang="0">
                <a:pos x="T4" y="T5"/>
              </a:cxn>
              <a:cxn ang="0">
                <a:pos x="T6" y="T7"/>
              </a:cxn>
            </a:cxnLst>
            <a:rect l="0" t="0" r="r" b="b"/>
            <a:pathLst>
              <a:path w="4197792" h="1423445">
                <a:moveTo>
                  <a:pt x="4197792" y="19050"/>
                </a:moveTo>
                <a:lnTo>
                  <a:pt x="0" y="1423445"/>
                </a:lnTo>
                <a:lnTo>
                  <a:pt x="1879157" y="0"/>
                </a:lnTo>
                <a:lnTo>
                  <a:pt x="4197792" y="19050"/>
                </a:lnTo>
                <a:close/>
              </a:path>
            </a:pathLst>
          </a:custGeom>
          <a:solidFill>
            <a:srgbClr val="00B0F0">
              <a:alpha val="20000"/>
            </a:srgbClr>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57348" name="等腰三角形 64"/>
          <p:cNvSpPr/>
          <p:nvPr/>
        </p:nvSpPr>
        <p:spPr bwMode="auto">
          <a:xfrm>
            <a:off x="-11113" y="3062288"/>
            <a:ext cx="6581776" cy="3795712"/>
          </a:xfrm>
          <a:custGeom>
            <a:avLst/>
            <a:gdLst>
              <a:gd name="T0" fmla="*/ 21592 w 8194905"/>
              <a:gd name="T1" fmla="*/ 3383830 h 4726401"/>
              <a:gd name="T2" fmla="*/ 153 w 8194905"/>
              <a:gd name="T3" fmla="*/ 0 h 4726401"/>
              <a:gd name="T4" fmla="*/ 8194905 w 8194905"/>
              <a:gd name="T5" fmla="*/ 4726401 h 4726401"/>
              <a:gd name="T6" fmla="*/ 756863 w 8194905"/>
              <a:gd name="T7" fmla="*/ 4726400 h 4726401"/>
              <a:gd name="T8" fmla="*/ 21592 w 8194905"/>
              <a:gd name="T9" fmla="*/ 3383830 h 4726401"/>
            </a:gdLst>
            <a:ahLst/>
            <a:cxnLst>
              <a:cxn ang="0">
                <a:pos x="T0" y="T1"/>
              </a:cxn>
              <a:cxn ang="0">
                <a:pos x="T2" y="T3"/>
              </a:cxn>
              <a:cxn ang="0">
                <a:pos x="T4" y="T5"/>
              </a:cxn>
              <a:cxn ang="0">
                <a:pos x="T6" y="T7"/>
              </a:cxn>
              <a:cxn ang="0">
                <a:pos x="T8" y="T9"/>
              </a:cxn>
            </a:cxnLst>
            <a:rect l="0" t="0" r="r" b="b"/>
            <a:pathLst>
              <a:path w="8194905" h="4726401">
                <a:moveTo>
                  <a:pt x="21592" y="3383830"/>
                </a:moveTo>
                <a:cubicBezTo>
                  <a:pt x="23971" y="1808363"/>
                  <a:pt x="-2226" y="1575467"/>
                  <a:pt x="153" y="0"/>
                </a:cubicBezTo>
                <a:lnTo>
                  <a:pt x="8194905" y="4726401"/>
                </a:lnTo>
                <a:lnTo>
                  <a:pt x="756863" y="4726400"/>
                </a:lnTo>
                <a:lnTo>
                  <a:pt x="21592" y="3383830"/>
                </a:lnTo>
                <a:close/>
              </a:path>
            </a:pathLst>
          </a:custGeom>
          <a:solidFill>
            <a:srgbClr val="00B0F0">
              <a:alpha val="20000"/>
            </a:srgbClr>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57349" name="椭圆 6"/>
          <p:cNvSpPr>
            <a:spLocks noChangeArrowheads="1"/>
          </p:cNvSpPr>
          <p:nvPr/>
        </p:nvSpPr>
        <p:spPr bwMode="auto">
          <a:xfrm>
            <a:off x="7372350" y="1144588"/>
            <a:ext cx="534988" cy="536575"/>
          </a:xfrm>
          <a:prstGeom prst="ellipse">
            <a:avLst/>
          </a:prstGeom>
          <a:solidFill>
            <a:srgbClr val="F43A74">
              <a:alpha val="20000"/>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a:solidFill>
                <a:srgbClr val="FFFFFF"/>
              </a:solidFill>
              <a:sym typeface="Arial" panose="020B0604020202020204" pitchFamily="34" charset="0"/>
            </a:endParaRPr>
          </a:p>
        </p:txBody>
      </p:sp>
      <p:sp>
        <p:nvSpPr>
          <p:cNvPr id="57350" name="椭圆 7"/>
          <p:cNvSpPr>
            <a:spLocks noChangeArrowheads="1"/>
          </p:cNvSpPr>
          <p:nvPr/>
        </p:nvSpPr>
        <p:spPr bwMode="auto">
          <a:xfrm>
            <a:off x="8963025" y="2800350"/>
            <a:ext cx="381000" cy="381000"/>
          </a:xfrm>
          <a:prstGeom prst="ellipse">
            <a:avLst/>
          </a:prstGeom>
          <a:solidFill>
            <a:srgbClr val="F43A74">
              <a:alpha val="20000"/>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a:solidFill>
                <a:srgbClr val="FFFFFF"/>
              </a:solidFill>
              <a:sym typeface="Arial" panose="020B0604020202020204" pitchFamily="34" charset="0"/>
            </a:endParaRPr>
          </a:p>
        </p:txBody>
      </p:sp>
      <p:sp>
        <p:nvSpPr>
          <p:cNvPr id="57351" name="椭圆 8"/>
          <p:cNvSpPr>
            <a:spLocks noChangeArrowheads="1"/>
          </p:cNvSpPr>
          <p:nvPr/>
        </p:nvSpPr>
        <p:spPr bwMode="auto">
          <a:xfrm>
            <a:off x="11114088" y="3937000"/>
            <a:ext cx="534987" cy="533400"/>
          </a:xfrm>
          <a:prstGeom prst="ellipse">
            <a:avLst/>
          </a:prstGeom>
          <a:solidFill>
            <a:srgbClr val="00B0F0">
              <a:alpha val="20000"/>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a:solidFill>
                <a:srgbClr val="FFFFFF"/>
              </a:solidFill>
              <a:sym typeface="Arial" panose="020B0604020202020204" pitchFamily="34" charset="0"/>
            </a:endParaRPr>
          </a:p>
        </p:txBody>
      </p:sp>
      <p:sp>
        <p:nvSpPr>
          <p:cNvPr id="57352" name="椭圆 9"/>
          <p:cNvSpPr>
            <a:spLocks noChangeArrowheads="1"/>
          </p:cNvSpPr>
          <p:nvPr/>
        </p:nvSpPr>
        <p:spPr bwMode="auto">
          <a:xfrm>
            <a:off x="2197100" y="5580063"/>
            <a:ext cx="339725" cy="338137"/>
          </a:xfrm>
          <a:prstGeom prst="ellipse">
            <a:avLst/>
          </a:prstGeom>
          <a:solidFill>
            <a:srgbClr val="F43A74">
              <a:alpha val="20000"/>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a:solidFill>
                <a:srgbClr val="FFFFFF"/>
              </a:solidFill>
              <a:sym typeface="Arial" panose="020B0604020202020204" pitchFamily="34" charset="0"/>
            </a:endParaRPr>
          </a:p>
        </p:txBody>
      </p:sp>
      <p:sp>
        <p:nvSpPr>
          <p:cNvPr id="57353" name="椭圆 10"/>
          <p:cNvSpPr>
            <a:spLocks noChangeArrowheads="1"/>
          </p:cNvSpPr>
          <p:nvPr/>
        </p:nvSpPr>
        <p:spPr bwMode="auto">
          <a:xfrm>
            <a:off x="4068763" y="5078413"/>
            <a:ext cx="338137" cy="339725"/>
          </a:xfrm>
          <a:prstGeom prst="ellipse">
            <a:avLst/>
          </a:prstGeom>
          <a:solidFill>
            <a:srgbClr val="F43A74">
              <a:alpha val="20000"/>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a:solidFill>
                <a:srgbClr val="FFFFFF"/>
              </a:solidFill>
              <a:sym typeface="Arial" panose="020B0604020202020204" pitchFamily="34" charset="0"/>
            </a:endParaRPr>
          </a:p>
        </p:txBody>
      </p:sp>
      <p:sp>
        <p:nvSpPr>
          <p:cNvPr id="57354" name="椭圆 11"/>
          <p:cNvSpPr>
            <a:spLocks noChangeArrowheads="1"/>
          </p:cNvSpPr>
          <p:nvPr/>
        </p:nvSpPr>
        <p:spPr bwMode="auto">
          <a:xfrm>
            <a:off x="4518025" y="1681163"/>
            <a:ext cx="536575" cy="536575"/>
          </a:xfrm>
          <a:prstGeom prst="ellipse">
            <a:avLst/>
          </a:prstGeom>
          <a:solidFill>
            <a:srgbClr val="F43A74">
              <a:alpha val="20000"/>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a:solidFill>
                <a:srgbClr val="FFFFFF"/>
              </a:solidFill>
              <a:sym typeface="Arial" panose="020B0604020202020204" pitchFamily="34" charset="0"/>
            </a:endParaRPr>
          </a:p>
        </p:txBody>
      </p:sp>
      <p:cxnSp>
        <p:nvCxnSpPr>
          <p:cNvPr id="57355" name="直接连接符 12"/>
          <p:cNvCxnSpPr>
            <a:cxnSpLocks noChangeShapeType="1"/>
            <a:endCxn id="57349" idx="3"/>
          </p:cNvCxnSpPr>
          <p:nvPr/>
        </p:nvCxnSpPr>
        <p:spPr bwMode="auto">
          <a:xfrm flipV="1">
            <a:off x="0" y="1603375"/>
            <a:ext cx="7450138" cy="4532313"/>
          </a:xfrm>
          <a:prstGeom prst="line">
            <a:avLst/>
          </a:prstGeom>
          <a:noFill/>
          <a:ln w="76200" cmpd="sng">
            <a:solidFill>
              <a:srgbClr val="00B0F0">
                <a:alpha val="17999"/>
              </a:srgbClr>
            </a:solidFill>
            <a:round/>
          </a:ln>
          <a:extLst>
            <a:ext uri="{909E8E84-426E-40DD-AFC4-6F175D3DCCD1}">
              <a14:hiddenFill xmlns:a14="http://schemas.microsoft.com/office/drawing/2010/main">
                <a:noFill/>
              </a14:hiddenFill>
            </a:ext>
          </a:extLst>
        </p:spPr>
      </p:cxnSp>
      <p:cxnSp>
        <p:nvCxnSpPr>
          <p:cNvPr id="57356" name="直接连接符 15"/>
          <p:cNvCxnSpPr>
            <a:cxnSpLocks noChangeShapeType="1"/>
            <a:stCxn id="57376" idx="7"/>
          </p:cNvCxnSpPr>
          <p:nvPr/>
        </p:nvCxnSpPr>
        <p:spPr bwMode="auto">
          <a:xfrm flipV="1">
            <a:off x="1971675" y="0"/>
            <a:ext cx="3273425" cy="2343150"/>
          </a:xfrm>
          <a:prstGeom prst="line">
            <a:avLst/>
          </a:prstGeom>
          <a:noFill/>
          <a:ln w="76200" cmpd="sng">
            <a:solidFill>
              <a:srgbClr val="F43A74">
                <a:alpha val="17999"/>
              </a:srgbClr>
            </a:solidFill>
            <a:round/>
          </a:ln>
          <a:extLst>
            <a:ext uri="{909E8E84-426E-40DD-AFC4-6F175D3DCCD1}">
              <a14:hiddenFill xmlns:a14="http://schemas.microsoft.com/office/drawing/2010/main">
                <a:noFill/>
              </a14:hiddenFill>
            </a:ext>
          </a:extLst>
        </p:spPr>
      </p:cxnSp>
      <p:cxnSp>
        <p:nvCxnSpPr>
          <p:cNvPr id="57357" name="直接连接符 16"/>
          <p:cNvCxnSpPr>
            <a:cxnSpLocks noChangeShapeType="1"/>
            <a:endCxn id="57376" idx="2"/>
          </p:cNvCxnSpPr>
          <p:nvPr/>
        </p:nvCxnSpPr>
        <p:spPr bwMode="auto">
          <a:xfrm flipV="1">
            <a:off x="-58738" y="2532063"/>
            <a:ext cx="1573213" cy="461962"/>
          </a:xfrm>
          <a:prstGeom prst="line">
            <a:avLst/>
          </a:prstGeom>
          <a:noFill/>
          <a:ln w="76200" cmpd="sng">
            <a:solidFill>
              <a:srgbClr val="F43A74">
                <a:alpha val="17999"/>
              </a:srgbClr>
            </a:solidFill>
            <a:round/>
          </a:ln>
          <a:extLst>
            <a:ext uri="{909E8E84-426E-40DD-AFC4-6F175D3DCCD1}">
              <a14:hiddenFill xmlns:a14="http://schemas.microsoft.com/office/drawing/2010/main">
                <a:noFill/>
              </a14:hiddenFill>
            </a:ext>
          </a:extLst>
        </p:spPr>
      </p:cxnSp>
      <p:cxnSp>
        <p:nvCxnSpPr>
          <p:cNvPr id="57358" name="直接连接符 17"/>
          <p:cNvCxnSpPr>
            <a:cxnSpLocks noChangeShapeType="1"/>
          </p:cNvCxnSpPr>
          <p:nvPr/>
        </p:nvCxnSpPr>
        <p:spPr bwMode="auto">
          <a:xfrm flipH="1">
            <a:off x="-155575" y="14288"/>
            <a:ext cx="1111250" cy="5126037"/>
          </a:xfrm>
          <a:prstGeom prst="line">
            <a:avLst/>
          </a:prstGeom>
          <a:noFill/>
          <a:ln w="76200" cmpd="sng">
            <a:solidFill>
              <a:srgbClr val="F43A74">
                <a:alpha val="17999"/>
              </a:srgbClr>
            </a:solidFill>
            <a:round/>
          </a:ln>
          <a:extLst>
            <a:ext uri="{909E8E84-426E-40DD-AFC4-6F175D3DCCD1}">
              <a14:hiddenFill xmlns:a14="http://schemas.microsoft.com/office/drawing/2010/main">
                <a:noFill/>
              </a14:hiddenFill>
            </a:ext>
          </a:extLst>
        </p:spPr>
      </p:cxnSp>
      <p:cxnSp>
        <p:nvCxnSpPr>
          <p:cNvPr id="57359" name="直接连接符 18"/>
          <p:cNvCxnSpPr>
            <a:cxnSpLocks noChangeShapeType="1"/>
            <a:stCxn id="57376" idx="5"/>
            <a:endCxn id="57353" idx="1"/>
          </p:cNvCxnSpPr>
          <p:nvPr/>
        </p:nvCxnSpPr>
        <p:spPr bwMode="auto">
          <a:xfrm>
            <a:off x="1971675" y="2722563"/>
            <a:ext cx="2146300" cy="2405062"/>
          </a:xfrm>
          <a:prstGeom prst="line">
            <a:avLst/>
          </a:prstGeom>
          <a:noFill/>
          <a:ln w="76200" cmpd="sng">
            <a:solidFill>
              <a:srgbClr val="FFFF00">
                <a:alpha val="50000"/>
              </a:srgbClr>
            </a:solidFill>
            <a:round/>
          </a:ln>
          <a:extLst>
            <a:ext uri="{909E8E84-426E-40DD-AFC4-6F175D3DCCD1}">
              <a14:hiddenFill xmlns:a14="http://schemas.microsoft.com/office/drawing/2010/main">
                <a:noFill/>
              </a14:hiddenFill>
            </a:ext>
          </a:extLst>
        </p:spPr>
      </p:cxnSp>
      <p:cxnSp>
        <p:nvCxnSpPr>
          <p:cNvPr id="57360" name="直接连接符 19"/>
          <p:cNvCxnSpPr>
            <a:cxnSpLocks noChangeShapeType="1"/>
            <a:endCxn id="57353" idx="7"/>
          </p:cNvCxnSpPr>
          <p:nvPr/>
        </p:nvCxnSpPr>
        <p:spPr bwMode="auto">
          <a:xfrm flipH="1">
            <a:off x="4357688" y="1597025"/>
            <a:ext cx="3127375" cy="3530600"/>
          </a:xfrm>
          <a:prstGeom prst="line">
            <a:avLst/>
          </a:prstGeom>
          <a:noFill/>
          <a:ln w="76200" cmpd="sng">
            <a:solidFill>
              <a:srgbClr val="00B0F0">
                <a:alpha val="17999"/>
              </a:srgbClr>
            </a:solidFill>
            <a:round/>
          </a:ln>
          <a:extLst>
            <a:ext uri="{909E8E84-426E-40DD-AFC4-6F175D3DCCD1}">
              <a14:hiddenFill xmlns:a14="http://schemas.microsoft.com/office/drawing/2010/main">
                <a:noFill/>
              </a14:hiddenFill>
            </a:ext>
          </a:extLst>
        </p:spPr>
      </p:cxnSp>
      <p:cxnSp>
        <p:nvCxnSpPr>
          <p:cNvPr id="57361" name="直接连接符 20"/>
          <p:cNvCxnSpPr>
            <a:cxnSpLocks noChangeShapeType="1"/>
          </p:cNvCxnSpPr>
          <p:nvPr/>
        </p:nvCxnSpPr>
        <p:spPr bwMode="auto">
          <a:xfrm>
            <a:off x="1100138" y="-144463"/>
            <a:ext cx="6272212" cy="1468438"/>
          </a:xfrm>
          <a:prstGeom prst="line">
            <a:avLst/>
          </a:prstGeom>
          <a:noFill/>
          <a:ln w="76200" cmpd="sng">
            <a:solidFill>
              <a:srgbClr val="00B0F0">
                <a:alpha val="17999"/>
              </a:srgbClr>
            </a:solidFill>
            <a:round/>
          </a:ln>
          <a:extLst>
            <a:ext uri="{909E8E84-426E-40DD-AFC4-6F175D3DCCD1}">
              <a14:hiddenFill xmlns:a14="http://schemas.microsoft.com/office/drawing/2010/main">
                <a:noFill/>
              </a14:hiddenFill>
            </a:ext>
          </a:extLst>
        </p:spPr>
      </p:cxnSp>
      <p:cxnSp>
        <p:nvCxnSpPr>
          <p:cNvPr id="57362" name="直接连接符 21"/>
          <p:cNvCxnSpPr>
            <a:cxnSpLocks noChangeShapeType="1"/>
            <a:stCxn id="57353" idx="6"/>
          </p:cNvCxnSpPr>
          <p:nvPr/>
        </p:nvCxnSpPr>
        <p:spPr bwMode="auto">
          <a:xfrm flipV="1">
            <a:off x="4406900" y="4230688"/>
            <a:ext cx="6707188" cy="1017587"/>
          </a:xfrm>
          <a:prstGeom prst="line">
            <a:avLst/>
          </a:prstGeom>
          <a:noFill/>
          <a:ln w="76200" cmpd="sng">
            <a:solidFill>
              <a:srgbClr val="F43A74">
                <a:alpha val="17999"/>
              </a:srgbClr>
            </a:solidFill>
            <a:round/>
          </a:ln>
          <a:extLst>
            <a:ext uri="{909E8E84-426E-40DD-AFC4-6F175D3DCCD1}">
              <a14:hiddenFill xmlns:a14="http://schemas.microsoft.com/office/drawing/2010/main">
                <a:noFill/>
              </a14:hiddenFill>
            </a:ext>
          </a:extLst>
        </p:spPr>
      </p:cxnSp>
      <p:cxnSp>
        <p:nvCxnSpPr>
          <p:cNvPr id="57363" name="直接连接符 22"/>
          <p:cNvCxnSpPr>
            <a:cxnSpLocks noChangeShapeType="1"/>
            <a:endCxn id="57349" idx="4"/>
          </p:cNvCxnSpPr>
          <p:nvPr/>
        </p:nvCxnSpPr>
        <p:spPr bwMode="auto">
          <a:xfrm flipH="1" flipV="1">
            <a:off x="7640638" y="1681163"/>
            <a:ext cx="1198562" cy="5176837"/>
          </a:xfrm>
          <a:prstGeom prst="line">
            <a:avLst/>
          </a:prstGeom>
          <a:noFill/>
          <a:ln w="76200" cmpd="sng">
            <a:solidFill>
              <a:srgbClr val="F43A74">
                <a:alpha val="17999"/>
              </a:srgbClr>
            </a:solidFill>
            <a:round/>
          </a:ln>
          <a:extLst>
            <a:ext uri="{909E8E84-426E-40DD-AFC4-6F175D3DCCD1}">
              <a14:hiddenFill xmlns:a14="http://schemas.microsoft.com/office/drawing/2010/main">
                <a:noFill/>
              </a14:hiddenFill>
            </a:ext>
          </a:extLst>
        </p:spPr>
      </p:cxnSp>
      <p:cxnSp>
        <p:nvCxnSpPr>
          <p:cNvPr id="57364" name="直接连接符 23"/>
          <p:cNvCxnSpPr>
            <a:cxnSpLocks noChangeShapeType="1"/>
            <a:endCxn id="57351" idx="3"/>
          </p:cNvCxnSpPr>
          <p:nvPr/>
        </p:nvCxnSpPr>
        <p:spPr bwMode="auto">
          <a:xfrm flipV="1">
            <a:off x="9344025" y="4392613"/>
            <a:ext cx="1849438" cy="2465387"/>
          </a:xfrm>
          <a:prstGeom prst="line">
            <a:avLst/>
          </a:prstGeom>
          <a:noFill/>
          <a:ln w="76200" cmpd="sng">
            <a:solidFill>
              <a:srgbClr val="F43A74">
                <a:alpha val="17999"/>
              </a:srgbClr>
            </a:solidFill>
            <a:round/>
          </a:ln>
          <a:extLst>
            <a:ext uri="{909E8E84-426E-40DD-AFC4-6F175D3DCCD1}">
              <a14:hiddenFill xmlns:a14="http://schemas.microsoft.com/office/drawing/2010/main">
                <a:noFill/>
              </a14:hiddenFill>
            </a:ext>
          </a:extLst>
        </p:spPr>
      </p:cxnSp>
      <p:cxnSp>
        <p:nvCxnSpPr>
          <p:cNvPr id="57365" name="直接连接符 24"/>
          <p:cNvCxnSpPr>
            <a:cxnSpLocks noChangeShapeType="1"/>
          </p:cNvCxnSpPr>
          <p:nvPr/>
        </p:nvCxnSpPr>
        <p:spPr bwMode="auto">
          <a:xfrm flipH="1" flipV="1">
            <a:off x="10163175" y="958850"/>
            <a:ext cx="2028825" cy="2587625"/>
          </a:xfrm>
          <a:prstGeom prst="line">
            <a:avLst/>
          </a:prstGeom>
          <a:noFill/>
          <a:ln w="76200" cmpd="sng">
            <a:solidFill>
              <a:srgbClr val="FFFF00">
                <a:alpha val="50000"/>
              </a:srgbClr>
            </a:solidFill>
            <a:round/>
          </a:ln>
          <a:extLst>
            <a:ext uri="{909E8E84-426E-40DD-AFC4-6F175D3DCCD1}">
              <a14:hiddenFill xmlns:a14="http://schemas.microsoft.com/office/drawing/2010/main">
                <a:noFill/>
              </a14:hiddenFill>
            </a:ext>
          </a:extLst>
        </p:spPr>
      </p:cxnSp>
      <p:cxnSp>
        <p:nvCxnSpPr>
          <p:cNvPr id="57366" name="直接连接符 25"/>
          <p:cNvCxnSpPr>
            <a:cxnSpLocks noChangeShapeType="1"/>
            <a:stCxn id="57349" idx="7"/>
          </p:cNvCxnSpPr>
          <p:nvPr/>
        </p:nvCxnSpPr>
        <p:spPr bwMode="auto">
          <a:xfrm flipV="1">
            <a:off x="7829550" y="-136525"/>
            <a:ext cx="1797050" cy="1360488"/>
          </a:xfrm>
          <a:prstGeom prst="line">
            <a:avLst/>
          </a:prstGeom>
          <a:noFill/>
          <a:ln w="76200" cmpd="sng">
            <a:solidFill>
              <a:srgbClr val="F43A74">
                <a:alpha val="17999"/>
              </a:srgbClr>
            </a:solidFill>
            <a:round/>
          </a:ln>
          <a:extLst>
            <a:ext uri="{909E8E84-426E-40DD-AFC4-6F175D3DCCD1}">
              <a14:hiddenFill xmlns:a14="http://schemas.microsoft.com/office/drawing/2010/main">
                <a:noFill/>
              </a14:hiddenFill>
            </a:ext>
          </a:extLst>
        </p:spPr>
      </p:cxnSp>
      <p:cxnSp>
        <p:nvCxnSpPr>
          <p:cNvPr id="57367" name="直接连接符 26"/>
          <p:cNvCxnSpPr>
            <a:cxnSpLocks noChangeShapeType="1"/>
          </p:cNvCxnSpPr>
          <p:nvPr/>
        </p:nvCxnSpPr>
        <p:spPr bwMode="auto">
          <a:xfrm flipV="1">
            <a:off x="7716838" y="-60325"/>
            <a:ext cx="474662" cy="1384300"/>
          </a:xfrm>
          <a:prstGeom prst="line">
            <a:avLst/>
          </a:prstGeom>
          <a:noFill/>
          <a:ln w="76200" cmpd="sng">
            <a:solidFill>
              <a:srgbClr val="F43A74">
                <a:alpha val="17999"/>
              </a:srgbClr>
            </a:solidFill>
            <a:round/>
          </a:ln>
          <a:extLst>
            <a:ext uri="{909E8E84-426E-40DD-AFC4-6F175D3DCCD1}">
              <a14:hiddenFill xmlns:a14="http://schemas.microsoft.com/office/drawing/2010/main">
                <a:noFill/>
              </a14:hiddenFill>
            </a:ext>
          </a:extLst>
        </p:spPr>
      </p:cxnSp>
      <p:cxnSp>
        <p:nvCxnSpPr>
          <p:cNvPr id="57368" name="直接连接符 27"/>
          <p:cNvCxnSpPr>
            <a:cxnSpLocks noChangeShapeType="1"/>
          </p:cNvCxnSpPr>
          <p:nvPr/>
        </p:nvCxnSpPr>
        <p:spPr bwMode="auto">
          <a:xfrm flipH="1">
            <a:off x="-136525" y="-60325"/>
            <a:ext cx="946150" cy="650875"/>
          </a:xfrm>
          <a:prstGeom prst="line">
            <a:avLst/>
          </a:prstGeom>
          <a:noFill/>
          <a:ln w="76200" cmpd="sng">
            <a:solidFill>
              <a:srgbClr val="FFFF00">
                <a:alpha val="50000"/>
              </a:srgbClr>
            </a:solidFill>
            <a:round/>
          </a:ln>
          <a:extLst>
            <a:ext uri="{909E8E84-426E-40DD-AFC4-6F175D3DCCD1}">
              <a14:hiddenFill xmlns:a14="http://schemas.microsoft.com/office/drawing/2010/main">
                <a:noFill/>
              </a14:hiddenFill>
            </a:ext>
          </a:extLst>
        </p:spPr>
      </p:cxnSp>
      <p:cxnSp>
        <p:nvCxnSpPr>
          <p:cNvPr id="57369" name="直接连接符 28"/>
          <p:cNvCxnSpPr>
            <a:cxnSpLocks noChangeShapeType="1"/>
          </p:cNvCxnSpPr>
          <p:nvPr/>
        </p:nvCxnSpPr>
        <p:spPr bwMode="auto">
          <a:xfrm flipH="1">
            <a:off x="10231438" y="-227013"/>
            <a:ext cx="42862" cy="1082676"/>
          </a:xfrm>
          <a:prstGeom prst="line">
            <a:avLst/>
          </a:prstGeom>
          <a:noFill/>
          <a:ln w="76200" cmpd="sng">
            <a:solidFill>
              <a:srgbClr val="00B0F0">
                <a:alpha val="17999"/>
              </a:srgbClr>
            </a:solidFill>
            <a:round/>
          </a:ln>
          <a:extLst>
            <a:ext uri="{909E8E84-426E-40DD-AFC4-6F175D3DCCD1}">
              <a14:hiddenFill xmlns:a14="http://schemas.microsoft.com/office/drawing/2010/main">
                <a:noFill/>
              </a14:hiddenFill>
            </a:ext>
          </a:extLst>
        </p:spPr>
      </p:cxnSp>
      <p:cxnSp>
        <p:nvCxnSpPr>
          <p:cNvPr id="57370" name="直接连接符 29"/>
          <p:cNvCxnSpPr>
            <a:cxnSpLocks noChangeShapeType="1"/>
          </p:cNvCxnSpPr>
          <p:nvPr/>
        </p:nvCxnSpPr>
        <p:spPr bwMode="auto">
          <a:xfrm flipH="1">
            <a:off x="10085388" y="360363"/>
            <a:ext cx="2270125" cy="474662"/>
          </a:xfrm>
          <a:prstGeom prst="line">
            <a:avLst/>
          </a:prstGeom>
          <a:noFill/>
          <a:ln w="76200" cmpd="sng">
            <a:solidFill>
              <a:srgbClr val="00B0F0">
                <a:alpha val="17999"/>
              </a:srgbClr>
            </a:solidFill>
            <a:round/>
          </a:ln>
          <a:extLst>
            <a:ext uri="{909E8E84-426E-40DD-AFC4-6F175D3DCCD1}">
              <a14:hiddenFill xmlns:a14="http://schemas.microsoft.com/office/drawing/2010/main">
                <a:noFill/>
              </a14:hiddenFill>
            </a:ext>
          </a:extLst>
        </p:spPr>
      </p:cxnSp>
      <p:cxnSp>
        <p:nvCxnSpPr>
          <p:cNvPr id="57371" name="直接连接符 30"/>
          <p:cNvCxnSpPr>
            <a:cxnSpLocks noChangeShapeType="1"/>
            <a:endCxn id="57377" idx="7"/>
          </p:cNvCxnSpPr>
          <p:nvPr/>
        </p:nvCxnSpPr>
        <p:spPr bwMode="auto">
          <a:xfrm flipH="1">
            <a:off x="10328275" y="-144463"/>
            <a:ext cx="820738" cy="852488"/>
          </a:xfrm>
          <a:prstGeom prst="line">
            <a:avLst/>
          </a:prstGeom>
          <a:noFill/>
          <a:ln w="76200" cmpd="sng">
            <a:solidFill>
              <a:srgbClr val="F43A74">
                <a:alpha val="17999"/>
              </a:srgbClr>
            </a:solidFill>
            <a:round/>
          </a:ln>
          <a:extLst>
            <a:ext uri="{909E8E84-426E-40DD-AFC4-6F175D3DCCD1}">
              <a14:hiddenFill xmlns:a14="http://schemas.microsoft.com/office/drawing/2010/main">
                <a:noFill/>
              </a14:hiddenFill>
            </a:ext>
          </a:extLst>
        </p:spPr>
      </p:cxnSp>
      <p:sp>
        <p:nvSpPr>
          <p:cNvPr id="57372" name="椭圆 31"/>
          <p:cNvSpPr>
            <a:spLocks noChangeArrowheads="1"/>
          </p:cNvSpPr>
          <p:nvPr/>
        </p:nvSpPr>
        <p:spPr bwMode="auto">
          <a:xfrm>
            <a:off x="3408363" y="850900"/>
            <a:ext cx="5111750" cy="5111750"/>
          </a:xfrm>
          <a:prstGeom prst="ellipse">
            <a:avLst/>
          </a:prstGeom>
          <a:solidFill>
            <a:srgbClr val="00B0F0">
              <a:alpha val="60999"/>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a:solidFill>
                <a:srgbClr val="FFFFFF"/>
              </a:solidFill>
              <a:sym typeface="Arial" panose="020B0604020202020204" pitchFamily="34" charset="0"/>
            </a:endParaRPr>
          </a:p>
        </p:txBody>
      </p:sp>
      <p:sp>
        <p:nvSpPr>
          <p:cNvPr id="57373" name="等腰三角形 65"/>
          <p:cNvSpPr/>
          <p:nvPr/>
        </p:nvSpPr>
        <p:spPr bwMode="auto">
          <a:xfrm rot="5400000">
            <a:off x="896144" y="32543"/>
            <a:ext cx="2560638" cy="2441575"/>
          </a:xfrm>
          <a:custGeom>
            <a:avLst/>
            <a:gdLst>
              <a:gd name="T0" fmla="*/ 0 w 2561282"/>
              <a:gd name="T1" fmla="*/ 2481088 h 2481088"/>
              <a:gd name="T2" fmla="*/ 40560 w 2561282"/>
              <a:gd name="T3" fmla="*/ 0 h 2481088"/>
              <a:gd name="T4" fmla="*/ 2561282 w 2561282"/>
              <a:gd name="T5" fmla="*/ 1623838 h 2481088"/>
              <a:gd name="T6" fmla="*/ 0 w 2561282"/>
              <a:gd name="T7" fmla="*/ 2481088 h 2481088"/>
            </a:gdLst>
            <a:ahLst/>
            <a:cxnLst>
              <a:cxn ang="0">
                <a:pos x="T0" y="T1"/>
              </a:cxn>
              <a:cxn ang="0">
                <a:pos x="T2" y="T3"/>
              </a:cxn>
              <a:cxn ang="0">
                <a:pos x="T4" y="T5"/>
              </a:cxn>
              <a:cxn ang="0">
                <a:pos x="T6" y="T7"/>
              </a:cxn>
            </a:cxnLst>
            <a:rect l="0" t="0" r="r" b="b"/>
            <a:pathLst>
              <a:path w="2561282" h="2481088">
                <a:moveTo>
                  <a:pt x="0" y="2481088"/>
                </a:moveTo>
                <a:lnTo>
                  <a:pt x="40560" y="0"/>
                </a:lnTo>
                <a:lnTo>
                  <a:pt x="2561282" y="1623838"/>
                </a:lnTo>
                <a:lnTo>
                  <a:pt x="0" y="2481088"/>
                </a:lnTo>
                <a:close/>
              </a:path>
            </a:pathLst>
          </a:custGeom>
          <a:solidFill>
            <a:srgbClr val="F43A74">
              <a:alpha val="20000"/>
            </a:srgbClr>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57374" name="等腰三角形 67"/>
          <p:cNvSpPr/>
          <p:nvPr/>
        </p:nvSpPr>
        <p:spPr bwMode="auto">
          <a:xfrm>
            <a:off x="10864850" y="-76200"/>
            <a:ext cx="1365250" cy="6443663"/>
          </a:xfrm>
          <a:custGeom>
            <a:avLst/>
            <a:gdLst>
              <a:gd name="T0" fmla="*/ 1359342 w 1364807"/>
              <a:gd name="T1" fmla="*/ 6444205 h 6444205"/>
              <a:gd name="T2" fmla="*/ 0 w 1364807"/>
              <a:gd name="T3" fmla="*/ 0 h 6444205"/>
              <a:gd name="T4" fmla="*/ 1364807 w 1364807"/>
              <a:gd name="T5" fmla="*/ 43405 h 6444205"/>
              <a:gd name="T6" fmla="*/ 1359342 w 1364807"/>
              <a:gd name="T7" fmla="*/ 6444205 h 6444205"/>
            </a:gdLst>
            <a:ahLst/>
            <a:cxnLst>
              <a:cxn ang="0">
                <a:pos x="T0" y="T1"/>
              </a:cxn>
              <a:cxn ang="0">
                <a:pos x="T2" y="T3"/>
              </a:cxn>
              <a:cxn ang="0">
                <a:pos x="T4" y="T5"/>
              </a:cxn>
              <a:cxn ang="0">
                <a:pos x="T6" y="T7"/>
              </a:cxn>
            </a:cxnLst>
            <a:rect l="0" t="0" r="r" b="b"/>
            <a:pathLst>
              <a:path w="1364807" h="6444205">
                <a:moveTo>
                  <a:pt x="1359342" y="6444205"/>
                </a:moveTo>
                <a:lnTo>
                  <a:pt x="0" y="0"/>
                </a:lnTo>
                <a:lnTo>
                  <a:pt x="1364807" y="43405"/>
                </a:lnTo>
                <a:cubicBezTo>
                  <a:pt x="1362985" y="2177005"/>
                  <a:pt x="1361164" y="4310605"/>
                  <a:pt x="1359342" y="6444205"/>
                </a:cubicBezTo>
                <a:close/>
              </a:path>
            </a:pathLst>
          </a:custGeom>
          <a:solidFill>
            <a:srgbClr val="00B0F0">
              <a:alpha val="20000"/>
            </a:srgbClr>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57375" name="等腰三角形 64"/>
          <p:cNvSpPr/>
          <p:nvPr/>
        </p:nvSpPr>
        <p:spPr bwMode="auto">
          <a:xfrm>
            <a:off x="-19050" y="6132513"/>
            <a:ext cx="2835275" cy="754062"/>
          </a:xfrm>
          <a:custGeom>
            <a:avLst/>
            <a:gdLst>
              <a:gd name="T0" fmla="*/ 4689 w 1860627"/>
              <a:gd name="T1" fmla="*/ 738148 h 754476"/>
              <a:gd name="T2" fmla="*/ 0 w 1860627"/>
              <a:gd name="T3" fmla="*/ 0 h 754476"/>
              <a:gd name="T4" fmla="*/ 1860627 w 1860627"/>
              <a:gd name="T5" fmla="*/ 754476 h 754476"/>
              <a:gd name="T6" fmla="*/ 4689 w 1860627"/>
              <a:gd name="T7" fmla="*/ 738148 h 754476"/>
            </a:gdLst>
            <a:ahLst/>
            <a:cxnLst>
              <a:cxn ang="0">
                <a:pos x="T0" y="T1"/>
              </a:cxn>
              <a:cxn ang="0">
                <a:pos x="T2" y="T3"/>
              </a:cxn>
              <a:cxn ang="0">
                <a:pos x="T4" y="T5"/>
              </a:cxn>
              <a:cxn ang="0">
                <a:pos x="T6" y="T7"/>
              </a:cxn>
            </a:cxnLst>
            <a:rect l="0" t="0" r="r" b="b"/>
            <a:pathLst>
              <a:path w="1860627" h="754476">
                <a:moveTo>
                  <a:pt x="4689" y="738148"/>
                </a:moveTo>
                <a:lnTo>
                  <a:pt x="0" y="0"/>
                </a:lnTo>
                <a:lnTo>
                  <a:pt x="1860627" y="754476"/>
                </a:lnTo>
                <a:lnTo>
                  <a:pt x="4689" y="738148"/>
                </a:lnTo>
                <a:close/>
              </a:path>
            </a:pathLst>
          </a:custGeom>
          <a:solidFill>
            <a:srgbClr val="00B0F0">
              <a:alpha val="20000"/>
            </a:srgbClr>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57376" name="椭圆 37"/>
          <p:cNvSpPr>
            <a:spLocks noChangeArrowheads="1"/>
          </p:cNvSpPr>
          <p:nvPr/>
        </p:nvSpPr>
        <p:spPr bwMode="auto">
          <a:xfrm>
            <a:off x="1514475" y="2263775"/>
            <a:ext cx="534988" cy="536575"/>
          </a:xfrm>
          <a:prstGeom prst="ellipse">
            <a:avLst/>
          </a:prstGeom>
          <a:solidFill>
            <a:srgbClr val="F43A74">
              <a:alpha val="20000"/>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a:solidFill>
                <a:srgbClr val="FFFFFF"/>
              </a:solidFill>
              <a:sym typeface="Arial" panose="020B0604020202020204" pitchFamily="34" charset="0"/>
            </a:endParaRPr>
          </a:p>
        </p:txBody>
      </p:sp>
      <p:sp>
        <p:nvSpPr>
          <p:cNvPr id="57377" name="椭圆 38"/>
          <p:cNvSpPr>
            <a:spLocks noChangeArrowheads="1"/>
          </p:cNvSpPr>
          <p:nvPr/>
        </p:nvSpPr>
        <p:spPr bwMode="auto">
          <a:xfrm>
            <a:off x="9972675" y="647700"/>
            <a:ext cx="415925" cy="415925"/>
          </a:xfrm>
          <a:prstGeom prst="ellipse">
            <a:avLst/>
          </a:prstGeom>
          <a:solidFill>
            <a:srgbClr val="FFF8B4"/>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a:solidFill>
                <a:srgbClr val="FFFFFF"/>
              </a:solidFill>
              <a:sym typeface="Arial" panose="020B0604020202020204" pitchFamily="34" charset="0"/>
            </a:endParaRPr>
          </a:p>
        </p:txBody>
      </p:sp>
      <p:cxnSp>
        <p:nvCxnSpPr>
          <p:cNvPr id="57378" name="直接连接符 39"/>
          <p:cNvCxnSpPr>
            <a:cxnSpLocks noChangeShapeType="1"/>
          </p:cNvCxnSpPr>
          <p:nvPr/>
        </p:nvCxnSpPr>
        <p:spPr bwMode="auto">
          <a:xfrm flipH="1">
            <a:off x="11420475" y="4157663"/>
            <a:ext cx="703263" cy="238125"/>
          </a:xfrm>
          <a:prstGeom prst="line">
            <a:avLst/>
          </a:prstGeom>
          <a:noFill/>
          <a:ln w="76200" cmpd="sng">
            <a:solidFill>
              <a:srgbClr val="00B0F0">
                <a:alpha val="17999"/>
              </a:srgbClr>
            </a:solidFill>
            <a:round/>
          </a:ln>
          <a:extLst>
            <a:ext uri="{909E8E84-426E-40DD-AFC4-6F175D3DCCD1}">
              <a14:hiddenFill xmlns:a14="http://schemas.microsoft.com/office/drawing/2010/main">
                <a:noFill/>
              </a14:hiddenFill>
            </a:ext>
          </a:extLst>
        </p:spPr>
      </p:cxnSp>
      <p:sp>
        <p:nvSpPr>
          <p:cNvPr id="57379" name="文本框 14"/>
          <p:cNvSpPr txBox="1">
            <a:spLocks noChangeArrowheads="1"/>
          </p:cNvSpPr>
          <p:nvPr/>
        </p:nvSpPr>
        <p:spPr bwMode="auto">
          <a:xfrm>
            <a:off x="3479800" y="2794000"/>
            <a:ext cx="4884738" cy="1446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en-US" altLang="zh-CN" sz="8800" b="1">
                <a:solidFill>
                  <a:srgbClr val="FFFFFF"/>
                </a:solidFill>
                <a:sym typeface="Arial" panose="020B0604020202020204" pitchFamily="34" charset="0"/>
              </a:rPr>
              <a:t>THANKS</a:t>
            </a:r>
            <a:endParaRPr lang="zh-CN" altLang="en-US" sz="8800" b="1">
              <a:solidFill>
                <a:srgbClr val="FFFFFF"/>
              </a:solidFill>
              <a:sym typeface="Arial" panose="020B0604020202020204" pitchFamily="34" charset="0"/>
            </a:endParaRPr>
          </a:p>
        </p:txBody>
      </p:sp>
    </p:spTree>
    <p:custDataLst>
      <p:tags r:id="rId1"/>
    </p:custDataLst>
    <p:extLst>
      <p:ext uri="{BB962C8B-B14F-4D97-AF65-F5344CB8AC3E}">
        <p14:creationId xmlns:p14="http://schemas.microsoft.com/office/powerpoint/2010/main" val="4116887873"/>
      </p:ext>
    </p:extLst>
  </p:cSld>
  <p:clrMapOvr>
    <a:masterClrMapping/>
  </p:clrMapOvr>
  <p:transition spd="slow"/>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图片 10"/>
          <p:cNvPicPr>
            <a:picLocks noChangeAspect="1" noChangeArrowheads="1"/>
          </p:cNvPicPr>
          <p:nvPr/>
        </p:nvPicPr>
        <p:blipFill>
          <a:blip r:embed="rId2">
            <a:extLst>
              <a:ext uri="{28A0092B-C50C-407E-A947-70E740481C1C}">
                <a14:useLocalDpi xmlns:a14="http://schemas.microsoft.com/office/drawing/2010/main" val="0"/>
              </a:ext>
            </a:extLst>
          </a:blip>
          <a:srcRect l="50558" t="14043"/>
          <a:stretch>
            <a:fillRect/>
          </a:stretch>
        </p:blipFill>
        <p:spPr bwMode="auto">
          <a:xfrm>
            <a:off x="0" y="0"/>
            <a:ext cx="5245100" cy="4811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7" name="图片 23"/>
          <p:cNvPicPr>
            <a:picLocks noChangeAspect="1" noChangeArrowheads="1"/>
          </p:cNvPicPr>
          <p:nvPr/>
        </p:nvPicPr>
        <p:blipFill>
          <a:blip r:embed="rId3">
            <a:extLst>
              <a:ext uri="{28A0092B-C50C-407E-A947-70E740481C1C}">
                <a14:useLocalDpi xmlns:a14="http://schemas.microsoft.com/office/drawing/2010/main" val="0"/>
              </a:ext>
            </a:extLst>
          </a:blip>
          <a:srcRect r="50558" b="14043"/>
          <a:stretch>
            <a:fillRect/>
          </a:stretch>
        </p:blipFill>
        <p:spPr bwMode="auto">
          <a:xfrm>
            <a:off x="8474075" y="3446463"/>
            <a:ext cx="3717925" cy="3411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稻壳儿小白白(http://dwz.cn/Wu2UP)"/>
          <p:cNvSpPr txBox="1">
            <a:spLocks noChangeArrowheads="1"/>
          </p:cNvSpPr>
          <p:nvPr/>
        </p:nvSpPr>
        <p:spPr bwMode="auto">
          <a:xfrm>
            <a:off x="312959" y="2405856"/>
            <a:ext cx="10833100" cy="2677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en-US" altLang="zh-CN" sz="3600" dirty="0">
                <a:solidFill>
                  <a:srgbClr val="595959"/>
                </a:solidFill>
                <a:sym typeface="Arial" panose="020B0604020202020204" pitchFamily="34" charset="0"/>
              </a:rPr>
              <a:t>1.</a:t>
            </a:r>
            <a:r>
              <a:rPr lang="zh-CN" altLang="en-US" sz="3600" dirty="0">
                <a:solidFill>
                  <a:srgbClr val="595959"/>
                </a:solidFill>
                <a:sym typeface="Arial" panose="020B0604020202020204" pitchFamily="34" charset="0"/>
              </a:rPr>
              <a:t>基于扩展</a:t>
            </a:r>
            <a:r>
              <a:rPr lang="en-US" altLang="zh-CN" sz="3600" dirty="0">
                <a:solidFill>
                  <a:srgbClr val="595959"/>
                </a:solidFill>
                <a:sym typeface="Arial" panose="020B0604020202020204" pitchFamily="34" charset="0"/>
              </a:rPr>
              <a:t>Petri net</a:t>
            </a:r>
            <a:r>
              <a:rPr lang="zh-CN" altLang="en-US" sz="3600" dirty="0">
                <a:solidFill>
                  <a:srgbClr val="595959"/>
                </a:solidFill>
                <a:sym typeface="Arial" panose="020B0604020202020204" pitchFamily="34" charset="0"/>
              </a:rPr>
              <a:t>的模型改进算法</a:t>
            </a:r>
          </a:p>
          <a:p>
            <a:pPr algn="ctr" eaLnBrk="1" hangingPunct="1"/>
            <a:endParaRPr lang="zh-CN" altLang="en-US" sz="3600" dirty="0">
              <a:solidFill>
                <a:srgbClr val="595959"/>
              </a:solidFill>
              <a:sym typeface="Arial" panose="020B0604020202020204" pitchFamily="34" charset="0"/>
            </a:endParaRPr>
          </a:p>
          <a:p>
            <a:pPr algn="ctr" eaLnBrk="1" hangingPunct="1"/>
            <a:r>
              <a:rPr lang="en-US" altLang="zh-CN" sz="2400" dirty="0">
                <a:solidFill>
                  <a:srgbClr val="595959"/>
                </a:solidFill>
                <a:sym typeface="Arial" panose="020B0604020202020204" pitchFamily="34" charset="0"/>
              </a:rPr>
              <a:t>     A Method for Repairing Process Models Containing a Choice With Concurrency Structure by Using Logic Petri Nets</a:t>
            </a:r>
          </a:p>
          <a:p>
            <a:pPr algn="ctr" eaLnBrk="1" hangingPunct="1"/>
            <a:endParaRPr lang="en-US" altLang="zh-CN" sz="2400" dirty="0">
              <a:solidFill>
                <a:srgbClr val="595959"/>
              </a:solidFill>
              <a:sym typeface="Arial" panose="020B0604020202020204" pitchFamily="34" charset="0"/>
            </a:endParaRPr>
          </a:p>
          <a:p>
            <a:pPr algn="ctr" eaLnBrk="1" hangingPunct="1"/>
            <a:r>
              <a:rPr lang="zh-CN" altLang="en-US" sz="2400" dirty="0">
                <a:solidFill>
                  <a:srgbClr val="595959"/>
                </a:solidFill>
                <a:sym typeface="Arial" panose="020B0604020202020204" pitchFamily="34" charset="0"/>
              </a:rPr>
              <a:t>郑先淇 </a:t>
            </a:r>
            <a:r>
              <a:rPr lang="en-US" altLang="zh-CN" sz="2400" dirty="0">
                <a:solidFill>
                  <a:srgbClr val="595959"/>
                </a:solidFill>
                <a:sym typeface="Arial" panose="020B0604020202020204" pitchFamily="34" charset="0"/>
              </a:rPr>
              <a:t>16340305</a:t>
            </a:r>
          </a:p>
        </p:txBody>
      </p:sp>
      <p:grpSp>
        <p:nvGrpSpPr>
          <p:cNvPr id="5" name="组合 53"/>
          <p:cNvGrpSpPr/>
          <p:nvPr/>
        </p:nvGrpSpPr>
        <p:grpSpPr bwMode="auto">
          <a:xfrm>
            <a:off x="244475" y="111125"/>
            <a:ext cx="6746875" cy="611188"/>
            <a:chOff x="0" y="0"/>
            <a:chExt cx="6747272" cy="611426"/>
          </a:xfrm>
        </p:grpSpPr>
        <p:grpSp>
          <p:nvGrpSpPr>
            <p:cNvPr id="6" name="组合 56"/>
            <p:cNvGrpSpPr/>
            <p:nvPr/>
          </p:nvGrpSpPr>
          <p:grpSpPr bwMode="auto">
            <a:xfrm>
              <a:off x="0" y="0"/>
              <a:ext cx="611426" cy="611426"/>
              <a:chOff x="0" y="0"/>
              <a:chExt cx="3020798" cy="3020798"/>
            </a:xfrm>
          </p:grpSpPr>
          <p:pic>
            <p:nvPicPr>
              <p:cNvPr id="9" name="Picture 25@|13FFC:16777215|FBC:16777215|LFC:16777215|LBC:1677721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0" y="-8320"/>
                <a:ext cx="3011777" cy="3041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Oval 36@|1FFC:15773696|FBC:16777215|LFC:16777215|LBC:16777215"/>
              <p:cNvSpPr>
                <a:spLocks noChangeArrowheads="1"/>
              </p:cNvSpPr>
              <p:nvPr/>
            </p:nvSpPr>
            <p:spPr bwMode="auto">
              <a:xfrm>
                <a:off x="0" y="0"/>
                <a:ext cx="3020798" cy="3020798"/>
              </a:xfrm>
              <a:prstGeom prst="ellipse">
                <a:avLst/>
              </a:prstGeom>
              <a:solidFill>
                <a:srgbClr val="00B0F0">
                  <a:alpha val="60999"/>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sz="300">
                  <a:solidFill>
                    <a:srgbClr val="FFFFFF"/>
                  </a:solidFill>
                  <a:sym typeface="Arial" panose="020B0604020202020204" pitchFamily="34" charset="0"/>
                </a:endParaRPr>
              </a:p>
            </p:txBody>
          </p:sp>
        </p:grpSp>
        <p:sp>
          <p:nvSpPr>
            <p:cNvPr id="7" name="文本框 59"/>
            <p:cNvSpPr txBox="1">
              <a:spLocks noChangeArrowheads="1"/>
            </p:cNvSpPr>
            <p:nvPr/>
          </p:nvSpPr>
          <p:spPr bwMode="auto">
            <a:xfrm>
              <a:off x="68488" y="13326"/>
              <a:ext cx="474451" cy="5850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sz="3200" b="1" dirty="0">
                <a:solidFill>
                  <a:schemeClr val="bg1"/>
                </a:solidFill>
                <a:cs typeface="Vrinda" panose="020B0502040204020203" pitchFamily="34" charset="0"/>
                <a:sym typeface="Arial" panose="020B0604020202020204" pitchFamily="34" charset="0"/>
              </a:endParaRPr>
            </a:p>
          </p:txBody>
        </p:sp>
        <p:sp>
          <p:nvSpPr>
            <p:cNvPr id="8" name="文本框 62"/>
            <p:cNvSpPr txBox="1">
              <a:spLocks noChangeArrowheads="1"/>
            </p:cNvSpPr>
            <p:nvPr/>
          </p:nvSpPr>
          <p:spPr bwMode="auto">
            <a:xfrm>
              <a:off x="680125" y="26680"/>
              <a:ext cx="6067147" cy="522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2800" b="1" dirty="0">
                  <a:solidFill>
                    <a:srgbClr val="4B5E75"/>
                  </a:solidFill>
                  <a:sym typeface="Arial" panose="020B0604020202020204" pitchFamily="34" charset="0"/>
                </a:rPr>
                <a:t>基于扩展</a:t>
              </a:r>
              <a:r>
                <a:rPr lang="en-US" altLang="zh-CN" sz="2800" b="1" dirty="0">
                  <a:solidFill>
                    <a:srgbClr val="4B5E75"/>
                  </a:solidFill>
                  <a:sym typeface="Arial" panose="020B0604020202020204" pitchFamily="34" charset="0"/>
                </a:rPr>
                <a:t>Petri net</a:t>
              </a:r>
              <a:r>
                <a:rPr lang="zh-CN" altLang="en-US" sz="2800" b="1" dirty="0">
                  <a:solidFill>
                    <a:srgbClr val="4B5E75"/>
                  </a:solidFill>
                  <a:sym typeface="Arial" panose="020B0604020202020204" pitchFamily="34" charset="0"/>
                </a:rPr>
                <a:t>的模型改进算法</a:t>
              </a:r>
            </a:p>
          </p:txBody>
        </p:sp>
      </p:grpSp>
      <p:sp>
        <p:nvSpPr>
          <p:cNvPr id="11" name="文本框 59"/>
          <p:cNvSpPr txBox="1">
            <a:spLocks noChangeArrowheads="1"/>
          </p:cNvSpPr>
          <p:nvPr/>
        </p:nvSpPr>
        <p:spPr bwMode="auto">
          <a:xfrm>
            <a:off x="188288" y="185886"/>
            <a:ext cx="723361"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en-US" altLang="zh-CN" sz="2400" b="1" dirty="0">
                <a:solidFill>
                  <a:srgbClr val="FFFFFF"/>
                </a:solidFill>
                <a:cs typeface="Vrinda" panose="020B0502040204020203" pitchFamily="34" charset="0"/>
                <a:sym typeface="Arial" panose="020B0604020202020204" pitchFamily="34" charset="0"/>
              </a:rPr>
              <a:t>2.1</a:t>
            </a:r>
          </a:p>
        </p:txBody>
      </p:sp>
    </p:spTree>
    <p:extLst>
      <p:ext uri="{BB962C8B-B14F-4D97-AF65-F5344CB8AC3E}">
        <p14:creationId xmlns:p14="http://schemas.microsoft.com/office/powerpoint/2010/main" val="1295883101"/>
      </p:ext>
    </p:extLst>
  </p:cSld>
  <p:clrMapOvr>
    <a:masterClrMapping/>
  </p:clrMapOvr>
  <p:transition spd="slow"/>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5313" name="组合 152"/>
          <p:cNvGrpSpPr/>
          <p:nvPr/>
        </p:nvGrpSpPr>
        <p:grpSpPr bwMode="auto">
          <a:xfrm>
            <a:off x="-79336" y="155086"/>
            <a:ext cx="9756714" cy="734485"/>
            <a:chOff x="-244695" y="0"/>
            <a:chExt cx="9757288" cy="734771"/>
          </a:xfrm>
        </p:grpSpPr>
        <p:grpSp>
          <p:nvGrpSpPr>
            <p:cNvPr id="55314" name="组合 153"/>
            <p:cNvGrpSpPr/>
            <p:nvPr/>
          </p:nvGrpSpPr>
          <p:grpSpPr bwMode="auto">
            <a:xfrm>
              <a:off x="0" y="0"/>
              <a:ext cx="611426" cy="611426"/>
              <a:chOff x="0" y="0"/>
              <a:chExt cx="3020798" cy="3020798"/>
            </a:xfrm>
          </p:grpSpPr>
          <p:pic>
            <p:nvPicPr>
              <p:cNvPr id="55315" name="Picture 25@|13FFC:16777215|FBC:16777215|LFC:16777215|LBC:1677721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0" y="-8320"/>
                <a:ext cx="3011777" cy="3041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316" name="Oval 36@|1FFC:15773696|FBC:16777215|LFC:16777215|LBC:16777215"/>
              <p:cNvSpPr>
                <a:spLocks noChangeArrowheads="1"/>
              </p:cNvSpPr>
              <p:nvPr/>
            </p:nvSpPr>
            <p:spPr bwMode="auto">
              <a:xfrm>
                <a:off x="0" y="0"/>
                <a:ext cx="3020798" cy="3020798"/>
              </a:xfrm>
              <a:prstGeom prst="ellipse">
                <a:avLst/>
              </a:prstGeom>
              <a:solidFill>
                <a:srgbClr val="00B0F0">
                  <a:alpha val="60999"/>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sz="300">
                  <a:solidFill>
                    <a:srgbClr val="FFFFFF"/>
                  </a:solidFill>
                  <a:sym typeface="Arial" panose="020B0604020202020204" pitchFamily="34" charset="0"/>
                </a:endParaRPr>
              </a:p>
            </p:txBody>
          </p:sp>
        </p:grpSp>
        <p:sp>
          <p:nvSpPr>
            <p:cNvPr id="55317" name="文本框 158"/>
            <p:cNvSpPr txBox="1">
              <a:spLocks noChangeArrowheads="1"/>
            </p:cNvSpPr>
            <p:nvPr/>
          </p:nvSpPr>
          <p:spPr bwMode="auto">
            <a:xfrm>
              <a:off x="-244695" y="74790"/>
              <a:ext cx="1098647" cy="461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en-US" altLang="zh-CN" sz="2400" b="1" dirty="0">
                  <a:solidFill>
                    <a:schemeClr val="bg1"/>
                  </a:solidFill>
                  <a:cs typeface="Vrinda" panose="020B0502040204020203" pitchFamily="34" charset="0"/>
                  <a:sym typeface="Arial" panose="020B0604020202020204" pitchFamily="34" charset="0"/>
                </a:rPr>
                <a:t>2.1</a:t>
              </a:r>
              <a:endParaRPr lang="zh-CN" altLang="en-US" sz="2400" b="1" dirty="0">
                <a:solidFill>
                  <a:schemeClr val="bg1"/>
                </a:solidFill>
                <a:cs typeface="Vrinda" panose="020B0502040204020203" pitchFamily="34" charset="0"/>
                <a:sym typeface="Arial" panose="020B0604020202020204" pitchFamily="34" charset="0"/>
              </a:endParaRPr>
            </a:p>
          </p:txBody>
        </p:sp>
        <p:sp>
          <p:nvSpPr>
            <p:cNvPr id="55318" name="文本框 159"/>
            <p:cNvSpPr txBox="1">
              <a:spLocks noChangeArrowheads="1"/>
            </p:cNvSpPr>
            <p:nvPr/>
          </p:nvSpPr>
          <p:spPr bwMode="auto">
            <a:xfrm>
              <a:off x="3124319" y="211347"/>
              <a:ext cx="6388274" cy="523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2800" b="1" dirty="0">
                  <a:solidFill>
                    <a:srgbClr val="4B5E75"/>
                  </a:solidFill>
                  <a:sym typeface="Arial" panose="020B0604020202020204" pitchFamily="34" charset="0"/>
                </a:rPr>
                <a:t>基于扩展</a:t>
              </a:r>
              <a:r>
                <a:rPr lang="en-US" altLang="zh-CN" sz="2800" b="1" dirty="0">
                  <a:solidFill>
                    <a:srgbClr val="4B5E75"/>
                  </a:solidFill>
                  <a:sym typeface="Arial" panose="020B0604020202020204" pitchFamily="34" charset="0"/>
                </a:rPr>
                <a:t>Petri net</a:t>
              </a:r>
              <a:r>
                <a:rPr lang="zh-CN" altLang="en-US" sz="2800" b="1" dirty="0">
                  <a:solidFill>
                    <a:srgbClr val="4B5E75"/>
                  </a:solidFill>
                  <a:sym typeface="Arial" panose="020B0604020202020204" pitchFamily="34" charset="0"/>
                </a:rPr>
                <a:t>的模型改进算法</a:t>
              </a:r>
            </a:p>
          </p:txBody>
        </p:sp>
      </p:grpSp>
      <p:pic>
        <p:nvPicPr>
          <p:cNvPr id="2" name="图片 1">
            <a:extLst>
              <a:ext uri="{FF2B5EF4-FFF2-40B4-BE49-F238E27FC236}">
                <a16:creationId xmlns:a16="http://schemas.microsoft.com/office/drawing/2014/main" id="{804721AC-3AA1-41D5-9F73-09F86FCA1117}"/>
              </a:ext>
            </a:extLst>
          </p:cNvPr>
          <p:cNvPicPr>
            <a:picLocks noChangeAspect="1"/>
          </p:cNvPicPr>
          <p:nvPr/>
        </p:nvPicPr>
        <p:blipFill>
          <a:blip r:embed="rId5"/>
          <a:stretch>
            <a:fillRect/>
          </a:stretch>
        </p:blipFill>
        <p:spPr>
          <a:xfrm>
            <a:off x="1662833" y="1142792"/>
            <a:ext cx="8725656" cy="4801016"/>
          </a:xfrm>
          <a:prstGeom prst="rect">
            <a:avLst/>
          </a:prstGeom>
        </p:spPr>
      </p:pic>
    </p:spTree>
    <p:custDataLst>
      <p:tags r:id="rId1"/>
    </p:custDataLst>
    <p:extLst>
      <p:ext uri="{BB962C8B-B14F-4D97-AF65-F5344CB8AC3E}">
        <p14:creationId xmlns:p14="http://schemas.microsoft.com/office/powerpoint/2010/main" val="984880528"/>
      </p:ext>
    </p:extLst>
  </p:cSld>
  <p:clrMapOvr>
    <a:masterClrMapping/>
  </p:clrMapOvr>
  <p:transition spd="slow"/>
</p:sld>
</file>

<file path=ppt/tags/tag1.xml><?xml version="1.0" encoding="utf-8"?>
<p:tagLst xmlns:a="http://schemas.openxmlformats.org/drawingml/2006/main" xmlns:r="http://schemas.openxmlformats.org/officeDocument/2006/relationships" xmlns:p="http://schemas.openxmlformats.org/presentationml/2006/main">
  <p:tag name="SELECTED" val="True"/>
</p:tagLst>
</file>

<file path=ppt/tags/tag10.xml><?xml version="1.0" encoding="utf-8"?>
<p:tagLst xmlns:a="http://schemas.openxmlformats.org/drawingml/2006/main" xmlns:r="http://schemas.openxmlformats.org/officeDocument/2006/relationships" xmlns:p="http://schemas.openxmlformats.org/presentationml/2006/main">
  <p:tag name="SELECTED" val="True"/>
</p:tagLst>
</file>

<file path=ppt/tags/tag11.xml><?xml version="1.0" encoding="utf-8"?>
<p:tagLst xmlns:a="http://schemas.openxmlformats.org/drawingml/2006/main" xmlns:r="http://schemas.openxmlformats.org/officeDocument/2006/relationships" xmlns:p="http://schemas.openxmlformats.org/presentationml/2006/main">
  <p:tag name="SELECTED" val="True"/>
</p:tagLst>
</file>

<file path=ppt/tags/tag12.xml><?xml version="1.0" encoding="utf-8"?>
<p:tagLst xmlns:a="http://schemas.openxmlformats.org/drawingml/2006/main" xmlns:r="http://schemas.openxmlformats.org/officeDocument/2006/relationships" xmlns:p="http://schemas.openxmlformats.org/presentationml/2006/main">
  <p:tag name="SELECTED" val="True"/>
</p:tagLst>
</file>

<file path=ppt/tags/tag13.xml><?xml version="1.0" encoding="utf-8"?>
<p:tagLst xmlns:a="http://schemas.openxmlformats.org/drawingml/2006/main" xmlns:r="http://schemas.openxmlformats.org/officeDocument/2006/relationships" xmlns:p="http://schemas.openxmlformats.org/presentationml/2006/main">
  <p:tag name="SELECTED" val="True"/>
</p:tagLst>
</file>

<file path=ppt/tags/tag14.xml><?xml version="1.0" encoding="utf-8"?>
<p:tagLst xmlns:a="http://schemas.openxmlformats.org/drawingml/2006/main" xmlns:r="http://schemas.openxmlformats.org/officeDocument/2006/relationships" xmlns:p="http://schemas.openxmlformats.org/presentationml/2006/main">
  <p:tag name="SELECTED" val="True"/>
</p:tagLst>
</file>

<file path=ppt/tags/tag15.xml><?xml version="1.0" encoding="utf-8"?>
<p:tagLst xmlns:a="http://schemas.openxmlformats.org/drawingml/2006/main" xmlns:r="http://schemas.openxmlformats.org/officeDocument/2006/relationships" xmlns:p="http://schemas.openxmlformats.org/presentationml/2006/main">
  <p:tag name="SELECTED" val="True"/>
</p:tagLst>
</file>

<file path=ppt/tags/tag16.xml><?xml version="1.0" encoding="utf-8"?>
<p:tagLst xmlns:a="http://schemas.openxmlformats.org/drawingml/2006/main" xmlns:r="http://schemas.openxmlformats.org/officeDocument/2006/relationships" xmlns:p="http://schemas.openxmlformats.org/presentationml/2006/main">
  <p:tag name="SELECTED" val="True"/>
</p:tagLst>
</file>

<file path=ppt/tags/tag17.xml><?xml version="1.0" encoding="utf-8"?>
<p:tagLst xmlns:a="http://schemas.openxmlformats.org/drawingml/2006/main" xmlns:r="http://schemas.openxmlformats.org/officeDocument/2006/relationships" xmlns:p="http://schemas.openxmlformats.org/presentationml/2006/main">
  <p:tag name="SELECTED" val="True"/>
</p:tagLst>
</file>

<file path=ppt/tags/tag18.xml><?xml version="1.0" encoding="utf-8"?>
<p:tagLst xmlns:a="http://schemas.openxmlformats.org/drawingml/2006/main" xmlns:r="http://schemas.openxmlformats.org/officeDocument/2006/relationships" xmlns:p="http://schemas.openxmlformats.org/presentationml/2006/main">
  <p:tag name="SELECTED" val="True"/>
</p:tagLst>
</file>

<file path=ppt/tags/tag19.xml><?xml version="1.0" encoding="utf-8"?>
<p:tagLst xmlns:a="http://schemas.openxmlformats.org/drawingml/2006/main" xmlns:r="http://schemas.openxmlformats.org/officeDocument/2006/relationships" xmlns:p="http://schemas.openxmlformats.org/presentationml/2006/main">
  <p:tag name="SELECTED" val="True"/>
</p:tagLst>
</file>

<file path=ppt/tags/tag2.xml><?xml version="1.0" encoding="utf-8"?>
<p:tagLst xmlns:a="http://schemas.openxmlformats.org/drawingml/2006/main" xmlns:r="http://schemas.openxmlformats.org/officeDocument/2006/relationships" xmlns:p="http://schemas.openxmlformats.org/presentationml/2006/main">
  <p:tag name="SELECTED" val="True"/>
</p:tagLst>
</file>

<file path=ppt/tags/tag20.xml><?xml version="1.0" encoding="utf-8"?>
<p:tagLst xmlns:a="http://schemas.openxmlformats.org/drawingml/2006/main" xmlns:r="http://schemas.openxmlformats.org/officeDocument/2006/relationships" xmlns:p="http://schemas.openxmlformats.org/presentationml/2006/main">
  <p:tag name="SELECTED" val="True"/>
</p:tagLst>
</file>

<file path=ppt/tags/tag21.xml><?xml version="1.0" encoding="utf-8"?>
<p:tagLst xmlns:a="http://schemas.openxmlformats.org/drawingml/2006/main" xmlns:r="http://schemas.openxmlformats.org/officeDocument/2006/relationships" xmlns:p="http://schemas.openxmlformats.org/presentationml/2006/main">
  <p:tag name="SELECTED" val="True"/>
</p:tagLst>
</file>

<file path=ppt/tags/tag22.xml><?xml version="1.0" encoding="utf-8"?>
<p:tagLst xmlns:a="http://schemas.openxmlformats.org/drawingml/2006/main" xmlns:r="http://schemas.openxmlformats.org/officeDocument/2006/relationships" xmlns:p="http://schemas.openxmlformats.org/presentationml/2006/main">
  <p:tag name="SELECTED" val="True"/>
</p:tagLst>
</file>

<file path=ppt/tags/tag23.xml><?xml version="1.0" encoding="utf-8"?>
<p:tagLst xmlns:a="http://schemas.openxmlformats.org/drawingml/2006/main" xmlns:r="http://schemas.openxmlformats.org/officeDocument/2006/relationships" xmlns:p="http://schemas.openxmlformats.org/presentationml/2006/main">
  <p:tag name="SELECTED" val="True"/>
</p:tagLst>
</file>

<file path=ppt/tags/tag3.xml><?xml version="1.0" encoding="utf-8"?>
<p:tagLst xmlns:a="http://schemas.openxmlformats.org/drawingml/2006/main" xmlns:r="http://schemas.openxmlformats.org/officeDocument/2006/relationships" xmlns:p="http://schemas.openxmlformats.org/presentationml/2006/main">
  <p:tag name="SELECTED" val="True"/>
</p:tagLst>
</file>

<file path=ppt/tags/tag4.xml><?xml version="1.0" encoding="utf-8"?>
<p:tagLst xmlns:a="http://schemas.openxmlformats.org/drawingml/2006/main" xmlns:r="http://schemas.openxmlformats.org/officeDocument/2006/relationships" xmlns:p="http://schemas.openxmlformats.org/presentationml/2006/main">
  <p:tag name="SELECTED" val="True"/>
</p:tagLst>
</file>

<file path=ppt/tags/tag5.xml><?xml version="1.0" encoding="utf-8"?>
<p:tagLst xmlns:a="http://schemas.openxmlformats.org/drawingml/2006/main" xmlns:r="http://schemas.openxmlformats.org/officeDocument/2006/relationships" xmlns:p="http://schemas.openxmlformats.org/presentationml/2006/main">
  <p:tag name="SELECTED" val="True"/>
</p:tagLst>
</file>

<file path=ppt/tags/tag6.xml><?xml version="1.0" encoding="utf-8"?>
<p:tagLst xmlns:a="http://schemas.openxmlformats.org/drawingml/2006/main" xmlns:r="http://schemas.openxmlformats.org/officeDocument/2006/relationships" xmlns:p="http://schemas.openxmlformats.org/presentationml/2006/main">
  <p:tag name="SELECTED" val="True"/>
</p:tagLst>
</file>

<file path=ppt/tags/tag7.xml><?xml version="1.0" encoding="utf-8"?>
<p:tagLst xmlns:a="http://schemas.openxmlformats.org/drawingml/2006/main" xmlns:r="http://schemas.openxmlformats.org/officeDocument/2006/relationships" xmlns:p="http://schemas.openxmlformats.org/presentationml/2006/main">
  <p:tag name="SELECTED" val="True"/>
</p:tagLst>
</file>

<file path=ppt/tags/tag8.xml><?xml version="1.0" encoding="utf-8"?>
<p:tagLst xmlns:a="http://schemas.openxmlformats.org/drawingml/2006/main" xmlns:r="http://schemas.openxmlformats.org/officeDocument/2006/relationships" xmlns:p="http://schemas.openxmlformats.org/presentationml/2006/main">
  <p:tag name="SELECTED" val="True"/>
</p:tagLst>
</file>

<file path=ppt/tags/tag9.xml><?xml version="1.0" encoding="utf-8"?>
<p:tagLst xmlns:a="http://schemas.openxmlformats.org/drawingml/2006/main" xmlns:r="http://schemas.openxmlformats.org/officeDocument/2006/relationships" xmlns:p="http://schemas.openxmlformats.org/presentationml/2006/main">
  <p:tag name="SELECTED" val="True"/>
</p:tagLst>
</file>

<file path=ppt/theme/theme1.xml><?xml version="1.0" encoding="utf-8"?>
<a:theme xmlns:a="http://schemas.openxmlformats.org/drawingml/2006/main" name="1_Office 主题">
  <a:themeElements>
    <a:clrScheme name="1_Office 主题 1">
      <a:dk1>
        <a:srgbClr val="445469"/>
      </a:dk1>
      <a:lt1>
        <a:srgbClr val="FFFFFF"/>
      </a:lt1>
      <a:dk2>
        <a:srgbClr val="445469"/>
      </a:dk2>
      <a:lt2>
        <a:srgbClr val="FFFFFF"/>
      </a:lt2>
      <a:accent1>
        <a:srgbClr val="E71F3C"/>
      </a:accent1>
      <a:accent2>
        <a:srgbClr val="FCC725"/>
      </a:accent2>
      <a:accent3>
        <a:srgbClr val="FFFFFF"/>
      </a:accent3>
      <a:accent4>
        <a:srgbClr val="394659"/>
      </a:accent4>
      <a:accent5>
        <a:srgbClr val="F1ABAF"/>
      </a:accent5>
      <a:accent6>
        <a:srgbClr val="E4B420"/>
      </a:accent6>
      <a:hlink>
        <a:srgbClr val="F33B48"/>
      </a:hlink>
      <a:folHlink>
        <a:srgbClr val="FFC000"/>
      </a:folHlink>
    </a:clrScheme>
    <a:fontScheme name="1_Office 主题">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altLang="zh-CN" sz="1800" b="0" i="0" u="none" strike="noStrike" cap="none" normalizeH="0" baseline="0" smtClean="0">
            <a:ln>
              <a:noFill/>
            </a:ln>
            <a:solidFill>
              <a:schemeClr val="tx1"/>
            </a:solidFill>
            <a:effectLst/>
            <a:latin typeface="Arial" panose="020B0604020202020204" pitchFamily="34" charset="0"/>
            <a:ea typeface="微软雅黑" panose="020B0503020204020204" pitchFamily="34"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altLang="zh-CN" sz="1800" b="0" i="0" u="none" strike="noStrike" cap="none" normalizeH="0" baseline="0" smtClean="0">
            <a:ln>
              <a:noFill/>
            </a:ln>
            <a:solidFill>
              <a:schemeClr val="tx1"/>
            </a:solidFill>
            <a:effectLst/>
            <a:latin typeface="Arial" panose="020B0604020202020204" pitchFamily="34" charset="0"/>
            <a:ea typeface="微软雅黑" panose="020B0503020204020204" pitchFamily="34" charset="-122"/>
          </a:defRPr>
        </a:defPPr>
      </a:lstStyle>
    </a:lnDef>
  </a:objectDefaults>
  <a:extraClrSchemeLst>
    <a:extraClrScheme>
      <a:clrScheme name="1_Office 主题 1">
        <a:dk1>
          <a:srgbClr val="445469"/>
        </a:dk1>
        <a:lt1>
          <a:srgbClr val="FFFFFF"/>
        </a:lt1>
        <a:dk2>
          <a:srgbClr val="445469"/>
        </a:dk2>
        <a:lt2>
          <a:srgbClr val="FFFFFF"/>
        </a:lt2>
        <a:accent1>
          <a:srgbClr val="E71F3C"/>
        </a:accent1>
        <a:accent2>
          <a:srgbClr val="FCC725"/>
        </a:accent2>
        <a:accent3>
          <a:srgbClr val="FFFFFF"/>
        </a:accent3>
        <a:accent4>
          <a:srgbClr val="394659"/>
        </a:accent4>
        <a:accent5>
          <a:srgbClr val="F1ABAF"/>
        </a:accent5>
        <a:accent6>
          <a:srgbClr val="E4B420"/>
        </a:accent6>
        <a:hlink>
          <a:srgbClr val="F33B48"/>
        </a:hlink>
        <a:folHlink>
          <a:srgbClr val="FFC0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1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1_Office 主题​​">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altLang="zh-CN" sz="1800" b="0" i="0" u="none" strike="noStrike" cap="none" normalizeH="0" baseline="0" smtClean="0">
            <a:ln>
              <a:noFill/>
            </a:ln>
            <a:solidFill>
              <a:schemeClr val="tx1"/>
            </a:solidFill>
            <a:effectLst/>
            <a:latin typeface="Arial" panose="020B0604020202020204" pitchFamily="34" charset="0"/>
            <a:ea typeface="微软雅黑" panose="020B0503020204020204" pitchFamily="34"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altLang="zh-CN" sz="1800" b="0" i="0" u="none" strike="noStrike" cap="none" normalizeH="0" baseline="0" smtClean="0">
            <a:ln>
              <a:noFill/>
            </a:ln>
            <a:solidFill>
              <a:schemeClr val="tx1"/>
            </a:solidFill>
            <a:effectLst/>
            <a:latin typeface="Arial" panose="020B0604020202020204" pitchFamily="34" charset="0"/>
            <a:ea typeface="微软雅黑" panose="020B0503020204020204" pitchFamily="34" charset="-122"/>
          </a:defRPr>
        </a:defPPr>
      </a:lstStyle>
    </a:lnDef>
  </a:objectDefaults>
  <a:extraClrSchemeLst>
    <a:extraClrScheme>
      <a:clrScheme name="1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主题">
  <a:themeElements>
    <a:clrScheme name="2_Office 主题 1">
      <a:dk1>
        <a:srgbClr val="445469"/>
      </a:dk1>
      <a:lt1>
        <a:srgbClr val="FFFFFF"/>
      </a:lt1>
      <a:dk2>
        <a:srgbClr val="445469"/>
      </a:dk2>
      <a:lt2>
        <a:srgbClr val="FFFFFF"/>
      </a:lt2>
      <a:accent1>
        <a:srgbClr val="E71F3C"/>
      </a:accent1>
      <a:accent2>
        <a:srgbClr val="FCC725"/>
      </a:accent2>
      <a:accent3>
        <a:srgbClr val="FFFFFF"/>
      </a:accent3>
      <a:accent4>
        <a:srgbClr val="394659"/>
      </a:accent4>
      <a:accent5>
        <a:srgbClr val="F1ABAF"/>
      </a:accent5>
      <a:accent6>
        <a:srgbClr val="E4B420"/>
      </a:accent6>
      <a:hlink>
        <a:srgbClr val="F33B48"/>
      </a:hlink>
      <a:folHlink>
        <a:srgbClr val="FFC000"/>
      </a:folHlink>
    </a:clrScheme>
    <a:fontScheme name="2_Office 主题">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altLang="zh-CN" sz="1800" b="0" i="0" u="none" strike="noStrike" cap="none" normalizeH="0" baseline="0" smtClean="0">
            <a:ln>
              <a:noFill/>
            </a:ln>
            <a:solidFill>
              <a:schemeClr val="tx1"/>
            </a:solidFill>
            <a:effectLst/>
            <a:latin typeface="Arial" panose="020B0604020202020204" pitchFamily="34" charset="0"/>
            <a:ea typeface="微软雅黑" panose="020B0503020204020204" pitchFamily="34"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altLang="zh-CN" sz="1800" b="0" i="0" u="none" strike="noStrike" cap="none" normalizeH="0" baseline="0" smtClean="0">
            <a:ln>
              <a:noFill/>
            </a:ln>
            <a:solidFill>
              <a:schemeClr val="tx1"/>
            </a:solidFill>
            <a:effectLst/>
            <a:latin typeface="Arial" panose="020B0604020202020204" pitchFamily="34" charset="0"/>
            <a:ea typeface="微软雅黑" panose="020B0503020204020204" pitchFamily="34" charset="-122"/>
          </a:defRPr>
        </a:defPPr>
      </a:lstStyle>
    </a:lnDef>
  </a:objectDefaults>
  <a:extraClrSchemeLst>
    <a:extraClrScheme>
      <a:clrScheme name="2_Office 主题 1">
        <a:dk1>
          <a:srgbClr val="445469"/>
        </a:dk1>
        <a:lt1>
          <a:srgbClr val="FFFFFF"/>
        </a:lt1>
        <a:dk2>
          <a:srgbClr val="445469"/>
        </a:dk2>
        <a:lt2>
          <a:srgbClr val="FFFFFF"/>
        </a:lt2>
        <a:accent1>
          <a:srgbClr val="E71F3C"/>
        </a:accent1>
        <a:accent2>
          <a:srgbClr val="FCC725"/>
        </a:accent2>
        <a:accent3>
          <a:srgbClr val="FFFFFF"/>
        </a:accent3>
        <a:accent4>
          <a:srgbClr val="394659"/>
        </a:accent4>
        <a:accent5>
          <a:srgbClr val="F1ABAF"/>
        </a:accent5>
        <a:accent6>
          <a:srgbClr val="E4B420"/>
        </a:accent6>
        <a:hlink>
          <a:srgbClr val="F33B48"/>
        </a:hlink>
        <a:folHlink>
          <a:srgbClr val="FFC0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573</TotalTime>
  <Words>5254</Words>
  <Application>Microsoft Office PowerPoint</Application>
  <PresentationFormat>宽屏</PresentationFormat>
  <Paragraphs>525</Paragraphs>
  <Slides>75</Slides>
  <Notes>37</Notes>
  <HiddenSlides>0</HiddenSlides>
  <MMClips>0</MMClips>
  <ScaleCrop>false</ScaleCrop>
  <HeadingPairs>
    <vt:vector size="8" baseType="variant">
      <vt:variant>
        <vt:lpstr>已用的字体</vt:lpstr>
      </vt:variant>
      <vt:variant>
        <vt:i4>6</vt:i4>
      </vt:variant>
      <vt:variant>
        <vt:lpstr>主题</vt:lpstr>
      </vt:variant>
      <vt:variant>
        <vt:i4>3</vt:i4>
      </vt:variant>
      <vt:variant>
        <vt:lpstr>嵌入 OLE 服务器</vt:lpstr>
      </vt:variant>
      <vt:variant>
        <vt:i4>1</vt:i4>
      </vt:variant>
      <vt:variant>
        <vt:lpstr>幻灯片标题</vt:lpstr>
      </vt:variant>
      <vt:variant>
        <vt:i4>75</vt:i4>
      </vt:variant>
    </vt:vector>
  </HeadingPairs>
  <TitlesOfParts>
    <vt:vector size="85" baseType="lpstr">
      <vt:lpstr>Vrinda</vt:lpstr>
      <vt:lpstr>等线</vt:lpstr>
      <vt:lpstr>仿宋</vt:lpstr>
      <vt:lpstr>微软雅黑</vt:lpstr>
      <vt:lpstr>Arial</vt:lpstr>
      <vt:lpstr>Wingdings</vt:lpstr>
      <vt:lpstr>1_Office 主题</vt:lpstr>
      <vt:lpstr>1_Office 主题​​</vt:lpstr>
      <vt:lpstr>2_Office 主题</vt:lpstr>
      <vt:lpstr>Equation.KSEE3</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z zzl</cp:lastModifiedBy>
  <cp:revision>567</cp:revision>
  <dcterms:created xsi:type="dcterms:W3CDTF">2015-07-10T05:07:00Z</dcterms:created>
  <dcterms:modified xsi:type="dcterms:W3CDTF">2019-06-27T09:14:16Z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2052-11.1.0.8661</vt:lpwstr>
  </property>
</Properties>
</file>